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9"/>
  </p:notesMasterIdLst>
  <p:sldIdLst>
    <p:sldId id="261" r:id="rId2"/>
    <p:sldId id="257" r:id="rId3"/>
    <p:sldId id="352" r:id="rId4"/>
    <p:sldId id="344" r:id="rId5"/>
    <p:sldId id="465" r:id="rId6"/>
    <p:sldId id="466" r:id="rId7"/>
    <p:sldId id="467" r:id="rId8"/>
    <p:sldId id="468" r:id="rId9"/>
    <p:sldId id="469" r:id="rId10"/>
    <p:sldId id="470" r:id="rId11"/>
    <p:sldId id="471" r:id="rId12"/>
    <p:sldId id="472" r:id="rId13"/>
    <p:sldId id="473" r:id="rId14"/>
    <p:sldId id="474" r:id="rId15"/>
    <p:sldId id="475" r:id="rId16"/>
    <p:sldId id="476" r:id="rId17"/>
    <p:sldId id="477" r:id="rId18"/>
    <p:sldId id="478" r:id="rId19"/>
    <p:sldId id="479" r:id="rId20"/>
    <p:sldId id="480" r:id="rId21"/>
    <p:sldId id="481" r:id="rId22"/>
    <p:sldId id="345" r:id="rId23"/>
    <p:sldId id="389" r:id="rId24"/>
    <p:sldId id="258" r:id="rId25"/>
    <p:sldId id="342" r:id="rId26"/>
    <p:sldId id="420" r:id="rId27"/>
    <p:sldId id="427" r:id="rId28"/>
    <p:sldId id="426" r:id="rId29"/>
    <p:sldId id="375" r:id="rId30"/>
    <p:sldId id="430" r:id="rId31"/>
    <p:sldId id="340" r:id="rId32"/>
    <p:sldId id="428" r:id="rId33"/>
    <p:sldId id="429" r:id="rId34"/>
    <p:sldId id="300" r:id="rId35"/>
    <p:sldId id="431" r:id="rId36"/>
    <p:sldId id="460" r:id="rId37"/>
    <p:sldId id="304" r:id="rId38"/>
    <p:sldId id="307" r:id="rId39"/>
    <p:sldId id="372" r:id="rId40"/>
    <p:sldId id="373" r:id="rId41"/>
    <p:sldId id="374" r:id="rId42"/>
    <p:sldId id="308" r:id="rId43"/>
    <p:sldId id="379" r:id="rId44"/>
    <p:sldId id="376" r:id="rId45"/>
    <p:sldId id="363" r:id="rId46"/>
    <p:sldId id="301" r:id="rId47"/>
    <p:sldId id="302" r:id="rId48"/>
    <p:sldId id="303" r:id="rId49"/>
    <p:sldId id="432" r:id="rId50"/>
    <p:sldId id="339" r:id="rId51"/>
    <p:sldId id="350" r:id="rId52"/>
    <p:sldId id="282" r:id="rId53"/>
    <p:sldId id="361" r:id="rId54"/>
    <p:sldId id="492" r:id="rId55"/>
    <p:sldId id="362" r:id="rId56"/>
    <p:sldId id="423" r:id="rId57"/>
    <p:sldId id="422" r:id="rId58"/>
    <p:sldId id="425" r:id="rId59"/>
    <p:sldId id="360" r:id="rId60"/>
    <p:sldId id="271" r:id="rId61"/>
    <p:sldId id="434" r:id="rId62"/>
    <p:sldId id="380" r:id="rId63"/>
    <p:sldId id="433" r:id="rId64"/>
    <p:sldId id="424" r:id="rId65"/>
    <p:sldId id="366" r:id="rId66"/>
    <p:sldId id="369" r:id="rId67"/>
    <p:sldId id="367" r:id="rId68"/>
    <p:sldId id="368" r:id="rId69"/>
    <p:sldId id="371" r:id="rId70"/>
    <p:sldId id="388" r:id="rId71"/>
    <p:sldId id="486" r:id="rId72"/>
    <p:sldId id="327" r:id="rId73"/>
    <p:sldId id="390" r:id="rId74"/>
    <p:sldId id="435" r:id="rId75"/>
    <p:sldId id="436" r:id="rId76"/>
    <p:sldId id="329" r:id="rId77"/>
    <p:sldId id="381" r:id="rId78"/>
    <p:sldId id="386" r:id="rId79"/>
    <p:sldId id="387" r:id="rId80"/>
    <p:sldId id="487" r:id="rId81"/>
    <p:sldId id="488" r:id="rId82"/>
    <p:sldId id="493" r:id="rId83"/>
    <p:sldId id="347" r:id="rId84"/>
    <p:sldId id="333" r:id="rId85"/>
    <p:sldId id="305" r:id="rId86"/>
    <p:sldId id="401" r:id="rId87"/>
    <p:sldId id="306" r:id="rId88"/>
    <p:sldId id="394" r:id="rId89"/>
    <p:sldId id="397" r:id="rId90"/>
    <p:sldId id="398" r:id="rId91"/>
    <p:sldId id="396" r:id="rId92"/>
    <p:sldId id="405" r:id="rId93"/>
    <p:sldId id="402" r:id="rId94"/>
    <p:sldId id="437" r:id="rId95"/>
    <p:sldId id="438" r:id="rId96"/>
    <p:sldId id="439" r:id="rId97"/>
    <p:sldId id="404" r:id="rId98"/>
    <p:sldId id="395" r:id="rId99"/>
    <p:sldId id="440" r:id="rId100"/>
    <p:sldId id="403" r:id="rId101"/>
    <p:sldId id="406" r:id="rId102"/>
    <p:sldId id="407" r:id="rId103"/>
    <p:sldId id="408" r:id="rId104"/>
    <p:sldId id="490" r:id="rId105"/>
    <p:sldId id="489" r:id="rId106"/>
    <p:sldId id="491" r:id="rId107"/>
    <p:sldId id="348" r:id="rId108"/>
    <p:sldId id="392" r:id="rId109"/>
    <p:sldId id="495" r:id="rId110"/>
    <p:sldId id="494" r:id="rId111"/>
    <p:sldId id="400" r:id="rId112"/>
    <p:sldId id="399" r:id="rId113"/>
    <p:sldId id="393" r:id="rId114"/>
    <p:sldId id="442" r:id="rId115"/>
    <p:sldId id="443" r:id="rId116"/>
    <p:sldId id="444" r:id="rId117"/>
    <p:sldId id="445" r:id="rId118"/>
    <p:sldId id="446" r:id="rId119"/>
    <p:sldId id="447" r:id="rId120"/>
    <p:sldId id="496" r:id="rId121"/>
    <p:sldId id="448" r:id="rId122"/>
    <p:sldId id="449" r:id="rId123"/>
    <p:sldId id="450" r:id="rId124"/>
    <p:sldId id="451" r:id="rId125"/>
    <p:sldId id="452" r:id="rId126"/>
    <p:sldId id="462" r:id="rId127"/>
    <p:sldId id="453" r:id="rId128"/>
    <p:sldId id="454" r:id="rId129"/>
    <p:sldId id="455" r:id="rId130"/>
    <p:sldId id="456" r:id="rId131"/>
    <p:sldId id="457" r:id="rId132"/>
    <p:sldId id="458" r:id="rId133"/>
    <p:sldId id="463" r:id="rId134"/>
    <p:sldId id="343" r:id="rId135"/>
    <p:sldId id="332" r:id="rId136"/>
    <p:sldId id="336" r:id="rId137"/>
    <p:sldId id="341" r:id="rId138"/>
    <p:sldId id="459" r:id="rId139"/>
    <p:sldId id="391" r:id="rId140"/>
    <p:sldId id="414" r:id="rId141"/>
    <p:sldId id="482" r:id="rId142"/>
    <p:sldId id="483" r:id="rId143"/>
    <p:sldId id="484" r:id="rId144"/>
    <p:sldId id="485" r:id="rId145"/>
    <p:sldId id="337" r:id="rId146"/>
    <p:sldId id="338" r:id="rId147"/>
    <p:sldId id="497" r:id="rId1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3F916D-E9E0-8B49-9E14-B4EF1DDE743F}">
          <p14:sldIdLst>
            <p14:sldId id="261"/>
            <p14:sldId id="257"/>
            <p14:sldId id="352"/>
            <p14:sldId id="344"/>
            <p14:sldId id="465"/>
            <p14:sldId id="466"/>
            <p14:sldId id="467"/>
            <p14:sldId id="468"/>
            <p14:sldId id="469"/>
            <p14:sldId id="470"/>
            <p14:sldId id="471"/>
            <p14:sldId id="472"/>
            <p14:sldId id="473"/>
            <p14:sldId id="474"/>
            <p14:sldId id="475"/>
            <p14:sldId id="476"/>
            <p14:sldId id="477"/>
            <p14:sldId id="478"/>
            <p14:sldId id="479"/>
            <p14:sldId id="480"/>
            <p14:sldId id="481"/>
            <p14:sldId id="345"/>
            <p14:sldId id="389"/>
            <p14:sldId id="258"/>
            <p14:sldId id="342"/>
            <p14:sldId id="420"/>
            <p14:sldId id="427"/>
            <p14:sldId id="426"/>
            <p14:sldId id="375"/>
            <p14:sldId id="430"/>
            <p14:sldId id="340"/>
            <p14:sldId id="428"/>
            <p14:sldId id="429"/>
            <p14:sldId id="300"/>
            <p14:sldId id="431"/>
            <p14:sldId id="460"/>
            <p14:sldId id="304"/>
            <p14:sldId id="307"/>
            <p14:sldId id="372"/>
            <p14:sldId id="373"/>
            <p14:sldId id="374"/>
            <p14:sldId id="308"/>
            <p14:sldId id="379"/>
            <p14:sldId id="376"/>
            <p14:sldId id="363"/>
            <p14:sldId id="301"/>
            <p14:sldId id="302"/>
            <p14:sldId id="303"/>
            <p14:sldId id="432"/>
            <p14:sldId id="339"/>
            <p14:sldId id="350"/>
            <p14:sldId id="282"/>
            <p14:sldId id="361"/>
            <p14:sldId id="492"/>
            <p14:sldId id="362"/>
            <p14:sldId id="423"/>
            <p14:sldId id="422"/>
            <p14:sldId id="425"/>
            <p14:sldId id="360"/>
            <p14:sldId id="271"/>
            <p14:sldId id="434"/>
            <p14:sldId id="380"/>
            <p14:sldId id="433"/>
            <p14:sldId id="424"/>
            <p14:sldId id="366"/>
            <p14:sldId id="369"/>
            <p14:sldId id="367"/>
            <p14:sldId id="368"/>
            <p14:sldId id="371"/>
            <p14:sldId id="388"/>
            <p14:sldId id="486"/>
            <p14:sldId id="327"/>
            <p14:sldId id="390"/>
            <p14:sldId id="435"/>
            <p14:sldId id="436"/>
            <p14:sldId id="329"/>
            <p14:sldId id="381"/>
            <p14:sldId id="386"/>
            <p14:sldId id="387"/>
            <p14:sldId id="487"/>
            <p14:sldId id="488"/>
            <p14:sldId id="493"/>
            <p14:sldId id="347"/>
            <p14:sldId id="333"/>
            <p14:sldId id="305"/>
            <p14:sldId id="401"/>
            <p14:sldId id="306"/>
            <p14:sldId id="394"/>
            <p14:sldId id="397"/>
            <p14:sldId id="398"/>
            <p14:sldId id="396"/>
            <p14:sldId id="405"/>
            <p14:sldId id="402"/>
            <p14:sldId id="437"/>
            <p14:sldId id="438"/>
            <p14:sldId id="439"/>
            <p14:sldId id="404"/>
            <p14:sldId id="395"/>
            <p14:sldId id="440"/>
            <p14:sldId id="403"/>
            <p14:sldId id="406"/>
            <p14:sldId id="407"/>
            <p14:sldId id="408"/>
            <p14:sldId id="490"/>
            <p14:sldId id="489"/>
            <p14:sldId id="491"/>
            <p14:sldId id="348"/>
            <p14:sldId id="392"/>
            <p14:sldId id="495"/>
            <p14:sldId id="494"/>
            <p14:sldId id="400"/>
            <p14:sldId id="399"/>
            <p14:sldId id="393"/>
            <p14:sldId id="442"/>
            <p14:sldId id="443"/>
            <p14:sldId id="444"/>
            <p14:sldId id="445"/>
            <p14:sldId id="446"/>
            <p14:sldId id="447"/>
            <p14:sldId id="496"/>
            <p14:sldId id="448"/>
            <p14:sldId id="449"/>
            <p14:sldId id="450"/>
            <p14:sldId id="451"/>
            <p14:sldId id="452"/>
            <p14:sldId id="462"/>
            <p14:sldId id="453"/>
            <p14:sldId id="454"/>
            <p14:sldId id="455"/>
            <p14:sldId id="456"/>
            <p14:sldId id="457"/>
            <p14:sldId id="458"/>
            <p14:sldId id="463"/>
            <p14:sldId id="343"/>
            <p14:sldId id="332"/>
            <p14:sldId id="336"/>
            <p14:sldId id="341"/>
            <p14:sldId id="459"/>
            <p14:sldId id="391"/>
            <p14:sldId id="414"/>
            <p14:sldId id="482"/>
            <p14:sldId id="483"/>
            <p14:sldId id="484"/>
            <p14:sldId id="485"/>
            <p14:sldId id="337"/>
            <p14:sldId id="338"/>
            <p14:sldId id="49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12F0"/>
    <a:srgbClr val="4A9AF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6" autoAdjust="0"/>
    <p:restoredTop sz="94617" autoAdjust="0"/>
  </p:normalViewPr>
  <p:slideViewPr>
    <p:cSldViewPr snapToGrid="0" snapToObjects="1">
      <p:cViewPr varScale="1">
        <p:scale>
          <a:sx n="82" d="100"/>
          <a:sy n="82" d="100"/>
        </p:scale>
        <p:origin x="-400" y="-96"/>
      </p:cViewPr>
      <p:guideLst>
        <p:guide orient="horz" pos="2160"/>
        <p:guide pos="2880"/>
      </p:guideLst>
    </p:cSldViewPr>
  </p:slideViewPr>
  <p:outlineViewPr>
    <p:cViewPr>
      <p:scale>
        <a:sx n="33" d="100"/>
        <a:sy n="33" d="100"/>
      </p:scale>
      <p:origin x="0" y="17328"/>
    </p:cViewPr>
  </p:outlineViewPr>
  <p:notesTextViewPr>
    <p:cViewPr>
      <p:scale>
        <a:sx n="100" d="100"/>
        <a:sy n="100" d="100"/>
      </p:scale>
      <p:origin x="0" y="0"/>
    </p:cViewPr>
  </p:notesTextViewPr>
  <p:sorterViewPr>
    <p:cViewPr>
      <p:scale>
        <a:sx n="80" d="100"/>
        <a:sy n="80" d="100"/>
      </p:scale>
      <p:origin x="0" y="32128"/>
    </p:cViewPr>
  </p:sorterViewPr>
  <p:notesViewPr>
    <p:cSldViewPr snapToGrid="0" snapToObjects="1">
      <p:cViewPr varScale="1">
        <p:scale>
          <a:sx n="90" d="100"/>
          <a:sy n="90" d="100"/>
        </p:scale>
        <p:origin x="-367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150" Type="http://schemas.openxmlformats.org/officeDocument/2006/relationships/printerSettings" Target="printerSettings/printerSettings1.bin"/><Relationship Id="rId151" Type="http://schemas.openxmlformats.org/officeDocument/2006/relationships/presProps" Target="presProps.xml"/><Relationship Id="rId152" Type="http://schemas.openxmlformats.org/officeDocument/2006/relationships/viewProps" Target="viewProps.xml"/><Relationship Id="rId153" Type="http://schemas.openxmlformats.org/officeDocument/2006/relationships/theme" Target="theme/theme1.xml"/><Relationship Id="rId15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D6DA0-FBE5-CA47-8315-97E0ADAE0D42}" type="doc">
      <dgm:prSet loTypeId="urn:microsoft.com/office/officeart/2005/8/layout/cycle3" loCatId="" qsTypeId="urn:microsoft.com/office/officeart/2005/8/quickstyle/simple1" qsCatId="simple" csTypeId="urn:microsoft.com/office/officeart/2005/8/colors/colorful1" csCatId="colorful" phldr="1"/>
      <dgm:spPr/>
      <dgm:t>
        <a:bodyPr/>
        <a:lstStyle/>
        <a:p>
          <a:endParaRPr lang="en-US"/>
        </a:p>
      </dgm:t>
    </dgm:pt>
    <dgm:pt modelId="{D71990F9-9597-764F-86E9-C4635B873C49}">
      <dgm:prSet phldrT="[Text]"/>
      <dgm:spPr>
        <a:solidFill>
          <a:schemeClr val="accent1">
            <a:lumMod val="60000"/>
            <a:lumOff val="40000"/>
          </a:schemeClr>
        </a:solidFill>
      </dgm:spPr>
      <dgm:t>
        <a:bodyPr/>
        <a:lstStyle/>
        <a:p>
          <a:r>
            <a:rPr lang="en-US" i="0" dirty="0" smtClean="0">
              <a:latin typeface="Arial" charset="0"/>
              <a:ea typeface="ＭＳ Ｐゴシック" charset="0"/>
              <a:cs typeface="ＭＳ Ｐゴシック" charset="0"/>
            </a:rPr>
            <a:t>1. Assign ownership</a:t>
          </a:r>
          <a:endParaRPr lang="en-US" dirty="0"/>
        </a:p>
      </dgm:t>
    </dgm:pt>
    <dgm:pt modelId="{F7F0477D-0B29-E046-9028-B04AB85C40DE}" type="parTrans" cxnId="{D2F56F9A-8082-FB44-9141-B3F6BEF8AE4B}">
      <dgm:prSet/>
      <dgm:spPr/>
      <dgm:t>
        <a:bodyPr/>
        <a:lstStyle/>
        <a:p>
          <a:endParaRPr lang="en-US"/>
        </a:p>
      </dgm:t>
    </dgm:pt>
    <dgm:pt modelId="{CB2D69E7-4861-2F47-9FFF-926A5EB8B56B}" type="sibTrans" cxnId="{D2F56F9A-8082-FB44-9141-B3F6BEF8AE4B}">
      <dgm:prSet/>
      <dgm:spPr/>
      <dgm:t>
        <a:bodyPr/>
        <a:lstStyle/>
        <a:p>
          <a:endParaRPr lang="en-US"/>
        </a:p>
      </dgm:t>
    </dgm:pt>
    <dgm:pt modelId="{A6C266C4-D728-2842-B73B-957046AF463B}">
      <dgm:prSet/>
      <dgm:spPr>
        <a:solidFill>
          <a:srgbClr val="008000"/>
        </a:solidFill>
      </dgm:spPr>
      <dgm:t>
        <a:bodyPr/>
        <a:lstStyle/>
        <a:p>
          <a:r>
            <a:rPr lang="en-US" i="0" dirty="0" smtClean="0">
              <a:latin typeface="Arial" charset="0"/>
              <a:ea typeface="ＭＳ Ｐゴシック" charset="0"/>
              <a:cs typeface="ＭＳ Ｐゴシック" charset="0"/>
            </a:rPr>
            <a:t>2. Form partnerships</a:t>
          </a:r>
        </a:p>
      </dgm:t>
    </dgm:pt>
    <dgm:pt modelId="{0240418B-26DF-4A48-8DC5-4249E77F55FD}" type="parTrans" cxnId="{4F347EA5-C0ED-C746-98FB-0D5AF6B0B78D}">
      <dgm:prSet/>
      <dgm:spPr/>
      <dgm:t>
        <a:bodyPr/>
        <a:lstStyle/>
        <a:p>
          <a:endParaRPr lang="en-US"/>
        </a:p>
      </dgm:t>
    </dgm:pt>
    <dgm:pt modelId="{C5D3CC1C-5013-1A4B-BA16-BCEB5B3F87AC}" type="sibTrans" cxnId="{4F347EA5-C0ED-C746-98FB-0D5AF6B0B78D}">
      <dgm:prSet/>
      <dgm:spPr/>
      <dgm:t>
        <a:bodyPr/>
        <a:lstStyle/>
        <a:p>
          <a:endParaRPr lang="en-US"/>
        </a:p>
      </dgm:t>
    </dgm:pt>
    <dgm:pt modelId="{36441771-FC27-D644-8786-90EAC6102B0D}">
      <dgm:prSet/>
      <dgm:spPr/>
      <dgm:t>
        <a:bodyPr/>
        <a:lstStyle/>
        <a:p>
          <a:r>
            <a:rPr lang="en-US" i="0" dirty="0" smtClean="0">
              <a:latin typeface="Arial" charset="0"/>
              <a:ea typeface="ＭＳ Ｐゴシック" charset="0"/>
              <a:cs typeface="ＭＳ Ｐゴシック" charset="0"/>
            </a:rPr>
            <a:t>3. Document everything</a:t>
          </a:r>
          <a:endParaRPr lang="en-US" i="0" dirty="0">
            <a:latin typeface="Arial" charset="0"/>
            <a:ea typeface="ＭＳ Ｐゴシック" charset="0"/>
            <a:cs typeface="ＭＳ Ｐゴシック" charset="0"/>
          </a:endParaRPr>
        </a:p>
      </dgm:t>
    </dgm:pt>
    <dgm:pt modelId="{26F7912B-066D-9047-B1BB-0E6165955441}" type="parTrans" cxnId="{2CAC00C8-5743-4048-8260-E457571D5741}">
      <dgm:prSet/>
      <dgm:spPr/>
      <dgm:t>
        <a:bodyPr/>
        <a:lstStyle/>
        <a:p>
          <a:endParaRPr lang="en-US"/>
        </a:p>
      </dgm:t>
    </dgm:pt>
    <dgm:pt modelId="{A8FC71FD-A092-4C42-B318-8479EF08D7CB}" type="sibTrans" cxnId="{2CAC00C8-5743-4048-8260-E457571D5741}">
      <dgm:prSet/>
      <dgm:spPr/>
      <dgm:t>
        <a:bodyPr/>
        <a:lstStyle/>
        <a:p>
          <a:endParaRPr lang="en-US"/>
        </a:p>
      </dgm:t>
    </dgm:pt>
    <dgm:pt modelId="{F3DCCDB8-ACF3-6A43-9C96-883C25353B2D}">
      <dgm:prSet/>
      <dgm:spPr>
        <a:solidFill>
          <a:srgbClr val="0000FF"/>
        </a:solidFill>
      </dgm:spPr>
      <dgm:t>
        <a:bodyPr/>
        <a:lstStyle/>
        <a:p>
          <a:r>
            <a:rPr lang="en-US" i="0" dirty="0" smtClean="0">
              <a:latin typeface="Arial" charset="0"/>
              <a:ea typeface="ＭＳ Ｐゴシック" charset="0"/>
              <a:cs typeface="ＭＳ Ｐゴシック" charset="0"/>
            </a:rPr>
            <a:t>4. Hire external consultant</a:t>
          </a:r>
        </a:p>
      </dgm:t>
    </dgm:pt>
    <dgm:pt modelId="{E33668D4-4117-5740-9D76-C63C02209910}" type="parTrans" cxnId="{ECB65394-C6DC-094E-9DF9-8BBB72C075C7}">
      <dgm:prSet/>
      <dgm:spPr/>
      <dgm:t>
        <a:bodyPr/>
        <a:lstStyle/>
        <a:p>
          <a:endParaRPr lang="en-US"/>
        </a:p>
      </dgm:t>
    </dgm:pt>
    <dgm:pt modelId="{7F771D18-C836-E949-A018-B4BDBBB42721}" type="sibTrans" cxnId="{ECB65394-C6DC-094E-9DF9-8BBB72C075C7}">
      <dgm:prSet/>
      <dgm:spPr/>
      <dgm:t>
        <a:bodyPr/>
        <a:lstStyle/>
        <a:p>
          <a:endParaRPr lang="en-US"/>
        </a:p>
      </dgm:t>
    </dgm:pt>
    <dgm:pt modelId="{0BC664F7-3376-9E4C-B79B-E85D12CC4708}">
      <dgm:prSet/>
      <dgm:spPr/>
      <dgm:t>
        <a:bodyPr/>
        <a:lstStyle/>
        <a:p>
          <a:r>
            <a:rPr lang="en-US" i="0" dirty="0" smtClean="0">
              <a:latin typeface="Arial" charset="0"/>
              <a:ea typeface="ＭＳ Ｐゴシック" charset="0"/>
              <a:cs typeface="ＭＳ Ｐゴシック" charset="0"/>
            </a:rPr>
            <a:t>5. Perform gap analysis/fill gaps</a:t>
          </a:r>
        </a:p>
      </dgm:t>
    </dgm:pt>
    <dgm:pt modelId="{68A52DA6-C540-AD4E-BA91-68FE27C6A088}" type="parTrans" cxnId="{65B2FBA7-7B76-B94A-B184-4536CE323105}">
      <dgm:prSet/>
      <dgm:spPr/>
      <dgm:t>
        <a:bodyPr/>
        <a:lstStyle/>
        <a:p>
          <a:endParaRPr lang="en-US"/>
        </a:p>
      </dgm:t>
    </dgm:pt>
    <dgm:pt modelId="{DDBB1FF8-691D-7246-B53D-1EC9E0E1DC2B}" type="sibTrans" cxnId="{65B2FBA7-7B76-B94A-B184-4536CE323105}">
      <dgm:prSet/>
      <dgm:spPr/>
      <dgm:t>
        <a:bodyPr/>
        <a:lstStyle/>
        <a:p>
          <a:endParaRPr lang="en-US"/>
        </a:p>
      </dgm:t>
    </dgm:pt>
    <dgm:pt modelId="{EC9F17EA-741E-9A4F-8474-DB333EE50500}">
      <dgm:prSet/>
      <dgm:spPr>
        <a:solidFill>
          <a:srgbClr val="800000"/>
        </a:solidFill>
      </dgm:spPr>
      <dgm:t>
        <a:bodyPr/>
        <a:lstStyle/>
        <a:p>
          <a:r>
            <a:rPr lang="en-US" i="0" dirty="0" smtClean="0">
              <a:latin typeface="Arial" charset="0"/>
              <a:ea typeface="ＭＳ Ｐゴシック" charset="0"/>
              <a:cs typeface="ＭＳ Ｐゴシック" charset="0"/>
            </a:rPr>
            <a:t>6. Assess risk</a:t>
          </a:r>
        </a:p>
      </dgm:t>
    </dgm:pt>
    <dgm:pt modelId="{DF9A4133-096A-FC40-8707-4927AB7F8443}" type="parTrans" cxnId="{A9305616-C6AC-4E41-9231-8472CB106031}">
      <dgm:prSet/>
      <dgm:spPr/>
      <dgm:t>
        <a:bodyPr/>
        <a:lstStyle/>
        <a:p>
          <a:endParaRPr lang="en-US"/>
        </a:p>
      </dgm:t>
    </dgm:pt>
    <dgm:pt modelId="{9B72C2E7-C8E5-E947-AA6D-4FF7DB1CEDC6}" type="sibTrans" cxnId="{A9305616-C6AC-4E41-9231-8472CB106031}">
      <dgm:prSet/>
      <dgm:spPr/>
      <dgm:t>
        <a:bodyPr/>
        <a:lstStyle/>
        <a:p>
          <a:endParaRPr lang="en-US"/>
        </a:p>
      </dgm:t>
    </dgm:pt>
    <dgm:pt modelId="{A799A1E7-DCF8-E044-8483-80F863441D4C}">
      <dgm:prSet/>
      <dgm:spPr>
        <a:solidFill>
          <a:srgbClr val="FF6600"/>
        </a:solidFill>
      </dgm:spPr>
      <dgm:t>
        <a:bodyPr/>
        <a:lstStyle/>
        <a:p>
          <a:r>
            <a:rPr lang="en-US" i="0" dirty="0" smtClean="0">
              <a:latin typeface="Arial" charset="0"/>
              <a:ea typeface="ＭＳ Ｐゴシック" charset="0"/>
              <a:cs typeface="ＭＳ Ｐゴシック" charset="0"/>
            </a:rPr>
            <a:t>7. Create &amp; execute risk management plan</a:t>
          </a:r>
        </a:p>
      </dgm:t>
    </dgm:pt>
    <dgm:pt modelId="{AD2FA3EA-5554-C940-84F1-3260BB7E915F}" type="parTrans" cxnId="{9B49A9A1-EF52-CC4B-B134-E0E9583216EF}">
      <dgm:prSet/>
      <dgm:spPr/>
      <dgm:t>
        <a:bodyPr/>
        <a:lstStyle/>
        <a:p>
          <a:endParaRPr lang="en-US"/>
        </a:p>
      </dgm:t>
    </dgm:pt>
    <dgm:pt modelId="{B1BEF3ED-312C-6D45-8335-9675F526B91F}" type="sibTrans" cxnId="{9B49A9A1-EF52-CC4B-B134-E0E9583216EF}">
      <dgm:prSet/>
      <dgm:spPr/>
      <dgm:t>
        <a:bodyPr/>
        <a:lstStyle/>
        <a:p>
          <a:endParaRPr lang="en-US"/>
        </a:p>
      </dgm:t>
    </dgm:pt>
    <dgm:pt modelId="{E2790501-B2A2-B64F-858E-15FF2CA5B44E}">
      <dgm:prSet/>
      <dgm:spPr>
        <a:solidFill>
          <a:srgbClr val="D612F0"/>
        </a:solidFill>
      </dgm:spPr>
      <dgm:t>
        <a:bodyPr/>
        <a:lstStyle/>
        <a:p>
          <a:r>
            <a:rPr lang="en-US" i="0" dirty="0" smtClean="0">
              <a:latin typeface="Arial" charset="0"/>
              <a:ea typeface="ＭＳ Ｐゴシック" charset="0"/>
              <a:cs typeface="ＭＳ Ｐゴシック" charset="0"/>
            </a:rPr>
            <a:t>8. Get official blessing &amp; advertise</a:t>
          </a:r>
        </a:p>
      </dgm:t>
    </dgm:pt>
    <dgm:pt modelId="{592FC718-BA2C-5948-89BC-5979DD84602A}" type="parTrans" cxnId="{0B4A5F62-9341-6B4A-863A-FA3CC1EED196}">
      <dgm:prSet/>
      <dgm:spPr/>
      <dgm:t>
        <a:bodyPr/>
        <a:lstStyle/>
        <a:p>
          <a:endParaRPr lang="en-US"/>
        </a:p>
      </dgm:t>
    </dgm:pt>
    <dgm:pt modelId="{88AA00B1-E633-1A48-91E1-85095BA1BE45}" type="sibTrans" cxnId="{0B4A5F62-9341-6B4A-863A-FA3CC1EED196}">
      <dgm:prSet/>
      <dgm:spPr/>
      <dgm:t>
        <a:bodyPr/>
        <a:lstStyle/>
        <a:p>
          <a:endParaRPr lang="en-US"/>
        </a:p>
      </dgm:t>
    </dgm:pt>
    <dgm:pt modelId="{41078C00-84CA-2447-8C06-E08F9C46C89D}" type="pres">
      <dgm:prSet presAssocID="{46AD6DA0-FBE5-CA47-8315-97E0ADAE0D42}" presName="Name0" presStyleCnt="0">
        <dgm:presLayoutVars>
          <dgm:dir/>
          <dgm:resizeHandles val="exact"/>
        </dgm:presLayoutVars>
      </dgm:prSet>
      <dgm:spPr/>
      <dgm:t>
        <a:bodyPr/>
        <a:lstStyle/>
        <a:p>
          <a:endParaRPr lang="en-US"/>
        </a:p>
      </dgm:t>
    </dgm:pt>
    <dgm:pt modelId="{68EA5FB9-9DA1-F641-BEE3-623B82AD9243}" type="pres">
      <dgm:prSet presAssocID="{46AD6DA0-FBE5-CA47-8315-97E0ADAE0D42}" presName="cycle" presStyleCnt="0"/>
      <dgm:spPr/>
    </dgm:pt>
    <dgm:pt modelId="{70D10C3E-4836-6E48-96F5-CCF827DD0CC7}" type="pres">
      <dgm:prSet presAssocID="{D71990F9-9597-764F-86E9-C4635B873C49}" presName="nodeFirstNode" presStyleLbl="node1" presStyleIdx="0" presStyleCnt="8">
        <dgm:presLayoutVars>
          <dgm:bulletEnabled val="1"/>
        </dgm:presLayoutVars>
      </dgm:prSet>
      <dgm:spPr/>
      <dgm:t>
        <a:bodyPr/>
        <a:lstStyle/>
        <a:p>
          <a:endParaRPr lang="en-US"/>
        </a:p>
      </dgm:t>
    </dgm:pt>
    <dgm:pt modelId="{24CA2D0D-6031-B746-B839-525C359D150A}" type="pres">
      <dgm:prSet presAssocID="{CB2D69E7-4861-2F47-9FFF-926A5EB8B56B}" presName="sibTransFirstNode" presStyleLbl="bgShp" presStyleIdx="0" presStyleCnt="1"/>
      <dgm:spPr/>
      <dgm:t>
        <a:bodyPr/>
        <a:lstStyle/>
        <a:p>
          <a:endParaRPr lang="en-US"/>
        </a:p>
      </dgm:t>
    </dgm:pt>
    <dgm:pt modelId="{016A2550-7D15-B94E-B5A2-24EA26833C06}" type="pres">
      <dgm:prSet presAssocID="{A6C266C4-D728-2842-B73B-957046AF463B}" presName="nodeFollowingNodes" presStyleLbl="node1" presStyleIdx="1" presStyleCnt="8" custRadScaleRad="103653" custRadScaleInc="18999">
        <dgm:presLayoutVars>
          <dgm:bulletEnabled val="1"/>
        </dgm:presLayoutVars>
      </dgm:prSet>
      <dgm:spPr/>
      <dgm:t>
        <a:bodyPr/>
        <a:lstStyle/>
        <a:p>
          <a:endParaRPr lang="en-US"/>
        </a:p>
      </dgm:t>
    </dgm:pt>
    <dgm:pt modelId="{A2AF0379-8059-0F47-97CF-571A01FBEFC5}" type="pres">
      <dgm:prSet presAssocID="{36441771-FC27-D644-8786-90EAC6102B0D}" presName="nodeFollowingNodes" presStyleLbl="node1" presStyleIdx="2" presStyleCnt="8" custRadScaleRad="107324">
        <dgm:presLayoutVars>
          <dgm:bulletEnabled val="1"/>
        </dgm:presLayoutVars>
      </dgm:prSet>
      <dgm:spPr/>
      <dgm:t>
        <a:bodyPr/>
        <a:lstStyle/>
        <a:p>
          <a:endParaRPr lang="en-US"/>
        </a:p>
      </dgm:t>
    </dgm:pt>
    <dgm:pt modelId="{AB224AE9-6147-DC4E-9290-F32E8AB0DC95}" type="pres">
      <dgm:prSet presAssocID="{F3DCCDB8-ACF3-6A43-9C96-883C25353B2D}" presName="nodeFollowingNodes" presStyleLbl="node1" presStyleIdx="3" presStyleCnt="8" custRadScaleRad="106704" custRadScaleInc="-24243">
        <dgm:presLayoutVars>
          <dgm:bulletEnabled val="1"/>
        </dgm:presLayoutVars>
      </dgm:prSet>
      <dgm:spPr/>
      <dgm:t>
        <a:bodyPr/>
        <a:lstStyle/>
        <a:p>
          <a:endParaRPr lang="en-US"/>
        </a:p>
      </dgm:t>
    </dgm:pt>
    <dgm:pt modelId="{44BB86CA-8EB5-5045-A789-5082E1F0FA20}" type="pres">
      <dgm:prSet presAssocID="{0BC664F7-3376-9E4C-B79B-E85D12CC4708}" presName="nodeFollowingNodes" presStyleLbl="node1" presStyleIdx="4" presStyleCnt="8" custRadScaleRad="100154" custRadScaleInc="-1232">
        <dgm:presLayoutVars>
          <dgm:bulletEnabled val="1"/>
        </dgm:presLayoutVars>
      </dgm:prSet>
      <dgm:spPr/>
      <dgm:t>
        <a:bodyPr/>
        <a:lstStyle/>
        <a:p>
          <a:endParaRPr lang="en-US"/>
        </a:p>
      </dgm:t>
    </dgm:pt>
    <dgm:pt modelId="{59302847-7C15-F84C-A15A-B17F36CAD2CB}" type="pres">
      <dgm:prSet presAssocID="{EC9F17EA-741E-9A4F-8474-DB333EE50500}" presName="nodeFollowingNodes" presStyleLbl="node1" presStyleIdx="5" presStyleCnt="8" custRadScaleRad="105203" custRadScaleInc="19136">
        <dgm:presLayoutVars>
          <dgm:bulletEnabled val="1"/>
        </dgm:presLayoutVars>
      </dgm:prSet>
      <dgm:spPr/>
      <dgm:t>
        <a:bodyPr/>
        <a:lstStyle/>
        <a:p>
          <a:endParaRPr lang="en-US"/>
        </a:p>
      </dgm:t>
    </dgm:pt>
    <dgm:pt modelId="{D89E5351-871F-D442-8740-3FC0BBDD9C2A}" type="pres">
      <dgm:prSet presAssocID="{A799A1E7-DCF8-E044-8483-80F863441D4C}" presName="nodeFollowingNodes" presStyleLbl="node1" presStyleIdx="6" presStyleCnt="8" custRadScaleRad="105602" custRadScaleInc="-584">
        <dgm:presLayoutVars>
          <dgm:bulletEnabled val="1"/>
        </dgm:presLayoutVars>
      </dgm:prSet>
      <dgm:spPr/>
      <dgm:t>
        <a:bodyPr/>
        <a:lstStyle/>
        <a:p>
          <a:endParaRPr lang="en-US"/>
        </a:p>
      </dgm:t>
    </dgm:pt>
    <dgm:pt modelId="{D280DF36-91B7-A340-B38C-FB5DD0141C67}" type="pres">
      <dgm:prSet presAssocID="{E2790501-B2A2-B64F-858E-15FF2CA5B44E}" presName="nodeFollowingNodes" presStyleLbl="node1" presStyleIdx="7" presStyleCnt="8" custRadScaleRad="103402" custRadScaleInc="-22457">
        <dgm:presLayoutVars>
          <dgm:bulletEnabled val="1"/>
        </dgm:presLayoutVars>
      </dgm:prSet>
      <dgm:spPr/>
      <dgm:t>
        <a:bodyPr/>
        <a:lstStyle/>
        <a:p>
          <a:endParaRPr lang="en-US"/>
        </a:p>
      </dgm:t>
    </dgm:pt>
  </dgm:ptLst>
  <dgm:cxnLst>
    <dgm:cxn modelId="{495E3EA3-B429-C94B-A5E3-F046D5F7436C}" type="presOf" srcId="{46AD6DA0-FBE5-CA47-8315-97E0ADAE0D42}" destId="{41078C00-84CA-2447-8C06-E08F9C46C89D}" srcOrd="0" destOrd="0" presId="urn:microsoft.com/office/officeart/2005/8/layout/cycle3"/>
    <dgm:cxn modelId="{C75FB5CA-C01C-F149-B469-796C11A279E5}" type="presOf" srcId="{A6C266C4-D728-2842-B73B-957046AF463B}" destId="{016A2550-7D15-B94E-B5A2-24EA26833C06}" srcOrd="0" destOrd="0" presId="urn:microsoft.com/office/officeart/2005/8/layout/cycle3"/>
    <dgm:cxn modelId="{4F347EA5-C0ED-C746-98FB-0D5AF6B0B78D}" srcId="{46AD6DA0-FBE5-CA47-8315-97E0ADAE0D42}" destId="{A6C266C4-D728-2842-B73B-957046AF463B}" srcOrd="1" destOrd="0" parTransId="{0240418B-26DF-4A48-8DC5-4249E77F55FD}" sibTransId="{C5D3CC1C-5013-1A4B-BA16-BCEB5B3F87AC}"/>
    <dgm:cxn modelId="{28DECEEC-0798-4949-A5E3-4D1667E171E7}" type="presOf" srcId="{E2790501-B2A2-B64F-858E-15FF2CA5B44E}" destId="{D280DF36-91B7-A340-B38C-FB5DD0141C67}" srcOrd="0" destOrd="0" presId="urn:microsoft.com/office/officeart/2005/8/layout/cycle3"/>
    <dgm:cxn modelId="{D2F56F9A-8082-FB44-9141-B3F6BEF8AE4B}" srcId="{46AD6DA0-FBE5-CA47-8315-97E0ADAE0D42}" destId="{D71990F9-9597-764F-86E9-C4635B873C49}" srcOrd="0" destOrd="0" parTransId="{F7F0477D-0B29-E046-9028-B04AB85C40DE}" sibTransId="{CB2D69E7-4861-2F47-9FFF-926A5EB8B56B}"/>
    <dgm:cxn modelId="{58A07836-7303-544D-931A-65B3CD5DF61C}" type="presOf" srcId="{A799A1E7-DCF8-E044-8483-80F863441D4C}" destId="{D89E5351-871F-D442-8740-3FC0BBDD9C2A}" srcOrd="0" destOrd="0" presId="urn:microsoft.com/office/officeart/2005/8/layout/cycle3"/>
    <dgm:cxn modelId="{2CAC00C8-5743-4048-8260-E457571D5741}" srcId="{46AD6DA0-FBE5-CA47-8315-97E0ADAE0D42}" destId="{36441771-FC27-D644-8786-90EAC6102B0D}" srcOrd="2" destOrd="0" parTransId="{26F7912B-066D-9047-B1BB-0E6165955441}" sibTransId="{A8FC71FD-A092-4C42-B318-8479EF08D7CB}"/>
    <dgm:cxn modelId="{A9305616-C6AC-4E41-9231-8472CB106031}" srcId="{46AD6DA0-FBE5-CA47-8315-97E0ADAE0D42}" destId="{EC9F17EA-741E-9A4F-8474-DB333EE50500}" srcOrd="5" destOrd="0" parTransId="{DF9A4133-096A-FC40-8707-4927AB7F8443}" sibTransId="{9B72C2E7-C8E5-E947-AA6D-4FF7DB1CEDC6}"/>
    <dgm:cxn modelId="{73876A0F-CF83-D44C-A23A-24ED339214EE}" type="presOf" srcId="{F3DCCDB8-ACF3-6A43-9C96-883C25353B2D}" destId="{AB224AE9-6147-DC4E-9290-F32E8AB0DC95}" srcOrd="0" destOrd="0" presId="urn:microsoft.com/office/officeart/2005/8/layout/cycle3"/>
    <dgm:cxn modelId="{ECB65394-C6DC-094E-9DF9-8BBB72C075C7}" srcId="{46AD6DA0-FBE5-CA47-8315-97E0ADAE0D42}" destId="{F3DCCDB8-ACF3-6A43-9C96-883C25353B2D}" srcOrd="3" destOrd="0" parTransId="{E33668D4-4117-5740-9D76-C63C02209910}" sibTransId="{7F771D18-C836-E949-A018-B4BDBBB42721}"/>
    <dgm:cxn modelId="{61CB54A2-C107-8442-8096-6352EE46FB9B}" type="presOf" srcId="{0BC664F7-3376-9E4C-B79B-E85D12CC4708}" destId="{44BB86CA-8EB5-5045-A789-5082E1F0FA20}" srcOrd="0" destOrd="0" presId="urn:microsoft.com/office/officeart/2005/8/layout/cycle3"/>
    <dgm:cxn modelId="{8A166557-C119-F847-8438-7EF7FC8200C2}" type="presOf" srcId="{CB2D69E7-4861-2F47-9FFF-926A5EB8B56B}" destId="{24CA2D0D-6031-B746-B839-525C359D150A}" srcOrd="0" destOrd="0" presId="urn:microsoft.com/office/officeart/2005/8/layout/cycle3"/>
    <dgm:cxn modelId="{0B4A5F62-9341-6B4A-863A-FA3CC1EED196}" srcId="{46AD6DA0-FBE5-CA47-8315-97E0ADAE0D42}" destId="{E2790501-B2A2-B64F-858E-15FF2CA5B44E}" srcOrd="7" destOrd="0" parTransId="{592FC718-BA2C-5948-89BC-5979DD84602A}" sibTransId="{88AA00B1-E633-1A48-91E1-85095BA1BE45}"/>
    <dgm:cxn modelId="{4DF710CF-9266-8640-BB0E-198C688BEF9D}" type="presOf" srcId="{EC9F17EA-741E-9A4F-8474-DB333EE50500}" destId="{59302847-7C15-F84C-A15A-B17F36CAD2CB}" srcOrd="0" destOrd="0" presId="urn:microsoft.com/office/officeart/2005/8/layout/cycle3"/>
    <dgm:cxn modelId="{9B49A9A1-EF52-CC4B-B134-E0E9583216EF}" srcId="{46AD6DA0-FBE5-CA47-8315-97E0ADAE0D42}" destId="{A799A1E7-DCF8-E044-8483-80F863441D4C}" srcOrd="6" destOrd="0" parTransId="{AD2FA3EA-5554-C940-84F1-3260BB7E915F}" sibTransId="{B1BEF3ED-312C-6D45-8335-9675F526B91F}"/>
    <dgm:cxn modelId="{A93DDBFC-AAE3-424D-885A-38CB4E0CE05F}" type="presOf" srcId="{D71990F9-9597-764F-86E9-C4635B873C49}" destId="{70D10C3E-4836-6E48-96F5-CCF827DD0CC7}" srcOrd="0" destOrd="0" presId="urn:microsoft.com/office/officeart/2005/8/layout/cycle3"/>
    <dgm:cxn modelId="{D7E389B5-27C2-AC4F-A0CB-9B9EA3FBD0EC}" type="presOf" srcId="{36441771-FC27-D644-8786-90EAC6102B0D}" destId="{A2AF0379-8059-0F47-97CF-571A01FBEFC5}" srcOrd="0" destOrd="0" presId="urn:microsoft.com/office/officeart/2005/8/layout/cycle3"/>
    <dgm:cxn modelId="{65B2FBA7-7B76-B94A-B184-4536CE323105}" srcId="{46AD6DA0-FBE5-CA47-8315-97E0ADAE0D42}" destId="{0BC664F7-3376-9E4C-B79B-E85D12CC4708}" srcOrd="4" destOrd="0" parTransId="{68A52DA6-C540-AD4E-BA91-68FE27C6A088}" sibTransId="{DDBB1FF8-691D-7246-B53D-1EC9E0E1DC2B}"/>
    <dgm:cxn modelId="{E8249A9C-D096-184D-A500-3F3A82FAD2B0}" type="presParOf" srcId="{41078C00-84CA-2447-8C06-E08F9C46C89D}" destId="{68EA5FB9-9DA1-F641-BEE3-623B82AD9243}" srcOrd="0" destOrd="0" presId="urn:microsoft.com/office/officeart/2005/8/layout/cycle3"/>
    <dgm:cxn modelId="{E5FC3659-CADB-1F41-A98E-03135A34C8D7}" type="presParOf" srcId="{68EA5FB9-9DA1-F641-BEE3-623B82AD9243}" destId="{70D10C3E-4836-6E48-96F5-CCF827DD0CC7}" srcOrd="0" destOrd="0" presId="urn:microsoft.com/office/officeart/2005/8/layout/cycle3"/>
    <dgm:cxn modelId="{23A0B8E0-70D9-FE4A-891D-EC06B1E2B779}" type="presParOf" srcId="{68EA5FB9-9DA1-F641-BEE3-623B82AD9243}" destId="{24CA2D0D-6031-B746-B839-525C359D150A}" srcOrd="1" destOrd="0" presId="urn:microsoft.com/office/officeart/2005/8/layout/cycle3"/>
    <dgm:cxn modelId="{76AD9BF1-4920-2A44-A801-42F00C6394CE}" type="presParOf" srcId="{68EA5FB9-9DA1-F641-BEE3-623B82AD9243}" destId="{016A2550-7D15-B94E-B5A2-24EA26833C06}" srcOrd="2" destOrd="0" presId="urn:microsoft.com/office/officeart/2005/8/layout/cycle3"/>
    <dgm:cxn modelId="{29719ECE-AFB9-DF47-B7F9-9F8BCCAEC0D8}" type="presParOf" srcId="{68EA5FB9-9DA1-F641-BEE3-623B82AD9243}" destId="{A2AF0379-8059-0F47-97CF-571A01FBEFC5}" srcOrd="3" destOrd="0" presId="urn:microsoft.com/office/officeart/2005/8/layout/cycle3"/>
    <dgm:cxn modelId="{367A7A8F-1E6A-6247-9EFB-2B7C718F4D0C}" type="presParOf" srcId="{68EA5FB9-9DA1-F641-BEE3-623B82AD9243}" destId="{AB224AE9-6147-DC4E-9290-F32E8AB0DC95}" srcOrd="4" destOrd="0" presId="urn:microsoft.com/office/officeart/2005/8/layout/cycle3"/>
    <dgm:cxn modelId="{55D60974-DB25-0F4A-9AF9-E78BF6421DBF}" type="presParOf" srcId="{68EA5FB9-9DA1-F641-BEE3-623B82AD9243}" destId="{44BB86CA-8EB5-5045-A789-5082E1F0FA20}" srcOrd="5" destOrd="0" presId="urn:microsoft.com/office/officeart/2005/8/layout/cycle3"/>
    <dgm:cxn modelId="{062CD637-AC1C-B141-8D3A-D2467097C35E}" type="presParOf" srcId="{68EA5FB9-9DA1-F641-BEE3-623B82AD9243}" destId="{59302847-7C15-F84C-A15A-B17F36CAD2CB}" srcOrd="6" destOrd="0" presId="urn:microsoft.com/office/officeart/2005/8/layout/cycle3"/>
    <dgm:cxn modelId="{F9B1B5E6-0A2F-014C-9141-DF5CCA774797}" type="presParOf" srcId="{68EA5FB9-9DA1-F641-BEE3-623B82AD9243}" destId="{D89E5351-871F-D442-8740-3FC0BBDD9C2A}" srcOrd="7" destOrd="0" presId="urn:microsoft.com/office/officeart/2005/8/layout/cycle3"/>
    <dgm:cxn modelId="{FB4A2C75-336D-2642-B263-6C4AA9BABFC3}" type="presParOf" srcId="{68EA5FB9-9DA1-F641-BEE3-623B82AD9243}" destId="{D280DF36-91B7-A340-B38C-FB5DD0141C67}"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6AD6DA0-FBE5-CA47-8315-97E0ADAE0D42}" type="doc">
      <dgm:prSet loTypeId="urn:microsoft.com/office/officeart/2005/8/layout/cycle3" loCatId="" qsTypeId="urn:microsoft.com/office/officeart/2005/8/quickstyle/simple1" qsCatId="simple" csTypeId="urn:microsoft.com/office/officeart/2005/8/colors/colorful1" csCatId="colorful" phldr="1"/>
      <dgm:spPr/>
      <dgm:t>
        <a:bodyPr/>
        <a:lstStyle/>
        <a:p>
          <a:endParaRPr lang="en-US"/>
        </a:p>
      </dgm:t>
    </dgm:pt>
    <dgm:pt modelId="{D71990F9-9597-764F-86E9-C4635B873C49}">
      <dgm:prSet phldrT="[Text]"/>
      <dgm:spPr>
        <a:solidFill>
          <a:srgbClr val="008000"/>
        </a:solidFill>
      </dgm:spPr>
      <dgm:t>
        <a:bodyPr/>
        <a:lstStyle/>
        <a:p>
          <a:r>
            <a:rPr lang="en-US" dirty="0" smtClean="0"/>
            <a:t>Risk Analysis</a:t>
          </a:r>
          <a:endParaRPr lang="en-US" dirty="0"/>
        </a:p>
      </dgm:t>
    </dgm:pt>
    <dgm:pt modelId="{F7F0477D-0B29-E046-9028-B04AB85C40DE}" type="parTrans" cxnId="{D2F56F9A-8082-FB44-9141-B3F6BEF8AE4B}">
      <dgm:prSet/>
      <dgm:spPr/>
      <dgm:t>
        <a:bodyPr/>
        <a:lstStyle/>
        <a:p>
          <a:endParaRPr lang="en-US"/>
        </a:p>
      </dgm:t>
    </dgm:pt>
    <dgm:pt modelId="{CB2D69E7-4861-2F47-9FFF-926A5EB8B56B}" type="sibTrans" cxnId="{D2F56F9A-8082-FB44-9141-B3F6BEF8AE4B}">
      <dgm:prSet/>
      <dgm:spPr/>
      <dgm:t>
        <a:bodyPr/>
        <a:lstStyle/>
        <a:p>
          <a:endParaRPr lang="en-US"/>
        </a:p>
      </dgm:t>
    </dgm:pt>
    <dgm:pt modelId="{FBA808AB-B74E-3B44-BC09-985838AE1E0C}">
      <dgm:prSet phldrT="[Text]"/>
      <dgm:spPr>
        <a:solidFill>
          <a:schemeClr val="accent1">
            <a:lumMod val="60000"/>
            <a:lumOff val="40000"/>
          </a:schemeClr>
        </a:solidFill>
      </dgm:spPr>
      <dgm:t>
        <a:bodyPr/>
        <a:lstStyle/>
        <a:p>
          <a:r>
            <a:rPr lang="en-US" dirty="0" smtClean="0"/>
            <a:t>Risk Management</a:t>
          </a:r>
          <a:endParaRPr lang="en-US" dirty="0"/>
        </a:p>
      </dgm:t>
    </dgm:pt>
    <dgm:pt modelId="{4999565A-5DE8-224A-864D-AAF117C7BB90}" type="parTrans" cxnId="{35D0D097-29CA-3545-A221-2BE777CDE54C}">
      <dgm:prSet/>
      <dgm:spPr/>
      <dgm:t>
        <a:bodyPr/>
        <a:lstStyle/>
        <a:p>
          <a:endParaRPr lang="en-US"/>
        </a:p>
      </dgm:t>
    </dgm:pt>
    <dgm:pt modelId="{2D774DAE-1C29-FC41-AC1A-6179B5AA4E82}" type="sibTrans" cxnId="{35D0D097-29CA-3545-A221-2BE777CDE54C}">
      <dgm:prSet/>
      <dgm:spPr/>
      <dgm:t>
        <a:bodyPr/>
        <a:lstStyle/>
        <a:p>
          <a:endParaRPr lang="en-US"/>
        </a:p>
      </dgm:t>
    </dgm:pt>
    <dgm:pt modelId="{4A64453A-DD56-ED4B-8000-14E8BC232ACB}">
      <dgm:prSet phldrT="[Text]"/>
      <dgm:spPr/>
      <dgm:t>
        <a:bodyPr/>
        <a:lstStyle/>
        <a:p>
          <a:r>
            <a:rPr lang="en-US" dirty="0" smtClean="0"/>
            <a:t>Sanctions Policy</a:t>
          </a:r>
          <a:endParaRPr lang="en-US" dirty="0"/>
        </a:p>
      </dgm:t>
    </dgm:pt>
    <dgm:pt modelId="{95F17455-B1FB-C44F-87B4-179E98DA5BD6}" type="parTrans" cxnId="{945A09B9-3FAE-D249-8377-4069DD4D0623}">
      <dgm:prSet/>
      <dgm:spPr/>
      <dgm:t>
        <a:bodyPr/>
        <a:lstStyle/>
        <a:p>
          <a:endParaRPr lang="en-US"/>
        </a:p>
      </dgm:t>
    </dgm:pt>
    <dgm:pt modelId="{D550AEB3-98FD-DD46-9D0F-A97657D62E55}" type="sibTrans" cxnId="{945A09B9-3FAE-D249-8377-4069DD4D0623}">
      <dgm:prSet/>
      <dgm:spPr/>
      <dgm:t>
        <a:bodyPr/>
        <a:lstStyle/>
        <a:p>
          <a:endParaRPr lang="en-US"/>
        </a:p>
      </dgm:t>
    </dgm:pt>
    <dgm:pt modelId="{ED9B71A4-5220-8E4C-9CAA-7F9F19FF1FA9}">
      <dgm:prSet phldrT="[Text]"/>
      <dgm:spPr>
        <a:solidFill>
          <a:srgbClr val="0000FF"/>
        </a:solidFill>
      </dgm:spPr>
      <dgm:t>
        <a:bodyPr/>
        <a:lstStyle/>
        <a:p>
          <a:r>
            <a:rPr lang="en-US" dirty="0" smtClean="0"/>
            <a:t>Information System Activity Review</a:t>
          </a:r>
          <a:endParaRPr lang="en-US" dirty="0"/>
        </a:p>
      </dgm:t>
    </dgm:pt>
    <dgm:pt modelId="{D147E8C5-9AAC-1041-B77F-D961E5A6AA83}" type="parTrans" cxnId="{B46BB24F-95F3-4D48-8657-4561EDF56E9C}">
      <dgm:prSet/>
      <dgm:spPr/>
      <dgm:t>
        <a:bodyPr/>
        <a:lstStyle/>
        <a:p>
          <a:endParaRPr lang="en-US"/>
        </a:p>
      </dgm:t>
    </dgm:pt>
    <dgm:pt modelId="{7CB30193-A153-5942-A1CB-7970FC35EE7D}" type="sibTrans" cxnId="{B46BB24F-95F3-4D48-8657-4561EDF56E9C}">
      <dgm:prSet/>
      <dgm:spPr/>
      <dgm:t>
        <a:bodyPr/>
        <a:lstStyle/>
        <a:p>
          <a:endParaRPr lang="en-US"/>
        </a:p>
      </dgm:t>
    </dgm:pt>
    <dgm:pt modelId="{41078C00-84CA-2447-8C06-E08F9C46C89D}" type="pres">
      <dgm:prSet presAssocID="{46AD6DA0-FBE5-CA47-8315-97E0ADAE0D42}" presName="Name0" presStyleCnt="0">
        <dgm:presLayoutVars>
          <dgm:dir/>
          <dgm:resizeHandles val="exact"/>
        </dgm:presLayoutVars>
      </dgm:prSet>
      <dgm:spPr/>
      <dgm:t>
        <a:bodyPr/>
        <a:lstStyle/>
        <a:p>
          <a:endParaRPr lang="en-US"/>
        </a:p>
      </dgm:t>
    </dgm:pt>
    <dgm:pt modelId="{68EA5FB9-9DA1-F641-BEE3-623B82AD9243}" type="pres">
      <dgm:prSet presAssocID="{46AD6DA0-FBE5-CA47-8315-97E0ADAE0D42}" presName="cycle" presStyleCnt="0"/>
      <dgm:spPr/>
      <dgm:t>
        <a:bodyPr/>
        <a:lstStyle/>
        <a:p>
          <a:endParaRPr lang="en-US"/>
        </a:p>
      </dgm:t>
    </dgm:pt>
    <dgm:pt modelId="{70D10C3E-4836-6E48-96F5-CCF827DD0CC7}" type="pres">
      <dgm:prSet presAssocID="{D71990F9-9597-764F-86E9-C4635B873C49}" presName="nodeFirstNode" presStyleLbl="node1" presStyleIdx="0" presStyleCnt="4" custScaleX="80830" custScaleY="37298">
        <dgm:presLayoutVars>
          <dgm:bulletEnabled val="1"/>
        </dgm:presLayoutVars>
      </dgm:prSet>
      <dgm:spPr/>
      <dgm:t>
        <a:bodyPr/>
        <a:lstStyle/>
        <a:p>
          <a:endParaRPr lang="en-US"/>
        </a:p>
      </dgm:t>
    </dgm:pt>
    <dgm:pt modelId="{24CA2D0D-6031-B746-B839-525C359D150A}" type="pres">
      <dgm:prSet presAssocID="{CB2D69E7-4861-2F47-9FFF-926A5EB8B56B}" presName="sibTransFirstNode" presStyleLbl="bgShp" presStyleIdx="0" presStyleCnt="1"/>
      <dgm:spPr/>
      <dgm:t>
        <a:bodyPr/>
        <a:lstStyle/>
        <a:p>
          <a:endParaRPr lang="en-US"/>
        </a:p>
      </dgm:t>
    </dgm:pt>
    <dgm:pt modelId="{DBC4F9E2-2174-434C-AF16-826C0CD37C67}" type="pres">
      <dgm:prSet presAssocID="{FBA808AB-B74E-3B44-BC09-985838AE1E0C}" presName="nodeFollowingNodes" presStyleLbl="node1" presStyleIdx="1" presStyleCnt="4" custScaleX="79629" custScaleY="40126">
        <dgm:presLayoutVars>
          <dgm:bulletEnabled val="1"/>
        </dgm:presLayoutVars>
      </dgm:prSet>
      <dgm:spPr/>
      <dgm:t>
        <a:bodyPr/>
        <a:lstStyle/>
        <a:p>
          <a:endParaRPr lang="en-US"/>
        </a:p>
      </dgm:t>
    </dgm:pt>
    <dgm:pt modelId="{EA698905-380C-0949-8A76-EC57C1685A89}" type="pres">
      <dgm:prSet presAssocID="{4A64453A-DD56-ED4B-8000-14E8BC232ACB}" presName="nodeFollowingNodes" presStyleLbl="node1" presStyleIdx="2" presStyleCnt="4" custScaleX="79548" custScaleY="37041">
        <dgm:presLayoutVars>
          <dgm:bulletEnabled val="1"/>
        </dgm:presLayoutVars>
      </dgm:prSet>
      <dgm:spPr/>
      <dgm:t>
        <a:bodyPr/>
        <a:lstStyle/>
        <a:p>
          <a:endParaRPr lang="en-US"/>
        </a:p>
      </dgm:t>
    </dgm:pt>
    <dgm:pt modelId="{C3796534-BED2-5446-B8AA-EC48C1308A84}" type="pres">
      <dgm:prSet presAssocID="{ED9B71A4-5220-8E4C-9CAA-7F9F19FF1FA9}" presName="nodeFollowingNodes" presStyleLbl="node1" presStyleIdx="3" presStyleCnt="4" custScaleX="74536" custScaleY="36707">
        <dgm:presLayoutVars>
          <dgm:bulletEnabled val="1"/>
        </dgm:presLayoutVars>
      </dgm:prSet>
      <dgm:spPr/>
      <dgm:t>
        <a:bodyPr/>
        <a:lstStyle/>
        <a:p>
          <a:endParaRPr lang="en-US"/>
        </a:p>
      </dgm:t>
    </dgm:pt>
  </dgm:ptLst>
  <dgm:cxnLst>
    <dgm:cxn modelId="{B46BB24F-95F3-4D48-8657-4561EDF56E9C}" srcId="{46AD6DA0-FBE5-CA47-8315-97E0ADAE0D42}" destId="{ED9B71A4-5220-8E4C-9CAA-7F9F19FF1FA9}" srcOrd="3" destOrd="0" parTransId="{D147E8C5-9AAC-1041-B77F-D961E5A6AA83}" sibTransId="{7CB30193-A153-5942-A1CB-7970FC35EE7D}"/>
    <dgm:cxn modelId="{B8B9137E-7BAD-4541-AF72-35C3EE514C6A}" type="presOf" srcId="{ED9B71A4-5220-8E4C-9CAA-7F9F19FF1FA9}" destId="{C3796534-BED2-5446-B8AA-EC48C1308A84}" srcOrd="0" destOrd="0" presId="urn:microsoft.com/office/officeart/2005/8/layout/cycle3"/>
    <dgm:cxn modelId="{D2F56F9A-8082-FB44-9141-B3F6BEF8AE4B}" srcId="{46AD6DA0-FBE5-CA47-8315-97E0ADAE0D42}" destId="{D71990F9-9597-764F-86E9-C4635B873C49}" srcOrd="0" destOrd="0" parTransId="{F7F0477D-0B29-E046-9028-B04AB85C40DE}" sibTransId="{CB2D69E7-4861-2F47-9FFF-926A5EB8B56B}"/>
    <dgm:cxn modelId="{E49A1103-112C-0C4B-9BA0-4D7913FE6D24}" type="presOf" srcId="{4A64453A-DD56-ED4B-8000-14E8BC232ACB}" destId="{EA698905-380C-0949-8A76-EC57C1685A89}" srcOrd="0" destOrd="0" presId="urn:microsoft.com/office/officeart/2005/8/layout/cycle3"/>
    <dgm:cxn modelId="{35D0D097-29CA-3545-A221-2BE777CDE54C}" srcId="{46AD6DA0-FBE5-CA47-8315-97E0ADAE0D42}" destId="{FBA808AB-B74E-3B44-BC09-985838AE1E0C}" srcOrd="1" destOrd="0" parTransId="{4999565A-5DE8-224A-864D-AAF117C7BB90}" sibTransId="{2D774DAE-1C29-FC41-AC1A-6179B5AA4E82}"/>
    <dgm:cxn modelId="{3AF376DE-A79F-E041-81F1-AD848E7C96C2}" type="presOf" srcId="{D71990F9-9597-764F-86E9-C4635B873C49}" destId="{70D10C3E-4836-6E48-96F5-CCF827DD0CC7}" srcOrd="0" destOrd="0" presId="urn:microsoft.com/office/officeart/2005/8/layout/cycle3"/>
    <dgm:cxn modelId="{CBA4D1FE-BD60-A846-8572-78F3CE407EE7}" type="presOf" srcId="{FBA808AB-B74E-3B44-BC09-985838AE1E0C}" destId="{DBC4F9E2-2174-434C-AF16-826C0CD37C67}" srcOrd="0" destOrd="0" presId="urn:microsoft.com/office/officeart/2005/8/layout/cycle3"/>
    <dgm:cxn modelId="{945A09B9-3FAE-D249-8377-4069DD4D0623}" srcId="{46AD6DA0-FBE5-CA47-8315-97E0ADAE0D42}" destId="{4A64453A-DD56-ED4B-8000-14E8BC232ACB}" srcOrd="2" destOrd="0" parTransId="{95F17455-B1FB-C44F-87B4-179E98DA5BD6}" sibTransId="{D550AEB3-98FD-DD46-9D0F-A97657D62E55}"/>
    <dgm:cxn modelId="{7DA6579A-7AAE-C546-978E-F60077A6EFDC}" type="presOf" srcId="{46AD6DA0-FBE5-CA47-8315-97E0ADAE0D42}" destId="{41078C00-84CA-2447-8C06-E08F9C46C89D}" srcOrd="0" destOrd="0" presId="urn:microsoft.com/office/officeart/2005/8/layout/cycle3"/>
    <dgm:cxn modelId="{958AC77F-014C-0D43-8A69-D7B6BBC1EC68}" type="presOf" srcId="{CB2D69E7-4861-2F47-9FFF-926A5EB8B56B}" destId="{24CA2D0D-6031-B746-B839-525C359D150A}" srcOrd="0" destOrd="0" presId="urn:microsoft.com/office/officeart/2005/8/layout/cycle3"/>
    <dgm:cxn modelId="{10F99DCD-A432-C34C-965A-BC224F5E0BF1}" type="presParOf" srcId="{41078C00-84CA-2447-8C06-E08F9C46C89D}" destId="{68EA5FB9-9DA1-F641-BEE3-623B82AD9243}" srcOrd="0" destOrd="0" presId="urn:microsoft.com/office/officeart/2005/8/layout/cycle3"/>
    <dgm:cxn modelId="{A0DB5CF7-3FBE-FE48-840C-3251F9CDF11D}" type="presParOf" srcId="{68EA5FB9-9DA1-F641-BEE3-623B82AD9243}" destId="{70D10C3E-4836-6E48-96F5-CCF827DD0CC7}" srcOrd="0" destOrd="0" presId="urn:microsoft.com/office/officeart/2005/8/layout/cycle3"/>
    <dgm:cxn modelId="{A5FDC4C6-2BFC-7944-9039-D711D3681875}" type="presParOf" srcId="{68EA5FB9-9DA1-F641-BEE3-623B82AD9243}" destId="{24CA2D0D-6031-B746-B839-525C359D150A}" srcOrd="1" destOrd="0" presId="urn:microsoft.com/office/officeart/2005/8/layout/cycle3"/>
    <dgm:cxn modelId="{3F30D7B3-071C-1341-91E3-B005A7651B17}" type="presParOf" srcId="{68EA5FB9-9DA1-F641-BEE3-623B82AD9243}" destId="{DBC4F9E2-2174-434C-AF16-826C0CD37C67}" srcOrd="2" destOrd="0" presId="urn:microsoft.com/office/officeart/2005/8/layout/cycle3"/>
    <dgm:cxn modelId="{D9F48C04-5A7B-5944-8292-86B3A04DF9AB}" type="presParOf" srcId="{68EA5FB9-9DA1-F641-BEE3-623B82AD9243}" destId="{EA698905-380C-0949-8A76-EC57C1685A89}" srcOrd="3" destOrd="0" presId="urn:microsoft.com/office/officeart/2005/8/layout/cycle3"/>
    <dgm:cxn modelId="{8E10F2C0-C81F-714F-8F79-12A93D04A513}" type="presParOf" srcId="{68EA5FB9-9DA1-F641-BEE3-623B82AD9243}" destId="{C3796534-BED2-5446-B8AA-EC48C1308A8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9F2094-FCAD-C64B-A311-E2AE5757E53D}" type="doc">
      <dgm:prSet loTypeId="urn:microsoft.com/office/officeart/2005/8/layout/chevron2" loCatId="" qsTypeId="urn:microsoft.com/office/officeart/2005/8/quickstyle/simple1" qsCatId="simple" csTypeId="urn:microsoft.com/office/officeart/2005/8/colors/colorful1" csCatId="colorful" phldr="1"/>
      <dgm:spPr/>
      <dgm:t>
        <a:bodyPr/>
        <a:lstStyle/>
        <a:p>
          <a:endParaRPr lang="en-US"/>
        </a:p>
      </dgm:t>
    </dgm:pt>
    <dgm:pt modelId="{A1A00F99-B882-0F4F-BA2E-7C969D42D121}">
      <dgm:prSet phldrT="[Text]" custT="1"/>
      <dgm:spPr>
        <a:solidFill>
          <a:srgbClr val="000090"/>
        </a:solidFill>
        <a:ln>
          <a:noFill/>
        </a:ln>
      </dgm:spPr>
      <dgm:t>
        <a:bodyPr/>
        <a:lstStyle/>
        <a:p>
          <a:r>
            <a:rPr lang="en-US" sz="1200" dirty="0" smtClean="0">
              <a:latin typeface="Arial"/>
              <a:cs typeface="Arial"/>
            </a:rPr>
            <a:t>Pre-Grant</a:t>
          </a:r>
          <a:endParaRPr lang="en-US" sz="1200" dirty="0">
            <a:latin typeface="Arial"/>
            <a:cs typeface="Arial"/>
          </a:endParaRPr>
        </a:p>
      </dgm:t>
    </dgm:pt>
    <dgm:pt modelId="{BBFDA2C7-A7C7-D548-A2EF-D9472C510A39}" type="parTrans" cxnId="{37595AA3-CF90-7243-B589-B4F790E73119}">
      <dgm:prSet/>
      <dgm:spPr/>
      <dgm:t>
        <a:bodyPr/>
        <a:lstStyle/>
        <a:p>
          <a:endParaRPr lang="en-US"/>
        </a:p>
      </dgm:t>
    </dgm:pt>
    <dgm:pt modelId="{B90BA861-F83E-814C-8609-7047D8D3F6BE}" type="sibTrans" cxnId="{37595AA3-CF90-7243-B589-B4F790E73119}">
      <dgm:prSet/>
      <dgm:spPr/>
      <dgm:t>
        <a:bodyPr/>
        <a:lstStyle/>
        <a:p>
          <a:endParaRPr lang="en-US"/>
        </a:p>
      </dgm:t>
    </dgm:pt>
    <dgm:pt modelId="{B7D54260-CF48-C241-BAF3-BEF082B14F8C}">
      <dgm:prSet phldrT="[Text]" custT="1"/>
      <dgm:spPr>
        <a:solidFill>
          <a:srgbClr val="FF0000"/>
        </a:solidFill>
      </dgm:spPr>
      <dgm:t>
        <a:bodyPr/>
        <a:lstStyle/>
        <a:p>
          <a:r>
            <a:rPr lang="en-US" sz="1200" dirty="0" smtClean="0">
              <a:latin typeface="Arial"/>
              <a:cs typeface="Arial"/>
            </a:rPr>
            <a:t>Proposal</a:t>
          </a:r>
          <a:endParaRPr lang="en-US" sz="1200" dirty="0">
            <a:latin typeface="Arial"/>
            <a:cs typeface="Arial"/>
          </a:endParaRPr>
        </a:p>
      </dgm:t>
    </dgm:pt>
    <dgm:pt modelId="{F7C658D7-69F6-5149-A8C7-4265EC2543EB}" type="parTrans" cxnId="{BC052448-475C-F948-B2B2-8E13BC1D3E8E}">
      <dgm:prSet/>
      <dgm:spPr/>
      <dgm:t>
        <a:bodyPr/>
        <a:lstStyle/>
        <a:p>
          <a:endParaRPr lang="en-US"/>
        </a:p>
      </dgm:t>
    </dgm:pt>
    <dgm:pt modelId="{9AAC9495-66D3-5045-A0E6-4EF9220DE811}" type="sibTrans" cxnId="{BC052448-475C-F948-B2B2-8E13BC1D3E8E}">
      <dgm:prSet/>
      <dgm:spPr/>
      <dgm:t>
        <a:bodyPr/>
        <a:lstStyle/>
        <a:p>
          <a:endParaRPr lang="en-US"/>
        </a:p>
      </dgm:t>
    </dgm:pt>
    <dgm:pt modelId="{661A6814-4916-8849-AB32-EBCF0B96C8C7}">
      <dgm:prSet phldrT="[Text]" custT="1"/>
      <dgm:spPr/>
      <dgm:t>
        <a:bodyPr/>
        <a:lstStyle/>
        <a:p>
          <a:r>
            <a:rPr lang="en-US" sz="1200" dirty="0" smtClean="0">
              <a:latin typeface="Arial"/>
              <a:cs typeface="Arial"/>
            </a:rPr>
            <a:t>Execution</a:t>
          </a:r>
          <a:endParaRPr lang="en-US" sz="1200" dirty="0">
            <a:latin typeface="Arial"/>
            <a:cs typeface="Arial"/>
          </a:endParaRPr>
        </a:p>
      </dgm:t>
    </dgm:pt>
    <dgm:pt modelId="{728C2678-D685-E547-9C63-5684F6CBA8D5}" type="parTrans" cxnId="{347DD285-5500-8F49-8461-A34AAAC05141}">
      <dgm:prSet/>
      <dgm:spPr/>
      <dgm:t>
        <a:bodyPr/>
        <a:lstStyle/>
        <a:p>
          <a:endParaRPr lang="en-US"/>
        </a:p>
      </dgm:t>
    </dgm:pt>
    <dgm:pt modelId="{28FA6A0C-6F89-D34D-B5D7-5A17651EBF3D}" type="sibTrans" cxnId="{347DD285-5500-8F49-8461-A34AAAC05141}">
      <dgm:prSet/>
      <dgm:spPr/>
      <dgm:t>
        <a:bodyPr/>
        <a:lstStyle/>
        <a:p>
          <a:endParaRPr lang="en-US"/>
        </a:p>
      </dgm:t>
    </dgm:pt>
    <dgm:pt modelId="{8D886A00-7084-1743-9F31-BC3FF00E2127}">
      <dgm:prSet phldrT="[Text]" custT="1"/>
      <dgm:spPr>
        <a:solidFill>
          <a:srgbClr val="FFFF00"/>
        </a:solidFill>
        <a:ln>
          <a:solidFill>
            <a:schemeClr val="bg1">
              <a:lumMod val="65000"/>
            </a:schemeClr>
          </a:solidFill>
        </a:ln>
      </dgm:spPr>
      <dgm:t>
        <a:bodyPr/>
        <a:lstStyle/>
        <a:p>
          <a:r>
            <a:rPr lang="en-US" sz="1000" dirty="0" smtClean="0">
              <a:latin typeface="Arial"/>
              <a:cs typeface="Arial"/>
            </a:rPr>
            <a:t>Data Acquisition</a:t>
          </a:r>
          <a:endParaRPr lang="en-US" sz="1000" dirty="0">
            <a:latin typeface="Arial"/>
            <a:cs typeface="Arial"/>
          </a:endParaRPr>
        </a:p>
      </dgm:t>
    </dgm:pt>
    <dgm:pt modelId="{F9156F7E-81E6-E94F-875E-A3148EAFA441}" type="parTrans" cxnId="{0149708C-AAFE-E048-BE08-09E0FC2FE858}">
      <dgm:prSet/>
      <dgm:spPr/>
      <dgm:t>
        <a:bodyPr/>
        <a:lstStyle/>
        <a:p>
          <a:endParaRPr lang="en-US"/>
        </a:p>
      </dgm:t>
    </dgm:pt>
    <dgm:pt modelId="{A40DD516-5B41-054C-B82F-7A4BE7027371}" type="sibTrans" cxnId="{0149708C-AAFE-E048-BE08-09E0FC2FE858}">
      <dgm:prSet/>
      <dgm:spPr/>
      <dgm:t>
        <a:bodyPr/>
        <a:lstStyle/>
        <a:p>
          <a:endParaRPr lang="en-US"/>
        </a:p>
      </dgm:t>
    </dgm:pt>
    <dgm:pt modelId="{00817B21-0521-4645-BDEE-FE964D11419C}">
      <dgm:prSet phldrT="[Text]" custT="1"/>
      <dgm:spPr>
        <a:solidFill>
          <a:srgbClr val="FFFF00"/>
        </a:solidFill>
        <a:ln>
          <a:solidFill>
            <a:schemeClr val="bg1">
              <a:lumMod val="65000"/>
            </a:schemeClr>
          </a:solidFill>
        </a:ln>
      </dgm:spPr>
      <dgm:t>
        <a:bodyPr/>
        <a:lstStyle/>
        <a:p>
          <a:r>
            <a:rPr lang="en-US" sz="1000" dirty="0" smtClean="0">
              <a:latin typeface="Arial"/>
              <a:cs typeface="Arial"/>
            </a:rPr>
            <a:t>Data Management</a:t>
          </a:r>
          <a:endParaRPr lang="en-US" sz="1000" dirty="0">
            <a:latin typeface="Arial"/>
            <a:cs typeface="Arial"/>
          </a:endParaRPr>
        </a:p>
      </dgm:t>
    </dgm:pt>
    <dgm:pt modelId="{100E9D1F-B1D4-2042-AC1E-84FEFF41F71F}" type="parTrans" cxnId="{C71518EA-27A4-FA49-A4AF-8B9D12BE58CE}">
      <dgm:prSet/>
      <dgm:spPr/>
      <dgm:t>
        <a:bodyPr/>
        <a:lstStyle/>
        <a:p>
          <a:endParaRPr lang="en-US"/>
        </a:p>
      </dgm:t>
    </dgm:pt>
    <dgm:pt modelId="{F0515FC9-734F-2649-B1CC-142FAA259D37}" type="sibTrans" cxnId="{C71518EA-27A4-FA49-A4AF-8B9D12BE58CE}">
      <dgm:prSet/>
      <dgm:spPr/>
      <dgm:t>
        <a:bodyPr/>
        <a:lstStyle/>
        <a:p>
          <a:endParaRPr lang="en-US"/>
        </a:p>
      </dgm:t>
    </dgm:pt>
    <dgm:pt modelId="{F2F3B738-D196-A040-A006-DD2C788F67E8}">
      <dgm:prSet phldrT="[Text]" custT="1"/>
      <dgm:spPr>
        <a:solidFill>
          <a:srgbClr val="FFFF00"/>
        </a:solidFill>
        <a:ln>
          <a:solidFill>
            <a:schemeClr val="bg1">
              <a:lumMod val="65000"/>
            </a:schemeClr>
          </a:solidFill>
        </a:ln>
      </dgm:spPr>
      <dgm:t>
        <a:bodyPr/>
        <a:lstStyle/>
        <a:p>
          <a:r>
            <a:rPr lang="en-US" sz="1000" dirty="0" smtClean="0">
              <a:latin typeface="Arial"/>
              <a:cs typeface="Arial"/>
            </a:rPr>
            <a:t>Data Sharing</a:t>
          </a:r>
          <a:endParaRPr lang="en-US" sz="1000" dirty="0">
            <a:latin typeface="Arial"/>
            <a:cs typeface="Arial"/>
          </a:endParaRPr>
        </a:p>
      </dgm:t>
    </dgm:pt>
    <dgm:pt modelId="{C3112386-BEE1-5B4E-B99B-AF3256957805}" type="parTrans" cxnId="{4B7FD030-DAD5-3641-8ECB-73A322EA2C33}">
      <dgm:prSet/>
      <dgm:spPr/>
      <dgm:t>
        <a:bodyPr/>
        <a:lstStyle/>
        <a:p>
          <a:endParaRPr lang="en-US"/>
        </a:p>
      </dgm:t>
    </dgm:pt>
    <dgm:pt modelId="{16D53758-B10C-DB48-B5D4-9049D69C43F1}" type="sibTrans" cxnId="{4B7FD030-DAD5-3641-8ECB-73A322EA2C33}">
      <dgm:prSet/>
      <dgm:spPr/>
      <dgm:t>
        <a:bodyPr/>
        <a:lstStyle/>
        <a:p>
          <a:endParaRPr lang="en-US"/>
        </a:p>
      </dgm:t>
    </dgm:pt>
    <dgm:pt modelId="{0435EF20-56D7-4642-99D2-3F0D1D6DAC8E}">
      <dgm:prSet phldrT="[Text]" custT="1"/>
      <dgm:spPr>
        <a:solidFill>
          <a:srgbClr val="FFFF00"/>
        </a:solidFill>
        <a:ln>
          <a:solidFill>
            <a:schemeClr val="bg1">
              <a:lumMod val="65000"/>
            </a:schemeClr>
          </a:solidFill>
        </a:ln>
      </dgm:spPr>
      <dgm:t>
        <a:bodyPr/>
        <a:lstStyle/>
        <a:p>
          <a:r>
            <a:rPr lang="en-US" sz="1000" dirty="0" smtClean="0">
              <a:latin typeface="Arial"/>
              <a:cs typeface="Arial"/>
            </a:rPr>
            <a:t>Data Analysis</a:t>
          </a:r>
          <a:endParaRPr lang="en-US" sz="1000" dirty="0">
            <a:latin typeface="Arial"/>
            <a:cs typeface="Arial"/>
          </a:endParaRPr>
        </a:p>
      </dgm:t>
    </dgm:pt>
    <dgm:pt modelId="{0B251A16-5F10-9348-99EE-594B032FE7E2}" type="parTrans" cxnId="{68B97569-4EFA-7F45-AAD4-64AFBF436859}">
      <dgm:prSet/>
      <dgm:spPr/>
      <dgm:t>
        <a:bodyPr/>
        <a:lstStyle/>
        <a:p>
          <a:endParaRPr lang="en-US"/>
        </a:p>
      </dgm:t>
    </dgm:pt>
    <dgm:pt modelId="{DCC12D5B-15B0-DC44-A99D-DA7C36FBB9C8}" type="sibTrans" cxnId="{68B97569-4EFA-7F45-AAD4-64AFBF436859}">
      <dgm:prSet/>
      <dgm:spPr/>
      <dgm:t>
        <a:bodyPr/>
        <a:lstStyle/>
        <a:p>
          <a:endParaRPr lang="en-US"/>
        </a:p>
      </dgm:t>
    </dgm:pt>
    <dgm:pt modelId="{DA1E5D91-FD99-CC4D-B4C8-2AD8E8D92EA7}">
      <dgm:prSet phldrT="[Text]" custT="1"/>
      <dgm:spPr>
        <a:solidFill>
          <a:srgbClr val="008000"/>
        </a:solidFill>
        <a:ln>
          <a:noFill/>
        </a:ln>
      </dgm:spPr>
      <dgm:t>
        <a:bodyPr/>
        <a:lstStyle/>
        <a:p>
          <a:r>
            <a:rPr lang="en-US" sz="1200" dirty="0" smtClean="0">
              <a:latin typeface="Arial"/>
              <a:cs typeface="Arial"/>
            </a:rPr>
            <a:t>Post-Grant</a:t>
          </a:r>
          <a:endParaRPr lang="en-US" sz="1200" dirty="0">
            <a:latin typeface="Arial"/>
            <a:cs typeface="Arial"/>
          </a:endParaRPr>
        </a:p>
      </dgm:t>
    </dgm:pt>
    <dgm:pt modelId="{6BB1EDFA-811A-E144-9C6C-AFBD9598BDEA}" type="parTrans" cxnId="{59429124-2B58-FD42-8045-6F5A8D969ED0}">
      <dgm:prSet/>
      <dgm:spPr/>
      <dgm:t>
        <a:bodyPr/>
        <a:lstStyle/>
        <a:p>
          <a:endParaRPr lang="en-US"/>
        </a:p>
      </dgm:t>
    </dgm:pt>
    <dgm:pt modelId="{BAABF60A-FB0F-834B-ABD7-45128ED4180E}" type="sibTrans" cxnId="{59429124-2B58-FD42-8045-6F5A8D969ED0}">
      <dgm:prSet/>
      <dgm:spPr/>
      <dgm:t>
        <a:bodyPr/>
        <a:lstStyle/>
        <a:p>
          <a:endParaRPr lang="en-US"/>
        </a:p>
      </dgm:t>
    </dgm:pt>
    <dgm:pt modelId="{0E122333-11DB-924A-9E37-D42CE5E42922}">
      <dgm:prSet custT="1"/>
      <dgm:spPr>
        <a:solidFill>
          <a:srgbClr val="FFFF00"/>
        </a:solidFill>
      </dgm:spPr>
      <dgm:t>
        <a:bodyPr/>
        <a:lstStyle/>
        <a:p>
          <a:r>
            <a:rPr lang="en-US" sz="1000" dirty="0" smtClean="0">
              <a:latin typeface="Arial"/>
              <a:cs typeface="Arial"/>
            </a:rPr>
            <a:t>Data Archival</a:t>
          </a:r>
          <a:endParaRPr lang="en-US" sz="1000" dirty="0">
            <a:latin typeface="Arial"/>
            <a:cs typeface="Arial"/>
          </a:endParaRPr>
        </a:p>
      </dgm:t>
    </dgm:pt>
    <dgm:pt modelId="{26FEFF7A-6A5F-754C-919D-405B40008D5D}" type="parTrans" cxnId="{5F380DB3-F670-4148-92C7-E810CAF34D7C}">
      <dgm:prSet/>
      <dgm:spPr/>
      <dgm:t>
        <a:bodyPr/>
        <a:lstStyle/>
        <a:p>
          <a:endParaRPr lang="en-US"/>
        </a:p>
      </dgm:t>
    </dgm:pt>
    <dgm:pt modelId="{8212F715-11ED-8E41-9DF3-51C5F2FF0CEF}" type="sibTrans" cxnId="{5F380DB3-F670-4148-92C7-E810CAF34D7C}">
      <dgm:prSet/>
      <dgm:spPr/>
      <dgm:t>
        <a:bodyPr/>
        <a:lstStyle/>
        <a:p>
          <a:endParaRPr lang="en-US"/>
        </a:p>
      </dgm:t>
    </dgm:pt>
    <dgm:pt modelId="{47F1A4FB-6690-C34C-AE43-EFD576B6EC6D}">
      <dgm:prSet custT="1"/>
      <dgm:spPr>
        <a:solidFill>
          <a:srgbClr val="FFFF00"/>
        </a:solidFill>
      </dgm:spPr>
      <dgm:t>
        <a:bodyPr/>
        <a:lstStyle/>
        <a:p>
          <a:r>
            <a:rPr lang="en-US" sz="1000" dirty="0" smtClean="0">
              <a:latin typeface="Arial"/>
              <a:cs typeface="Arial"/>
            </a:rPr>
            <a:t>Data Disposal</a:t>
          </a:r>
          <a:endParaRPr lang="en-US" sz="1000" dirty="0">
            <a:latin typeface="Arial"/>
            <a:cs typeface="Arial"/>
          </a:endParaRPr>
        </a:p>
      </dgm:t>
    </dgm:pt>
    <dgm:pt modelId="{BCD71F05-C877-7244-A50D-EE5A0C0231E6}" type="parTrans" cxnId="{5560B060-720B-EC49-8173-BCE007293317}">
      <dgm:prSet/>
      <dgm:spPr/>
      <dgm:t>
        <a:bodyPr/>
        <a:lstStyle/>
        <a:p>
          <a:endParaRPr lang="en-US"/>
        </a:p>
      </dgm:t>
    </dgm:pt>
    <dgm:pt modelId="{3BA6F172-6E1F-0A46-B731-DBB9710CF553}" type="sibTrans" cxnId="{5560B060-720B-EC49-8173-BCE007293317}">
      <dgm:prSet/>
      <dgm:spPr/>
      <dgm:t>
        <a:bodyPr/>
        <a:lstStyle/>
        <a:p>
          <a:endParaRPr lang="en-US"/>
        </a:p>
      </dgm:t>
    </dgm:pt>
    <dgm:pt modelId="{3AD9F783-6F64-0144-B94B-780A7500DA98}">
      <dgm:prSet phldrT="[Text]" custT="1"/>
      <dgm:spPr>
        <a:ln>
          <a:solidFill>
            <a:schemeClr val="bg1">
              <a:lumMod val="65000"/>
            </a:schemeClr>
          </a:solidFill>
        </a:ln>
      </dgm:spPr>
      <dgm:t>
        <a:bodyPr/>
        <a:lstStyle/>
        <a:p>
          <a:r>
            <a:rPr lang="en-US" sz="1000" dirty="0" smtClean="0">
              <a:solidFill>
                <a:schemeClr val="tx1"/>
              </a:solidFill>
              <a:latin typeface="Arial"/>
              <a:cs typeface="Arial"/>
            </a:rPr>
            <a:t>Proposal Prep</a:t>
          </a:r>
          <a:endParaRPr lang="en-US" sz="1000" dirty="0">
            <a:solidFill>
              <a:schemeClr val="tx1"/>
            </a:solidFill>
            <a:latin typeface="Arial"/>
            <a:cs typeface="Arial"/>
          </a:endParaRPr>
        </a:p>
      </dgm:t>
    </dgm:pt>
    <dgm:pt modelId="{C597960E-D01F-1845-8EB0-5B0D43A80A65}" type="parTrans" cxnId="{39E2E1B5-2AD0-2D41-A18B-ED3D889FEFE9}">
      <dgm:prSet/>
      <dgm:spPr/>
      <dgm:t>
        <a:bodyPr/>
        <a:lstStyle/>
        <a:p>
          <a:endParaRPr lang="en-US"/>
        </a:p>
      </dgm:t>
    </dgm:pt>
    <dgm:pt modelId="{A59D13FB-49F9-494D-9D6F-AEEDCD7F8C31}" type="sibTrans" cxnId="{39E2E1B5-2AD0-2D41-A18B-ED3D889FEFE9}">
      <dgm:prSet/>
      <dgm:spPr/>
      <dgm:t>
        <a:bodyPr/>
        <a:lstStyle/>
        <a:p>
          <a:endParaRPr lang="en-US"/>
        </a:p>
      </dgm:t>
    </dgm:pt>
    <dgm:pt modelId="{1E46BD0E-F137-5543-AAD6-01FC8449F811}">
      <dgm:prSet phldrT="[Text]" custT="1"/>
      <dgm:spPr>
        <a:ln>
          <a:solidFill>
            <a:schemeClr val="bg1">
              <a:lumMod val="65000"/>
            </a:schemeClr>
          </a:solidFill>
        </a:ln>
      </dgm:spPr>
      <dgm:t>
        <a:bodyPr/>
        <a:lstStyle/>
        <a:p>
          <a:r>
            <a:rPr lang="en-US" sz="1000" dirty="0" smtClean="0">
              <a:latin typeface="Arial"/>
              <a:cs typeface="Arial"/>
            </a:rPr>
            <a:t>Budget</a:t>
          </a:r>
          <a:endParaRPr lang="en-US" sz="1000" dirty="0">
            <a:latin typeface="Arial"/>
            <a:cs typeface="Arial"/>
          </a:endParaRPr>
        </a:p>
      </dgm:t>
    </dgm:pt>
    <dgm:pt modelId="{2ED74A27-C7E4-854A-9B8F-66B14F5A0AB0}" type="parTrans" cxnId="{FEEF145F-CA13-7146-83D6-C14D2AB3EAAE}">
      <dgm:prSet/>
      <dgm:spPr/>
      <dgm:t>
        <a:bodyPr/>
        <a:lstStyle/>
        <a:p>
          <a:endParaRPr lang="en-US"/>
        </a:p>
      </dgm:t>
    </dgm:pt>
    <dgm:pt modelId="{6B0E51F5-E4AA-9040-8A78-BBA53395731D}" type="sibTrans" cxnId="{FEEF145F-CA13-7146-83D6-C14D2AB3EAAE}">
      <dgm:prSet/>
      <dgm:spPr/>
      <dgm:t>
        <a:bodyPr/>
        <a:lstStyle/>
        <a:p>
          <a:endParaRPr lang="en-US"/>
        </a:p>
      </dgm:t>
    </dgm:pt>
    <dgm:pt modelId="{484750D6-0FB9-9B47-9AE9-0D56C3111D46}">
      <dgm:prSet phldrT="[Text]" custT="1"/>
      <dgm:spPr>
        <a:ln>
          <a:solidFill>
            <a:schemeClr val="bg1">
              <a:lumMod val="65000"/>
            </a:schemeClr>
          </a:solidFill>
        </a:ln>
      </dgm:spPr>
      <dgm:t>
        <a:bodyPr/>
        <a:lstStyle/>
        <a:p>
          <a:r>
            <a:rPr lang="en-US" sz="1000" dirty="0" smtClean="0">
              <a:latin typeface="Arial"/>
              <a:cs typeface="Arial"/>
            </a:rPr>
            <a:t>Proposal Funded</a:t>
          </a:r>
          <a:endParaRPr lang="en-US" sz="1000" dirty="0">
            <a:latin typeface="Arial"/>
            <a:cs typeface="Arial"/>
          </a:endParaRPr>
        </a:p>
      </dgm:t>
    </dgm:pt>
    <dgm:pt modelId="{B2EC7E38-39B2-BB45-A94A-B5FEB1E001E6}" type="parTrans" cxnId="{EF33B5FD-F1BF-F247-98F9-FCC23E86FE5F}">
      <dgm:prSet/>
      <dgm:spPr/>
      <dgm:t>
        <a:bodyPr/>
        <a:lstStyle/>
        <a:p>
          <a:endParaRPr lang="en-US"/>
        </a:p>
      </dgm:t>
    </dgm:pt>
    <dgm:pt modelId="{61E57CDF-E7A3-AF46-8CB7-0776F8E334D5}" type="sibTrans" cxnId="{EF33B5FD-F1BF-F247-98F9-FCC23E86FE5F}">
      <dgm:prSet/>
      <dgm:spPr/>
      <dgm:t>
        <a:bodyPr/>
        <a:lstStyle/>
        <a:p>
          <a:endParaRPr lang="en-US"/>
        </a:p>
      </dgm:t>
    </dgm:pt>
    <dgm:pt modelId="{5F729416-3080-C444-9710-5C9907F500CD}">
      <dgm:prSet phldrT="[Text]" custT="1"/>
      <dgm:spPr>
        <a:solidFill>
          <a:srgbClr val="FFFF00"/>
        </a:solidFill>
        <a:ln>
          <a:solidFill>
            <a:schemeClr val="bg1">
              <a:lumMod val="65000"/>
            </a:schemeClr>
          </a:solidFill>
        </a:ln>
      </dgm:spPr>
      <dgm:t>
        <a:bodyPr/>
        <a:lstStyle/>
        <a:p>
          <a:r>
            <a:rPr lang="en-US" sz="1000" dirty="0" smtClean="0">
              <a:latin typeface="Arial"/>
              <a:cs typeface="Arial"/>
            </a:rPr>
            <a:t>Preliminary Investigation/IRB</a:t>
          </a:r>
          <a:endParaRPr lang="en-US" sz="1000" dirty="0">
            <a:latin typeface="Arial"/>
            <a:cs typeface="Arial"/>
          </a:endParaRPr>
        </a:p>
      </dgm:t>
    </dgm:pt>
    <dgm:pt modelId="{E7FA1EB8-5B8A-034F-A575-83590D3DB665}" type="parTrans" cxnId="{571928E6-F124-F149-A061-055E99B42B88}">
      <dgm:prSet/>
      <dgm:spPr/>
      <dgm:t>
        <a:bodyPr/>
        <a:lstStyle/>
        <a:p>
          <a:endParaRPr lang="en-US"/>
        </a:p>
      </dgm:t>
    </dgm:pt>
    <dgm:pt modelId="{1AECC569-D420-A040-97CA-D072174B55E8}" type="sibTrans" cxnId="{571928E6-F124-F149-A061-055E99B42B88}">
      <dgm:prSet/>
      <dgm:spPr/>
      <dgm:t>
        <a:bodyPr/>
        <a:lstStyle/>
        <a:p>
          <a:endParaRPr lang="en-US"/>
        </a:p>
      </dgm:t>
    </dgm:pt>
    <dgm:pt modelId="{FA9793B6-DF89-D24C-8005-677E2ED9A09A}">
      <dgm:prSet phldrT="[Text]" custT="1"/>
      <dgm:spPr>
        <a:solidFill>
          <a:srgbClr val="FFFF00"/>
        </a:solidFill>
        <a:ln>
          <a:solidFill>
            <a:schemeClr val="bg1">
              <a:lumMod val="65000"/>
            </a:schemeClr>
          </a:solidFill>
        </a:ln>
      </dgm:spPr>
      <dgm:t>
        <a:bodyPr/>
        <a:lstStyle/>
        <a:p>
          <a:r>
            <a:rPr lang="en-US" sz="1000" dirty="0" err="1" smtClean="0">
              <a:latin typeface="Arial"/>
              <a:cs typeface="Arial"/>
            </a:rPr>
            <a:t>Cyberinfrastructure</a:t>
          </a:r>
          <a:r>
            <a:rPr lang="en-US" sz="1000" dirty="0" smtClean="0">
              <a:latin typeface="Arial"/>
              <a:cs typeface="Arial"/>
            </a:rPr>
            <a:t> Design</a:t>
          </a:r>
          <a:endParaRPr lang="en-US" sz="1000" dirty="0">
            <a:latin typeface="Arial"/>
            <a:cs typeface="Arial"/>
          </a:endParaRPr>
        </a:p>
      </dgm:t>
    </dgm:pt>
    <dgm:pt modelId="{A14FD6EF-3CDE-3B4F-AA36-90D8B56A991E}" type="sibTrans" cxnId="{0CC831A5-794E-5D4D-973C-98AFF1218995}">
      <dgm:prSet/>
      <dgm:spPr/>
      <dgm:t>
        <a:bodyPr/>
        <a:lstStyle/>
        <a:p>
          <a:endParaRPr lang="en-US"/>
        </a:p>
      </dgm:t>
    </dgm:pt>
    <dgm:pt modelId="{AE5D7DFD-E912-6B4E-9D31-CC24AD638DA2}" type="parTrans" cxnId="{0CC831A5-794E-5D4D-973C-98AFF1218995}">
      <dgm:prSet/>
      <dgm:spPr/>
      <dgm:t>
        <a:bodyPr/>
        <a:lstStyle/>
        <a:p>
          <a:endParaRPr lang="en-US"/>
        </a:p>
      </dgm:t>
    </dgm:pt>
    <dgm:pt modelId="{256D8345-AB4A-004E-A9E2-97FBA2CA154A}">
      <dgm:prSet phldrT="[Text]" custT="1"/>
      <dgm:spPr>
        <a:solidFill>
          <a:srgbClr val="FFFF00"/>
        </a:solidFill>
        <a:ln>
          <a:solidFill>
            <a:schemeClr val="bg1">
              <a:lumMod val="65000"/>
            </a:schemeClr>
          </a:solidFill>
        </a:ln>
      </dgm:spPr>
      <dgm:t>
        <a:bodyPr/>
        <a:lstStyle/>
        <a:p>
          <a:r>
            <a:rPr lang="en-US" sz="1000" dirty="0" smtClean="0">
              <a:latin typeface="Arial"/>
              <a:cs typeface="Arial"/>
            </a:rPr>
            <a:t>Data Visualization</a:t>
          </a:r>
          <a:endParaRPr lang="en-US" sz="1000" dirty="0">
            <a:latin typeface="Arial"/>
            <a:cs typeface="Arial"/>
          </a:endParaRPr>
        </a:p>
      </dgm:t>
    </dgm:pt>
    <dgm:pt modelId="{DFB5E63B-0C61-9F46-87B9-DF145FC8CFA5}" type="parTrans" cxnId="{AB28DB64-3A06-3446-B210-0F31ACC519DB}">
      <dgm:prSet/>
      <dgm:spPr/>
      <dgm:t>
        <a:bodyPr/>
        <a:lstStyle/>
        <a:p>
          <a:endParaRPr lang="en-US"/>
        </a:p>
      </dgm:t>
    </dgm:pt>
    <dgm:pt modelId="{E663A009-4C37-8447-9C3D-02CB46661672}" type="sibTrans" cxnId="{AB28DB64-3A06-3446-B210-0F31ACC519DB}">
      <dgm:prSet/>
      <dgm:spPr/>
      <dgm:t>
        <a:bodyPr/>
        <a:lstStyle/>
        <a:p>
          <a:endParaRPr lang="en-US"/>
        </a:p>
      </dgm:t>
    </dgm:pt>
    <dgm:pt modelId="{B9BAE691-86BF-CA41-914F-F8F46B42E408}">
      <dgm:prSet phldrT="[Text]" custT="1"/>
      <dgm:spPr>
        <a:solidFill>
          <a:srgbClr val="FFFF00"/>
        </a:solidFill>
        <a:ln>
          <a:solidFill>
            <a:schemeClr val="bg1">
              <a:lumMod val="65000"/>
            </a:schemeClr>
          </a:solidFill>
        </a:ln>
      </dgm:spPr>
      <dgm:t>
        <a:bodyPr/>
        <a:lstStyle/>
        <a:p>
          <a:r>
            <a:rPr lang="en-US" sz="1000" dirty="0" smtClean="0">
              <a:latin typeface="Arial"/>
              <a:cs typeface="Arial"/>
            </a:rPr>
            <a:t>Data Publishing</a:t>
          </a:r>
          <a:endParaRPr lang="en-US" sz="1000" dirty="0">
            <a:latin typeface="Arial"/>
            <a:cs typeface="Arial"/>
          </a:endParaRPr>
        </a:p>
      </dgm:t>
    </dgm:pt>
    <dgm:pt modelId="{2D63F84E-56D0-8C4F-82B4-7278185DC2B1}" type="parTrans" cxnId="{8792CD95-C7F7-F141-8B2F-7212539A47A3}">
      <dgm:prSet/>
      <dgm:spPr/>
      <dgm:t>
        <a:bodyPr/>
        <a:lstStyle/>
        <a:p>
          <a:endParaRPr lang="en-US"/>
        </a:p>
      </dgm:t>
    </dgm:pt>
    <dgm:pt modelId="{A74C35D4-11AD-214C-BE46-9C4359375F93}" type="sibTrans" cxnId="{8792CD95-C7F7-F141-8B2F-7212539A47A3}">
      <dgm:prSet/>
      <dgm:spPr/>
      <dgm:t>
        <a:bodyPr/>
        <a:lstStyle/>
        <a:p>
          <a:endParaRPr lang="en-US"/>
        </a:p>
      </dgm:t>
    </dgm:pt>
    <dgm:pt modelId="{A223E322-CDB8-8B43-8DD6-A76CD4683B55}">
      <dgm:prSet phldrT="[Text]" custT="1"/>
      <dgm:spPr>
        <a:solidFill>
          <a:srgbClr val="FFFF00"/>
        </a:solidFill>
        <a:ln>
          <a:solidFill>
            <a:schemeClr val="bg1">
              <a:lumMod val="65000"/>
            </a:schemeClr>
          </a:solidFill>
        </a:ln>
      </dgm:spPr>
      <dgm:t>
        <a:bodyPr/>
        <a:lstStyle/>
        <a:p>
          <a:r>
            <a:rPr lang="en-US" sz="1000" dirty="0" smtClean="0">
              <a:latin typeface="Arial"/>
              <a:cs typeface="Arial"/>
            </a:rPr>
            <a:t>Data Simulation</a:t>
          </a:r>
          <a:endParaRPr lang="en-US" sz="1000" dirty="0">
            <a:latin typeface="Arial"/>
            <a:cs typeface="Arial"/>
          </a:endParaRPr>
        </a:p>
      </dgm:t>
    </dgm:pt>
    <dgm:pt modelId="{BD851C09-9BD0-744A-9D62-16F98712DE89}" type="parTrans" cxnId="{664BC6B9-3834-0A46-AE9D-5EA772D8EB6A}">
      <dgm:prSet/>
      <dgm:spPr/>
      <dgm:t>
        <a:bodyPr/>
        <a:lstStyle/>
        <a:p>
          <a:endParaRPr lang="en-US"/>
        </a:p>
      </dgm:t>
    </dgm:pt>
    <dgm:pt modelId="{D843F737-B448-D147-ACD5-67BC4865FB2B}" type="sibTrans" cxnId="{664BC6B9-3834-0A46-AE9D-5EA772D8EB6A}">
      <dgm:prSet/>
      <dgm:spPr/>
      <dgm:t>
        <a:bodyPr/>
        <a:lstStyle/>
        <a:p>
          <a:endParaRPr lang="en-US"/>
        </a:p>
      </dgm:t>
    </dgm:pt>
    <dgm:pt modelId="{35C81381-429C-8A46-90C2-5723193BECE4}" type="pres">
      <dgm:prSet presAssocID="{069F2094-FCAD-C64B-A311-E2AE5757E53D}" presName="linearFlow" presStyleCnt="0">
        <dgm:presLayoutVars>
          <dgm:dir/>
          <dgm:animLvl val="lvl"/>
          <dgm:resizeHandles val="exact"/>
        </dgm:presLayoutVars>
      </dgm:prSet>
      <dgm:spPr/>
      <dgm:t>
        <a:bodyPr/>
        <a:lstStyle/>
        <a:p>
          <a:endParaRPr lang="en-US"/>
        </a:p>
      </dgm:t>
    </dgm:pt>
    <dgm:pt modelId="{A443BFFB-5941-6F46-B255-7211F6CAE9EA}" type="pres">
      <dgm:prSet presAssocID="{A1A00F99-B882-0F4F-BA2E-7C969D42D121}" presName="composite" presStyleCnt="0"/>
      <dgm:spPr/>
      <dgm:t>
        <a:bodyPr/>
        <a:lstStyle/>
        <a:p>
          <a:endParaRPr lang="en-US"/>
        </a:p>
      </dgm:t>
    </dgm:pt>
    <dgm:pt modelId="{C1096494-8815-2445-9F45-937066C70D9B}" type="pres">
      <dgm:prSet presAssocID="{A1A00F99-B882-0F4F-BA2E-7C969D42D121}" presName="parentText" presStyleLbl="alignNode1" presStyleIdx="0" presStyleCnt="4" custLinFactNeighborY="1928">
        <dgm:presLayoutVars>
          <dgm:chMax val="1"/>
          <dgm:bulletEnabled val="1"/>
        </dgm:presLayoutVars>
      </dgm:prSet>
      <dgm:spPr/>
      <dgm:t>
        <a:bodyPr/>
        <a:lstStyle/>
        <a:p>
          <a:endParaRPr lang="en-US"/>
        </a:p>
      </dgm:t>
    </dgm:pt>
    <dgm:pt modelId="{8C3CF351-1A72-6F4B-A7C4-26FC0CB8A2C7}" type="pres">
      <dgm:prSet presAssocID="{A1A00F99-B882-0F4F-BA2E-7C969D42D121}" presName="descendantText" presStyleLbl="alignAcc1" presStyleIdx="0" presStyleCnt="4" custScaleX="44524" custLinFactNeighborX="-22559" custLinFactNeighborY="19978">
        <dgm:presLayoutVars>
          <dgm:bulletEnabled val="1"/>
        </dgm:presLayoutVars>
      </dgm:prSet>
      <dgm:spPr/>
      <dgm:t>
        <a:bodyPr/>
        <a:lstStyle/>
        <a:p>
          <a:endParaRPr lang="en-US"/>
        </a:p>
      </dgm:t>
    </dgm:pt>
    <dgm:pt modelId="{462A7A1A-029F-B944-858A-F9D44F412B9F}" type="pres">
      <dgm:prSet presAssocID="{B90BA861-F83E-814C-8609-7047D8D3F6BE}" presName="sp" presStyleCnt="0"/>
      <dgm:spPr/>
      <dgm:t>
        <a:bodyPr/>
        <a:lstStyle/>
        <a:p>
          <a:endParaRPr lang="en-US"/>
        </a:p>
      </dgm:t>
    </dgm:pt>
    <dgm:pt modelId="{1DE49D0F-B1ED-0E49-B129-EBF01A8B19CF}" type="pres">
      <dgm:prSet presAssocID="{B7D54260-CF48-C241-BAF3-BEF082B14F8C}" presName="composite" presStyleCnt="0"/>
      <dgm:spPr/>
      <dgm:t>
        <a:bodyPr/>
        <a:lstStyle/>
        <a:p>
          <a:endParaRPr lang="en-US"/>
        </a:p>
      </dgm:t>
    </dgm:pt>
    <dgm:pt modelId="{787D3E3B-C2BB-5848-8B4D-FD6DBC074F28}" type="pres">
      <dgm:prSet presAssocID="{B7D54260-CF48-C241-BAF3-BEF082B14F8C}" presName="parentText" presStyleLbl="alignNode1" presStyleIdx="1" presStyleCnt="4">
        <dgm:presLayoutVars>
          <dgm:chMax val="1"/>
          <dgm:bulletEnabled val="1"/>
        </dgm:presLayoutVars>
      </dgm:prSet>
      <dgm:spPr/>
      <dgm:t>
        <a:bodyPr/>
        <a:lstStyle/>
        <a:p>
          <a:endParaRPr lang="en-US"/>
        </a:p>
      </dgm:t>
    </dgm:pt>
    <dgm:pt modelId="{1B1B69A6-B038-1B48-A2C9-EEEFB1D8401E}" type="pres">
      <dgm:prSet presAssocID="{B7D54260-CF48-C241-BAF3-BEF082B14F8C}" presName="descendantText" presStyleLbl="alignAcc1" presStyleIdx="1" presStyleCnt="4" custScaleX="44524" custLinFactNeighborX="-22559" custLinFactNeighborY="11578">
        <dgm:presLayoutVars>
          <dgm:bulletEnabled val="1"/>
        </dgm:presLayoutVars>
      </dgm:prSet>
      <dgm:spPr/>
      <dgm:t>
        <a:bodyPr/>
        <a:lstStyle/>
        <a:p>
          <a:endParaRPr lang="en-US"/>
        </a:p>
      </dgm:t>
    </dgm:pt>
    <dgm:pt modelId="{0121FC26-78E2-C741-AA90-528D4142DED5}" type="pres">
      <dgm:prSet presAssocID="{9AAC9495-66D3-5045-A0E6-4EF9220DE811}" presName="sp" presStyleCnt="0"/>
      <dgm:spPr/>
      <dgm:t>
        <a:bodyPr/>
        <a:lstStyle/>
        <a:p>
          <a:endParaRPr lang="en-US"/>
        </a:p>
      </dgm:t>
    </dgm:pt>
    <dgm:pt modelId="{5DE0C2AD-7DD7-A146-9F7E-58728E4AFFE7}" type="pres">
      <dgm:prSet presAssocID="{661A6814-4916-8849-AB32-EBCF0B96C8C7}" presName="composite" presStyleCnt="0"/>
      <dgm:spPr/>
      <dgm:t>
        <a:bodyPr/>
        <a:lstStyle/>
        <a:p>
          <a:endParaRPr lang="en-US"/>
        </a:p>
      </dgm:t>
    </dgm:pt>
    <dgm:pt modelId="{90E4177D-B0FA-1346-BA6D-B6BD69C23E2C}" type="pres">
      <dgm:prSet presAssocID="{661A6814-4916-8849-AB32-EBCF0B96C8C7}" presName="parentText" presStyleLbl="alignNode1" presStyleIdx="2" presStyleCnt="4" custLinFactNeighborY="-8119">
        <dgm:presLayoutVars>
          <dgm:chMax val="1"/>
          <dgm:bulletEnabled val="1"/>
        </dgm:presLayoutVars>
      </dgm:prSet>
      <dgm:spPr/>
      <dgm:t>
        <a:bodyPr/>
        <a:lstStyle/>
        <a:p>
          <a:endParaRPr lang="en-US"/>
        </a:p>
      </dgm:t>
    </dgm:pt>
    <dgm:pt modelId="{B218D033-4A47-2549-8968-6E0F7E5F16F5}" type="pres">
      <dgm:prSet presAssocID="{661A6814-4916-8849-AB32-EBCF0B96C8C7}" presName="descendantText" presStyleLbl="alignAcc1" presStyleIdx="2" presStyleCnt="4" custScaleX="44524" custScaleY="153280" custLinFactNeighborX="-22349" custLinFactNeighborY="2360">
        <dgm:presLayoutVars>
          <dgm:bulletEnabled val="1"/>
        </dgm:presLayoutVars>
      </dgm:prSet>
      <dgm:spPr/>
      <dgm:t>
        <a:bodyPr/>
        <a:lstStyle/>
        <a:p>
          <a:endParaRPr lang="en-US"/>
        </a:p>
      </dgm:t>
    </dgm:pt>
    <dgm:pt modelId="{C2CD1AA0-CA33-6246-ABE5-39A95D66C898}" type="pres">
      <dgm:prSet presAssocID="{28FA6A0C-6F89-D34D-B5D7-5A17651EBF3D}" presName="sp" presStyleCnt="0"/>
      <dgm:spPr/>
      <dgm:t>
        <a:bodyPr/>
        <a:lstStyle/>
        <a:p>
          <a:endParaRPr lang="en-US"/>
        </a:p>
      </dgm:t>
    </dgm:pt>
    <dgm:pt modelId="{161617E7-A7A1-D24F-8D5A-5CA84E707BCF}" type="pres">
      <dgm:prSet presAssocID="{DA1E5D91-FD99-CC4D-B4C8-2AD8E8D92EA7}" presName="composite" presStyleCnt="0"/>
      <dgm:spPr/>
      <dgm:t>
        <a:bodyPr/>
        <a:lstStyle/>
        <a:p>
          <a:endParaRPr lang="en-US"/>
        </a:p>
      </dgm:t>
    </dgm:pt>
    <dgm:pt modelId="{C23A20E2-9494-F748-AC9E-4B7B750F9B36}" type="pres">
      <dgm:prSet presAssocID="{DA1E5D91-FD99-CC4D-B4C8-2AD8E8D92EA7}" presName="parentText" presStyleLbl="alignNode1" presStyleIdx="3" presStyleCnt="4">
        <dgm:presLayoutVars>
          <dgm:chMax val="1"/>
          <dgm:bulletEnabled val="1"/>
        </dgm:presLayoutVars>
      </dgm:prSet>
      <dgm:spPr/>
      <dgm:t>
        <a:bodyPr/>
        <a:lstStyle/>
        <a:p>
          <a:endParaRPr lang="en-US"/>
        </a:p>
      </dgm:t>
    </dgm:pt>
    <dgm:pt modelId="{4B2CE210-6CB7-2C40-A830-482FD06D79D4}" type="pres">
      <dgm:prSet presAssocID="{DA1E5D91-FD99-CC4D-B4C8-2AD8E8D92EA7}" presName="descendantText" presStyleLbl="alignAcc1" presStyleIdx="3" presStyleCnt="4" custScaleX="43778" custLinFactNeighborX="-22648" custLinFactNeighborY="19751">
        <dgm:presLayoutVars>
          <dgm:bulletEnabled val="1"/>
        </dgm:presLayoutVars>
      </dgm:prSet>
      <dgm:spPr/>
      <dgm:t>
        <a:bodyPr/>
        <a:lstStyle/>
        <a:p>
          <a:endParaRPr lang="en-US"/>
        </a:p>
      </dgm:t>
    </dgm:pt>
  </dgm:ptLst>
  <dgm:cxnLst>
    <dgm:cxn modelId="{664BC6B9-3834-0A46-AE9D-5EA772D8EB6A}" srcId="{661A6814-4916-8849-AB32-EBCF0B96C8C7}" destId="{A223E322-CDB8-8B43-8DD6-A76CD4683B55}" srcOrd="2" destOrd="0" parTransId="{BD851C09-9BD0-744A-9D62-16F98712DE89}" sibTransId="{D843F737-B448-D147-ACD5-67BC4865FB2B}"/>
    <dgm:cxn modelId="{FEEF145F-CA13-7146-83D6-C14D2AB3EAAE}" srcId="{B7D54260-CF48-C241-BAF3-BEF082B14F8C}" destId="{1E46BD0E-F137-5543-AAD6-01FC8449F811}" srcOrd="1" destOrd="0" parTransId="{2ED74A27-C7E4-854A-9B8F-66B14F5A0AB0}" sibTransId="{6B0E51F5-E4AA-9040-8A78-BBA53395731D}"/>
    <dgm:cxn modelId="{68B97569-4EFA-7F45-AAD4-64AFBF436859}" srcId="{661A6814-4916-8849-AB32-EBCF0B96C8C7}" destId="{0435EF20-56D7-4642-99D2-3F0D1D6DAC8E}" srcOrd="1" destOrd="0" parTransId="{0B251A16-5F10-9348-99EE-594B032FE7E2}" sibTransId="{DCC12D5B-15B0-DC44-A99D-DA7C36FBB9C8}"/>
    <dgm:cxn modelId="{4E88734A-CDC8-7740-898F-36E343C0F11F}" type="presOf" srcId="{0435EF20-56D7-4642-99D2-3F0D1D6DAC8E}" destId="{B218D033-4A47-2549-8968-6E0F7E5F16F5}" srcOrd="0" destOrd="1" presId="urn:microsoft.com/office/officeart/2005/8/layout/chevron2"/>
    <dgm:cxn modelId="{B6E2773F-23DC-8440-BF50-6093E8669EA1}" type="presOf" srcId="{069F2094-FCAD-C64B-A311-E2AE5757E53D}" destId="{35C81381-429C-8A46-90C2-5723193BECE4}" srcOrd="0" destOrd="0" presId="urn:microsoft.com/office/officeart/2005/8/layout/chevron2"/>
    <dgm:cxn modelId="{B29F9274-05D1-F648-AD4D-5B645C4FA03E}" type="presOf" srcId="{B7D54260-CF48-C241-BAF3-BEF082B14F8C}" destId="{787D3E3B-C2BB-5848-8B4D-FD6DBC074F28}" srcOrd="0" destOrd="0" presId="urn:microsoft.com/office/officeart/2005/8/layout/chevron2"/>
    <dgm:cxn modelId="{D88DD69B-B610-3E45-AFCA-32A04D917D26}" type="presOf" srcId="{661A6814-4916-8849-AB32-EBCF0B96C8C7}" destId="{90E4177D-B0FA-1346-BA6D-B6BD69C23E2C}" srcOrd="0" destOrd="0" presId="urn:microsoft.com/office/officeart/2005/8/layout/chevron2"/>
    <dgm:cxn modelId="{750D9E1E-FEBF-9B4B-85AA-460422DE3FBB}" type="presOf" srcId="{0E122333-11DB-924A-9E37-D42CE5E42922}" destId="{4B2CE210-6CB7-2C40-A830-482FD06D79D4}" srcOrd="0" destOrd="0" presId="urn:microsoft.com/office/officeart/2005/8/layout/chevron2"/>
    <dgm:cxn modelId="{E6ED2809-A68B-604E-8CC5-69856D3AB0E9}" type="presOf" srcId="{8D886A00-7084-1743-9F31-BC3FF00E2127}" destId="{B218D033-4A47-2549-8968-6E0F7E5F16F5}" srcOrd="0" destOrd="0" presId="urn:microsoft.com/office/officeart/2005/8/layout/chevron2"/>
    <dgm:cxn modelId="{0CC831A5-794E-5D4D-973C-98AFF1218995}" srcId="{A1A00F99-B882-0F4F-BA2E-7C969D42D121}" destId="{FA9793B6-DF89-D24C-8005-677E2ED9A09A}" srcOrd="1" destOrd="0" parTransId="{AE5D7DFD-E912-6B4E-9D31-CC24AD638DA2}" sibTransId="{A14FD6EF-3CDE-3B4F-AA36-90D8B56A991E}"/>
    <dgm:cxn modelId="{693AD591-C89F-9F43-B28E-AF7DAF1A213B}" type="presOf" srcId="{A1A00F99-B882-0F4F-BA2E-7C969D42D121}" destId="{C1096494-8815-2445-9F45-937066C70D9B}" srcOrd="0" destOrd="0" presId="urn:microsoft.com/office/officeart/2005/8/layout/chevron2"/>
    <dgm:cxn modelId="{C71518EA-27A4-FA49-A4AF-8B9D12BE58CE}" srcId="{661A6814-4916-8849-AB32-EBCF0B96C8C7}" destId="{00817B21-0521-4645-BDEE-FE964D11419C}" srcOrd="3" destOrd="0" parTransId="{100E9D1F-B1D4-2042-AC1E-84FEFF41F71F}" sibTransId="{F0515FC9-734F-2649-B1CC-142FAA259D37}"/>
    <dgm:cxn modelId="{4B7FD030-DAD5-3641-8ECB-73A322EA2C33}" srcId="{661A6814-4916-8849-AB32-EBCF0B96C8C7}" destId="{F2F3B738-D196-A040-A006-DD2C788F67E8}" srcOrd="4" destOrd="0" parTransId="{C3112386-BEE1-5B4E-B99B-AF3256957805}" sibTransId="{16D53758-B10C-DB48-B5D4-9049D69C43F1}"/>
    <dgm:cxn modelId="{4DE0D4FD-694C-364C-8A0D-8E07559613B9}" type="presOf" srcId="{00817B21-0521-4645-BDEE-FE964D11419C}" destId="{B218D033-4A47-2549-8968-6E0F7E5F16F5}" srcOrd="0" destOrd="3" presId="urn:microsoft.com/office/officeart/2005/8/layout/chevron2"/>
    <dgm:cxn modelId="{5F380DB3-F670-4148-92C7-E810CAF34D7C}" srcId="{DA1E5D91-FD99-CC4D-B4C8-2AD8E8D92EA7}" destId="{0E122333-11DB-924A-9E37-D42CE5E42922}" srcOrd="0" destOrd="0" parTransId="{26FEFF7A-6A5F-754C-919D-405B40008D5D}" sibTransId="{8212F715-11ED-8E41-9DF3-51C5F2FF0CEF}"/>
    <dgm:cxn modelId="{99272D69-373B-8944-BB50-4C77752620BD}" type="presOf" srcId="{A223E322-CDB8-8B43-8DD6-A76CD4683B55}" destId="{B218D033-4A47-2549-8968-6E0F7E5F16F5}" srcOrd="0" destOrd="2" presId="urn:microsoft.com/office/officeart/2005/8/layout/chevron2"/>
    <dgm:cxn modelId="{5838BCE7-6B7C-3E4D-813C-E333F88DDE46}" type="presOf" srcId="{256D8345-AB4A-004E-A9E2-97FBA2CA154A}" destId="{B218D033-4A47-2549-8968-6E0F7E5F16F5}" srcOrd="0" destOrd="5" presId="urn:microsoft.com/office/officeart/2005/8/layout/chevron2"/>
    <dgm:cxn modelId="{AB28DB64-3A06-3446-B210-0F31ACC519DB}" srcId="{661A6814-4916-8849-AB32-EBCF0B96C8C7}" destId="{256D8345-AB4A-004E-A9E2-97FBA2CA154A}" srcOrd="5" destOrd="0" parTransId="{DFB5E63B-0C61-9F46-87B9-DF145FC8CFA5}" sibTransId="{E663A009-4C37-8447-9C3D-02CB46661672}"/>
    <dgm:cxn modelId="{5560B060-720B-EC49-8173-BCE007293317}" srcId="{DA1E5D91-FD99-CC4D-B4C8-2AD8E8D92EA7}" destId="{47F1A4FB-6690-C34C-AE43-EFD576B6EC6D}" srcOrd="1" destOrd="0" parTransId="{BCD71F05-C877-7244-A50D-EE5A0C0231E6}" sibTransId="{3BA6F172-6E1F-0A46-B731-DBB9710CF553}"/>
    <dgm:cxn modelId="{53E7D0CE-8DC4-024A-B286-ADA156EF8F9E}" type="presOf" srcId="{484750D6-0FB9-9B47-9AE9-0D56C3111D46}" destId="{1B1B69A6-B038-1B48-A2C9-EEEFB1D8401E}" srcOrd="0" destOrd="2" presId="urn:microsoft.com/office/officeart/2005/8/layout/chevron2"/>
    <dgm:cxn modelId="{37595AA3-CF90-7243-B589-B4F790E73119}" srcId="{069F2094-FCAD-C64B-A311-E2AE5757E53D}" destId="{A1A00F99-B882-0F4F-BA2E-7C969D42D121}" srcOrd="0" destOrd="0" parTransId="{BBFDA2C7-A7C7-D548-A2EF-D9472C510A39}" sibTransId="{B90BA861-F83E-814C-8609-7047D8D3F6BE}"/>
    <dgm:cxn modelId="{EF33B5FD-F1BF-F247-98F9-FCC23E86FE5F}" srcId="{B7D54260-CF48-C241-BAF3-BEF082B14F8C}" destId="{484750D6-0FB9-9B47-9AE9-0D56C3111D46}" srcOrd="2" destOrd="0" parTransId="{B2EC7E38-39B2-BB45-A94A-B5FEB1E001E6}" sibTransId="{61E57CDF-E7A3-AF46-8CB7-0776F8E334D5}"/>
    <dgm:cxn modelId="{07439E5F-985A-194A-B858-05725BA6A5E4}" type="presOf" srcId="{3AD9F783-6F64-0144-B94B-780A7500DA98}" destId="{1B1B69A6-B038-1B48-A2C9-EEEFB1D8401E}" srcOrd="0" destOrd="0" presId="urn:microsoft.com/office/officeart/2005/8/layout/chevron2"/>
    <dgm:cxn modelId="{571928E6-F124-F149-A061-055E99B42B88}" srcId="{A1A00F99-B882-0F4F-BA2E-7C969D42D121}" destId="{5F729416-3080-C444-9710-5C9907F500CD}" srcOrd="0" destOrd="0" parTransId="{E7FA1EB8-5B8A-034F-A575-83590D3DB665}" sibTransId="{1AECC569-D420-A040-97CA-D072174B55E8}"/>
    <dgm:cxn modelId="{BC052448-475C-F948-B2B2-8E13BC1D3E8E}" srcId="{069F2094-FCAD-C64B-A311-E2AE5757E53D}" destId="{B7D54260-CF48-C241-BAF3-BEF082B14F8C}" srcOrd="1" destOrd="0" parTransId="{F7C658D7-69F6-5149-A8C7-4265EC2543EB}" sibTransId="{9AAC9495-66D3-5045-A0E6-4EF9220DE811}"/>
    <dgm:cxn modelId="{257CBB41-980B-A24A-8B87-6220F78D7774}" type="presOf" srcId="{1E46BD0E-F137-5543-AAD6-01FC8449F811}" destId="{1B1B69A6-B038-1B48-A2C9-EEEFB1D8401E}" srcOrd="0" destOrd="1" presId="urn:microsoft.com/office/officeart/2005/8/layout/chevron2"/>
    <dgm:cxn modelId="{8792CD95-C7F7-F141-8B2F-7212539A47A3}" srcId="{661A6814-4916-8849-AB32-EBCF0B96C8C7}" destId="{B9BAE691-86BF-CA41-914F-F8F46B42E408}" srcOrd="6" destOrd="0" parTransId="{2D63F84E-56D0-8C4F-82B4-7278185DC2B1}" sibTransId="{A74C35D4-11AD-214C-BE46-9C4359375F93}"/>
    <dgm:cxn modelId="{0149708C-AAFE-E048-BE08-09E0FC2FE858}" srcId="{661A6814-4916-8849-AB32-EBCF0B96C8C7}" destId="{8D886A00-7084-1743-9F31-BC3FF00E2127}" srcOrd="0" destOrd="0" parTransId="{F9156F7E-81E6-E94F-875E-A3148EAFA441}" sibTransId="{A40DD516-5B41-054C-B82F-7A4BE7027371}"/>
    <dgm:cxn modelId="{82383CCA-C385-4147-BAD6-2E80CBEA7827}" type="presOf" srcId="{B9BAE691-86BF-CA41-914F-F8F46B42E408}" destId="{B218D033-4A47-2549-8968-6E0F7E5F16F5}" srcOrd="0" destOrd="6" presId="urn:microsoft.com/office/officeart/2005/8/layout/chevron2"/>
    <dgm:cxn modelId="{347DD285-5500-8F49-8461-A34AAAC05141}" srcId="{069F2094-FCAD-C64B-A311-E2AE5757E53D}" destId="{661A6814-4916-8849-AB32-EBCF0B96C8C7}" srcOrd="2" destOrd="0" parTransId="{728C2678-D685-E547-9C63-5684F6CBA8D5}" sibTransId="{28FA6A0C-6F89-D34D-B5D7-5A17651EBF3D}"/>
    <dgm:cxn modelId="{59429124-2B58-FD42-8045-6F5A8D969ED0}" srcId="{069F2094-FCAD-C64B-A311-E2AE5757E53D}" destId="{DA1E5D91-FD99-CC4D-B4C8-2AD8E8D92EA7}" srcOrd="3" destOrd="0" parTransId="{6BB1EDFA-811A-E144-9C6C-AFBD9598BDEA}" sibTransId="{BAABF60A-FB0F-834B-ABD7-45128ED4180E}"/>
    <dgm:cxn modelId="{AF817FB1-82BE-674C-A837-5DE41346309D}" type="presOf" srcId="{47F1A4FB-6690-C34C-AE43-EFD576B6EC6D}" destId="{4B2CE210-6CB7-2C40-A830-482FD06D79D4}" srcOrd="0" destOrd="1" presId="urn:microsoft.com/office/officeart/2005/8/layout/chevron2"/>
    <dgm:cxn modelId="{A865B60E-5C6F-124E-B8D2-FD050B9FCC8E}" type="presOf" srcId="{F2F3B738-D196-A040-A006-DD2C788F67E8}" destId="{B218D033-4A47-2549-8968-6E0F7E5F16F5}" srcOrd="0" destOrd="4" presId="urn:microsoft.com/office/officeart/2005/8/layout/chevron2"/>
    <dgm:cxn modelId="{4E37CE97-F2A2-914B-B3F2-B75099EF32CA}" type="presOf" srcId="{DA1E5D91-FD99-CC4D-B4C8-2AD8E8D92EA7}" destId="{C23A20E2-9494-F748-AC9E-4B7B750F9B36}" srcOrd="0" destOrd="0" presId="urn:microsoft.com/office/officeart/2005/8/layout/chevron2"/>
    <dgm:cxn modelId="{39E2E1B5-2AD0-2D41-A18B-ED3D889FEFE9}" srcId="{B7D54260-CF48-C241-BAF3-BEF082B14F8C}" destId="{3AD9F783-6F64-0144-B94B-780A7500DA98}" srcOrd="0" destOrd="0" parTransId="{C597960E-D01F-1845-8EB0-5B0D43A80A65}" sibTransId="{A59D13FB-49F9-494D-9D6F-AEEDCD7F8C31}"/>
    <dgm:cxn modelId="{062097E6-B8D7-4640-8AF2-1AF5AA9BDB1C}" type="presOf" srcId="{FA9793B6-DF89-D24C-8005-677E2ED9A09A}" destId="{8C3CF351-1A72-6F4B-A7C4-26FC0CB8A2C7}" srcOrd="0" destOrd="1" presId="urn:microsoft.com/office/officeart/2005/8/layout/chevron2"/>
    <dgm:cxn modelId="{3F144775-44AA-2D47-BF38-CECD1E4FB364}" type="presOf" srcId="{5F729416-3080-C444-9710-5C9907F500CD}" destId="{8C3CF351-1A72-6F4B-A7C4-26FC0CB8A2C7}" srcOrd="0" destOrd="0" presId="urn:microsoft.com/office/officeart/2005/8/layout/chevron2"/>
    <dgm:cxn modelId="{D7AF22C3-7366-904C-9E7B-3AFA2903D307}" type="presParOf" srcId="{35C81381-429C-8A46-90C2-5723193BECE4}" destId="{A443BFFB-5941-6F46-B255-7211F6CAE9EA}" srcOrd="0" destOrd="0" presId="urn:microsoft.com/office/officeart/2005/8/layout/chevron2"/>
    <dgm:cxn modelId="{CADEA4DC-43DE-A949-BD73-99C224A840D5}" type="presParOf" srcId="{A443BFFB-5941-6F46-B255-7211F6CAE9EA}" destId="{C1096494-8815-2445-9F45-937066C70D9B}" srcOrd="0" destOrd="0" presId="urn:microsoft.com/office/officeart/2005/8/layout/chevron2"/>
    <dgm:cxn modelId="{323A73B6-06F7-C24D-BCDE-4367D3BFBD9E}" type="presParOf" srcId="{A443BFFB-5941-6F46-B255-7211F6CAE9EA}" destId="{8C3CF351-1A72-6F4B-A7C4-26FC0CB8A2C7}" srcOrd="1" destOrd="0" presId="urn:microsoft.com/office/officeart/2005/8/layout/chevron2"/>
    <dgm:cxn modelId="{BDDB4C58-13C1-B445-8193-8CA8E94929BB}" type="presParOf" srcId="{35C81381-429C-8A46-90C2-5723193BECE4}" destId="{462A7A1A-029F-B944-858A-F9D44F412B9F}" srcOrd="1" destOrd="0" presId="urn:microsoft.com/office/officeart/2005/8/layout/chevron2"/>
    <dgm:cxn modelId="{3A27E360-FA89-154B-AEF4-5375C21434B7}" type="presParOf" srcId="{35C81381-429C-8A46-90C2-5723193BECE4}" destId="{1DE49D0F-B1ED-0E49-B129-EBF01A8B19CF}" srcOrd="2" destOrd="0" presId="urn:microsoft.com/office/officeart/2005/8/layout/chevron2"/>
    <dgm:cxn modelId="{A6877AD6-F306-764D-8ADC-0E9A1592B2C6}" type="presParOf" srcId="{1DE49D0F-B1ED-0E49-B129-EBF01A8B19CF}" destId="{787D3E3B-C2BB-5848-8B4D-FD6DBC074F28}" srcOrd="0" destOrd="0" presId="urn:microsoft.com/office/officeart/2005/8/layout/chevron2"/>
    <dgm:cxn modelId="{F0D1D8B2-3D61-EF45-BCDC-90A012329FDA}" type="presParOf" srcId="{1DE49D0F-B1ED-0E49-B129-EBF01A8B19CF}" destId="{1B1B69A6-B038-1B48-A2C9-EEEFB1D8401E}" srcOrd="1" destOrd="0" presId="urn:microsoft.com/office/officeart/2005/8/layout/chevron2"/>
    <dgm:cxn modelId="{F363F5E9-F4DD-E742-86EB-F03E36888D86}" type="presParOf" srcId="{35C81381-429C-8A46-90C2-5723193BECE4}" destId="{0121FC26-78E2-C741-AA90-528D4142DED5}" srcOrd="3" destOrd="0" presId="urn:microsoft.com/office/officeart/2005/8/layout/chevron2"/>
    <dgm:cxn modelId="{B5167F7D-C3C8-EE4D-B2E4-692D83C841D1}" type="presParOf" srcId="{35C81381-429C-8A46-90C2-5723193BECE4}" destId="{5DE0C2AD-7DD7-A146-9F7E-58728E4AFFE7}" srcOrd="4" destOrd="0" presId="urn:microsoft.com/office/officeart/2005/8/layout/chevron2"/>
    <dgm:cxn modelId="{34747515-BE46-5A4E-A09A-6959E79E54D2}" type="presParOf" srcId="{5DE0C2AD-7DD7-A146-9F7E-58728E4AFFE7}" destId="{90E4177D-B0FA-1346-BA6D-B6BD69C23E2C}" srcOrd="0" destOrd="0" presId="urn:microsoft.com/office/officeart/2005/8/layout/chevron2"/>
    <dgm:cxn modelId="{584E88EC-6AFA-6540-9B76-A4CFC1E9994B}" type="presParOf" srcId="{5DE0C2AD-7DD7-A146-9F7E-58728E4AFFE7}" destId="{B218D033-4A47-2549-8968-6E0F7E5F16F5}" srcOrd="1" destOrd="0" presId="urn:microsoft.com/office/officeart/2005/8/layout/chevron2"/>
    <dgm:cxn modelId="{228C33F0-6A14-1F43-9964-88AE6CC8CADA}" type="presParOf" srcId="{35C81381-429C-8A46-90C2-5723193BECE4}" destId="{C2CD1AA0-CA33-6246-ABE5-39A95D66C898}" srcOrd="5" destOrd="0" presId="urn:microsoft.com/office/officeart/2005/8/layout/chevron2"/>
    <dgm:cxn modelId="{085D4CBF-E54E-534E-83DC-33BCBCBC43A4}" type="presParOf" srcId="{35C81381-429C-8A46-90C2-5723193BECE4}" destId="{161617E7-A7A1-D24F-8D5A-5CA84E707BCF}" srcOrd="6" destOrd="0" presId="urn:microsoft.com/office/officeart/2005/8/layout/chevron2"/>
    <dgm:cxn modelId="{5ABAA582-F6A5-CC4A-8C11-C8576874D479}" type="presParOf" srcId="{161617E7-A7A1-D24F-8D5A-5CA84E707BCF}" destId="{C23A20E2-9494-F748-AC9E-4B7B750F9B36}" srcOrd="0" destOrd="0" presId="urn:microsoft.com/office/officeart/2005/8/layout/chevron2"/>
    <dgm:cxn modelId="{CF3C1960-58F5-BA44-AA71-521953D0CA01}" type="presParOf" srcId="{161617E7-A7A1-D24F-8D5A-5CA84E707BCF}" destId="{4B2CE210-6CB7-2C40-A830-482FD06D79D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AD6DA0-FBE5-CA47-8315-97E0ADAE0D42}" type="doc">
      <dgm:prSet loTypeId="urn:microsoft.com/office/officeart/2005/8/layout/cycle3" loCatId="" qsTypeId="urn:microsoft.com/office/officeart/2005/8/quickstyle/simple1" qsCatId="simple" csTypeId="urn:microsoft.com/office/officeart/2005/8/colors/colorful1" csCatId="colorful" phldr="1"/>
      <dgm:spPr/>
      <dgm:t>
        <a:bodyPr/>
        <a:lstStyle/>
        <a:p>
          <a:endParaRPr lang="en-US"/>
        </a:p>
      </dgm:t>
    </dgm:pt>
    <dgm:pt modelId="{D71990F9-9597-764F-86E9-C4635B873C49}">
      <dgm:prSet phldrT="[Text]"/>
      <dgm:spPr>
        <a:solidFill>
          <a:schemeClr val="accent1">
            <a:lumMod val="60000"/>
            <a:lumOff val="40000"/>
          </a:schemeClr>
        </a:solidFill>
      </dgm:spPr>
      <dgm:t>
        <a:bodyPr/>
        <a:lstStyle/>
        <a:p>
          <a:r>
            <a:rPr lang="en-US" i="0" dirty="0" smtClean="0">
              <a:latin typeface="Arial" charset="0"/>
              <a:ea typeface="ＭＳ Ｐゴシック" charset="0"/>
              <a:cs typeface="ＭＳ Ｐゴシック" charset="0"/>
            </a:rPr>
            <a:t>1. Inventory</a:t>
          </a:r>
          <a:endParaRPr lang="en-US" dirty="0"/>
        </a:p>
      </dgm:t>
    </dgm:pt>
    <dgm:pt modelId="{F7F0477D-0B29-E046-9028-B04AB85C40DE}" type="parTrans" cxnId="{D2F56F9A-8082-FB44-9141-B3F6BEF8AE4B}">
      <dgm:prSet/>
      <dgm:spPr/>
      <dgm:t>
        <a:bodyPr/>
        <a:lstStyle/>
        <a:p>
          <a:endParaRPr lang="en-US"/>
        </a:p>
      </dgm:t>
    </dgm:pt>
    <dgm:pt modelId="{CB2D69E7-4861-2F47-9FFF-926A5EB8B56B}" type="sibTrans" cxnId="{D2F56F9A-8082-FB44-9141-B3F6BEF8AE4B}">
      <dgm:prSet/>
      <dgm:spPr/>
      <dgm:t>
        <a:bodyPr/>
        <a:lstStyle/>
        <a:p>
          <a:endParaRPr lang="en-US"/>
        </a:p>
      </dgm:t>
    </dgm:pt>
    <dgm:pt modelId="{A6C266C4-D728-2842-B73B-957046AF463B}">
      <dgm:prSet/>
      <dgm:spPr>
        <a:solidFill>
          <a:srgbClr val="008000"/>
        </a:solidFill>
      </dgm:spPr>
      <dgm:t>
        <a:bodyPr/>
        <a:lstStyle/>
        <a:p>
          <a:r>
            <a:rPr lang="en-US" i="0" dirty="0" smtClean="0">
              <a:latin typeface="Arial" charset="0"/>
              <a:ea typeface="ＭＳ Ｐゴシック" charset="0"/>
              <a:cs typeface="ＭＳ Ｐゴシック" charset="0"/>
            </a:rPr>
            <a:t>2. Documentation</a:t>
          </a:r>
        </a:p>
      </dgm:t>
    </dgm:pt>
    <dgm:pt modelId="{0240418B-26DF-4A48-8DC5-4249E77F55FD}" type="parTrans" cxnId="{4F347EA5-C0ED-C746-98FB-0D5AF6B0B78D}">
      <dgm:prSet/>
      <dgm:spPr/>
      <dgm:t>
        <a:bodyPr/>
        <a:lstStyle/>
        <a:p>
          <a:endParaRPr lang="en-US"/>
        </a:p>
      </dgm:t>
    </dgm:pt>
    <dgm:pt modelId="{C5D3CC1C-5013-1A4B-BA16-BCEB5B3F87AC}" type="sibTrans" cxnId="{4F347EA5-C0ED-C746-98FB-0D5AF6B0B78D}">
      <dgm:prSet/>
      <dgm:spPr/>
      <dgm:t>
        <a:bodyPr/>
        <a:lstStyle/>
        <a:p>
          <a:endParaRPr lang="en-US"/>
        </a:p>
      </dgm:t>
    </dgm:pt>
    <dgm:pt modelId="{36441771-FC27-D644-8786-90EAC6102B0D}">
      <dgm:prSet/>
      <dgm:spPr/>
      <dgm:t>
        <a:bodyPr/>
        <a:lstStyle/>
        <a:p>
          <a:r>
            <a:rPr lang="en-US" i="0" dirty="0" smtClean="0">
              <a:latin typeface="Arial" charset="0"/>
              <a:ea typeface="ＭＳ Ｐゴシック" charset="0"/>
              <a:cs typeface="ＭＳ Ｐゴシック" charset="0"/>
            </a:rPr>
            <a:t>3. Risk Self-Assessment</a:t>
          </a:r>
          <a:endParaRPr lang="en-US" i="0" dirty="0">
            <a:latin typeface="Arial" charset="0"/>
            <a:ea typeface="ＭＳ Ｐゴシック" charset="0"/>
            <a:cs typeface="ＭＳ Ｐゴシック" charset="0"/>
          </a:endParaRPr>
        </a:p>
      </dgm:t>
    </dgm:pt>
    <dgm:pt modelId="{26F7912B-066D-9047-B1BB-0E6165955441}" type="parTrans" cxnId="{2CAC00C8-5743-4048-8260-E457571D5741}">
      <dgm:prSet/>
      <dgm:spPr/>
      <dgm:t>
        <a:bodyPr/>
        <a:lstStyle/>
        <a:p>
          <a:endParaRPr lang="en-US"/>
        </a:p>
      </dgm:t>
    </dgm:pt>
    <dgm:pt modelId="{A8FC71FD-A092-4C42-B318-8479EF08D7CB}" type="sibTrans" cxnId="{2CAC00C8-5743-4048-8260-E457571D5741}">
      <dgm:prSet/>
      <dgm:spPr/>
      <dgm:t>
        <a:bodyPr/>
        <a:lstStyle/>
        <a:p>
          <a:endParaRPr lang="en-US"/>
        </a:p>
      </dgm:t>
    </dgm:pt>
    <dgm:pt modelId="{F3DCCDB8-ACF3-6A43-9C96-883C25353B2D}">
      <dgm:prSet/>
      <dgm:spPr>
        <a:solidFill>
          <a:srgbClr val="0000FF"/>
        </a:solidFill>
      </dgm:spPr>
      <dgm:t>
        <a:bodyPr/>
        <a:lstStyle/>
        <a:p>
          <a:r>
            <a:rPr lang="en-US" i="0" dirty="0" smtClean="0">
              <a:latin typeface="Arial" charset="0"/>
              <a:ea typeface="ＭＳ Ｐゴシック" charset="0"/>
              <a:cs typeface="ＭＳ Ｐゴシック" charset="0"/>
            </a:rPr>
            <a:t>4. Risk Response</a:t>
          </a:r>
        </a:p>
      </dgm:t>
    </dgm:pt>
    <dgm:pt modelId="{E33668D4-4117-5740-9D76-C63C02209910}" type="parTrans" cxnId="{ECB65394-C6DC-094E-9DF9-8BBB72C075C7}">
      <dgm:prSet/>
      <dgm:spPr/>
      <dgm:t>
        <a:bodyPr/>
        <a:lstStyle/>
        <a:p>
          <a:endParaRPr lang="en-US"/>
        </a:p>
      </dgm:t>
    </dgm:pt>
    <dgm:pt modelId="{7F771D18-C836-E949-A018-B4BDBBB42721}" type="sibTrans" cxnId="{ECB65394-C6DC-094E-9DF9-8BBB72C075C7}">
      <dgm:prSet/>
      <dgm:spPr/>
      <dgm:t>
        <a:bodyPr/>
        <a:lstStyle/>
        <a:p>
          <a:endParaRPr lang="en-US"/>
        </a:p>
      </dgm:t>
    </dgm:pt>
    <dgm:pt modelId="{0BC664F7-3376-9E4C-B79B-E85D12CC4708}">
      <dgm:prSet/>
      <dgm:spPr/>
      <dgm:t>
        <a:bodyPr/>
        <a:lstStyle/>
        <a:p>
          <a:r>
            <a:rPr lang="en-US" i="0" dirty="0" smtClean="0">
              <a:latin typeface="Arial" charset="0"/>
              <a:ea typeface="ＭＳ Ｐゴシック" charset="0"/>
              <a:cs typeface="ＭＳ Ｐゴシック" charset="0"/>
            </a:rPr>
            <a:t>5. Training</a:t>
          </a:r>
        </a:p>
      </dgm:t>
    </dgm:pt>
    <dgm:pt modelId="{68A52DA6-C540-AD4E-BA91-68FE27C6A088}" type="parTrans" cxnId="{65B2FBA7-7B76-B94A-B184-4536CE323105}">
      <dgm:prSet/>
      <dgm:spPr/>
      <dgm:t>
        <a:bodyPr/>
        <a:lstStyle/>
        <a:p>
          <a:endParaRPr lang="en-US"/>
        </a:p>
      </dgm:t>
    </dgm:pt>
    <dgm:pt modelId="{DDBB1FF8-691D-7246-B53D-1EC9E0E1DC2B}" type="sibTrans" cxnId="{65B2FBA7-7B76-B94A-B184-4536CE323105}">
      <dgm:prSet/>
      <dgm:spPr/>
      <dgm:t>
        <a:bodyPr/>
        <a:lstStyle/>
        <a:p>
          <a:endParaRPr lang="en-US"/>
        </a:p>
      </dgm:t>
    </dgm:pt>
    <dgm:pt modelId="{EC9F17EA-741E-9A4F-8474-DB333EE50500}">
      <dgm:prSet/>
      <dgm:spPr>
        <a:solidFill>
          <a:srgbClr val="800000"/>
        </a:solidFill>
      </dgm:spPr>
      <dgm:t>
        <a:bodyPr/>
        <a:lstStyle/>
        <a:p>
          <a:r>
            <a:rPr lang="en-US" i="0" dirty="0" smtClean="0">
              <a:latin typeface="Arial" charset="0"/>
              <a:ea typeface="ＭＳ Ｐゴシック" charset="0"/>
              <a:cs typeface="ＭＳ Ｐゴシック" charset="0"/>
            </a:rPr>
            <a:t>6. Oversight &amp; Approval</a:t>
          </a:r>
        </a:p>
      </dgm:t>
    </dgm:pt>
    <dgm:pt modelId="{DF9A4133-096A-FC40-8707-4927AB7F8443}" type="parTrans" cxnId="{A9305616-C6AC-4E41-9231-8472CB106031}">
      <dgm:prSet/>
      <dgm:spPr/>
      <dgm:t>
        <a:bodyPr/>
        <a:lstStyle/>
        <a:p>
          <a:endParaRPr lang="en-US"/>
        </a:p>
      </dgm:t>
    </dgm:pt>
    <dgm:pt modelId="{9B72C2E7-C8E5-E947-AA6D-4FF7DB1CEDC6}" type="sibTrans" cxnId="{A9305616-C6AC-4E41-9231-8472CB106031}">
      <dgm:prSet/>
      <dgm:spPr/>
      <dgm:t>
        <a:bodyPr/>
        <a:lstStyle/>
        <a:p>
          <a:endParaRPr lang="en-US"/>
        </a:p>
      </dgm:t>
    </dgm:pt>
    <dgm:pt modelId="{A799A1E7-DCF8-E044-8483-80F863441D4C}">
      <dgm:prSet/>
      <dgm:spPr>
        <a:solidFill>
          <a:srgbClr val="FF6600"/>
        </a:solidFill>
      </dgm:spPr>
      <dgm:t>
        <a:bodyPr/>
        <a:lstStyle/>
        <a:p>
          <a:r>
            <a:rPr lang="en-US" i="0" dirty="0" smtClean="0">
              <a:latin typeface="Arial" charset="0"/>
              <a:ea typeface="ＭＳ Ｐゴシック" charset="0"/>
              <a:cs typeface="ＭＳ Ｐゴシック" charset="0"/>
            </a:rPr>
            <a:t>7. Authority to Operate</a:t>
          </a:r>
        </a:p>
      </dgm:t>
    </dgm:pt>
    <dgm:pt modelId="{AD2FA3EA-5554-C940-84F1-3260BB7E915F}" type="parTrans" cxnId="{9B49A9A1-EF52-CC4B-B134-E0E9583216EF}">
      <dgm:prSet/>
      <dgm:spPr/>
      <dgm:t>
        <a:bodyPr/>
        <a:lstStyle/>
        <a:p>
          <a:endParaRPr lang="en-US"/>
        </a:p>
      </dgm:t>
    </dgm:pt>
    <dgm:pt modelId="{B1BEF3ED-312C-6D45-8335-9675F526B91F}" type="sibTrans" cxnId="{9B49A9A1-EF52-CC4B-B134-E0E9583216EF}">
      <dgm:prSet/>
      <dgm:spPr/>
      <dgm:t>
        <a:bodyPr/>
        <a:lstStyle/>
        <a:p>
          <a:endParaRPr lang="en-US"/>
        </a:p>
      </dgm:t>
    </dgm:pt>
    <dgm:pt modelId="{E2790501-B2A2-B64F-858E-15FF2CA5B44E}">
      <dgm:prSet/>
      <dgm:spPr>
        <a:solidFill>
          <a:srgbClr val="D612F0"/>
        </a:solidFill>
      </dgm:spPr>
      <dgm:t>
        <a:bodyPr/>
        <a:lstStyle/>
        <a:p>
          <a:r>
            <a:rPr lang="en-US" i="0" dirty="0" smtClean="0">
              <a:latin typeface="Arial" charset="0"/>
              <a:ea typeface="ＭＳ Ｐゴシック" charset="0"/>
              <a:cs typeface="ＭＳ Ｐゴシック" charset="0"/>
            </a:rPr>
            <a:t>8. Ongoing Risk Management</a:t>
          </a:r>
        </a:p>
      </dgm:t>
    </dgm:pt>
    <dgm:pt modelId="{592FC718-BA2C-5948-89BC-5979DD84602A}" type="parTrans" cxnId="{0B4A5F62-9341-6B4A-863A-FA3CC1EED196}">
      <dgm:prSet/>
      <dgm:spPr/>
      <dgm:t>
        <a:bodyPr/>
        <a:lstStyle/>
        <a:p>
          <a:endParaRPr lang="en-US"/>
        </a:p>
      </dgm:t>
    </dgm:pt>
    <dgm:pt modelId="{88AA00B1-E633-1A48-91E1-85095BA1BE45}" type="sibTrans" cxnId="{0B4A5F62-9341-6B4A-863A-FA3CC1EED196}">
      <dgm:prSet/>
      <dgm:spPr/>
      <dgm:t>
        <a:bodyPr/>
        <a:lstStyle/>
        <a:p>
          <a:endParaRPr lang="en-US"/>
        </a:p>
      </dgm:t>
    </dgm:pt>
    <dgm:pt modelId="{41078C00-84CA-2447-8C06-E08F9C46C89D}" type="pres">
      <dgm:prSet presAssocID="{46AD6DA0-FBE5-CA47-8315-97E0ADAE0D42}" presName="Name0" presStyleCnt="0">
        <dgm:presLayoutVars>
          <dgm:dir/>
          <dgm:resizeHandles val="exact"/>
        </dgm:presLayoutVars>
      </dgm:prSet>
      <dgm:spPr/>
      <dgm:t>
        <a:bodyPr/>
        <a:lstStyle/>
        <a:p>
          <a:endParaRPr lang="en-US"/>
        </a:p>
      </dgm:t>
    </dgm:pt>
    <dgm:pt modelId="{68EA5FB9-9DA1-F641-BEE3-623B82AD9243}" type="pres">
      <dgm:prSet presAssocID="{46AD6DA0-FBE5-CA47-8315-97E0ADAE0D42}" presName="cycle" presStyleCnt="0"/>
      <dgm:spPr/>
    </dgm:pt>
    <dgm:pt modelId="{70D10C3E-4836-6E48-96F5-CCF827DD0CC7}" type="pres">
      <dgm:prSet presAssocID="{D71990F9-9597-764F-86E9-C4635B873C49}" presName="nodeFirstNode" presStyleLbl="node1" presStyleIdx="0" presStyleCnt="8">
        <dgm:presLayoutVars>
          <dgm:bulletEnabled val="1"/>
        </dgm:presLayoutVars>
      </dgm:prSet>
      <dgm:spPr/>
      <dgm:t>
        <a:bodyPr/>
        <a:lstStyle/>
        <a:p>
          <a:endParaRPr lang="en-US"/>
        </a:p>
      </dgm:t>
    </dgm:pt>
    <dgm:pt modelId="{24CA2D0D-6031-B746-B839-525C359D150A}" type="pres">
      <dgm:prSet presAssocID="{CB2D69E7-4861-2F47-9FFF-926A5EB8B56B}" presName="sibTransFirstNode" presStyleLbl="bgShp" presStyleIdx="0" presStyleCnt="1"/>
      <dgm:spPr/>
      <dgm:t>
        <a:bodyPr/>
        <a:lstStyle/>
        <a:p>
          <a:endParaRPr lang="en-US"/>
        </a:p>
      </dgm:t>
    </dgm:pt>
    <dgm:pt modelId="{016A2550-7D15-B94E-B5A2-24EA26833C06}" type="pres">
      <dgm:prSet presAssocID="{A6C266C4-D728-2842-B73B-957046AF463B}" presName="nodeFollowingNodes" presStyleLbl="node1" presStyleIdx="1" presStyleCnt="8">
        <dgm:presLayoutVars>
          <dgm:bulletEnabled val="1"/>
        </dgm:presLayoutVars>
      </dgm:prSet>
      <dgm:spPr/>
      <dgm:t>
        <a:bodyPr/>
        <a:lstStyle/>
        <a:p>
          <a:endParaRPr lang="en-US"/>
        </a:p>
      </dgm:t>
    </dgm:pt>
    <dgm:pt modelId="{A2AF0379-8059-0F47-97CF-571A01FBEFC5}" type="pres">
      <dgm:prSet presAssocID="{36441771-FC27-D644-8786-90EAC6102B0D}" presName="nodeFollowingNodes" presStyleLbl="node1" presStyleIdx="2" presStyleCnt="8">
        <dgm:presLayoutVars>
          <dgm:bulletEnabled val="1"/>
        </dgm:presLayoutVars>
      </dgm:prSet>
      <dgm:spPr/>
      <dgm:t>
        <a:bodyPr/>
        <a:lstStyle/>
        <a:p>
          <a:endParaRPr lang="en-US"/>
        </a:p>
      </dgm:t>
    </dgm:pt>
    <dgm:pt modelId="{AB224AE9-6147-DC4E-9290-F32E8AB0DC95}" type="pres">
      <dgm:prSet presAssocID="{F3DCCDB8-ACF3-6A43-9C96-883C25353B2D}" presName="nodeFollowingNodes" presStyleLbl="node1" presStyleIdx="3" presStyleCnt="8">
        <dgm:presLayoutVars>
          <dgm:bulletEnabled val="1"/>
        </dgm:presLayoutVars>
      </dgm:prSet>
      <dgm:spPr/>
      <dgm:t>
        <a:bodyPr/>
        <a:lstStyle/>
        <a:p>
          <a:endParaRPr lang="en-US"/>
        </a:p>
      </dgm:t>
    </dgm:pt>
    <dgm:pt modelId="{44BB86CA-8EB5-5045-A789-5082E1F0FA20}" type="pres">
      <dgm:prSet presAssocID="{0BC664F7-3376-9E4C-B79B-E85D12CC4708}" presName="nodeFollowingNodes" presStyleLbl="node1" presStyleIdx="4" presStyleCnt="8">
        <dgm:presLayoutVars>
          <dgm:bulletEnabled val="1"/>
        </dgm:presLayoutVars>
      </dgm:prSet>
      <dgm:spPr/>
      <dgm:t>
        <a:bodyPr/>
        <a:lstStyle/>
        <a:p>
          <a:endParaRPr lang="en-US"/>
        </a:p>
      </dgm:t>
    </dgm:pt>
    <dgm:pt modelId="{59302847-7C15-F84C-A15A-B17F36CAD2CB}" type="pres">
      <dgm:prSet presAssocID="{EC9F17EA-741E-9A4F-8474-DB333EE50500}" presName="nodeFollowingNodes" presStyleLbl="node1" presStyleIdx="5" presStyleCnt="8">
        <dgm:presLayoutVars>
          <dgm:bulletEnabled val="1"/>
        </dgm:presLayoutVars>
      </dgm:prSet>
      <dgm:spPr/>
      <dgm:t>
        <a:bodyPr/>
        <a:lstStyle/>
        <a:p>
          <a:endParaRPr lang="en-US"/>
        </a:p>
      </dgm:t>
    </dgm:pt>
    <dgm:pt modelId="{D89E5351-871F-D442-8740-3FC0BBDD9C2A}" type="pres">
      <dgm:prSet presAssocID="{A799A1E7-DCF8-E044-8483-80F863441D4C}" presName="nodeFollowingNodes" presStyleLbl="node1" presStyleIdx="6" presStyleCnt="8">
        <dgm:presLayoutVars>
          <dgm:bulletEnabled val="1"/>
        </dgm:presLayoutVars>
      </dgm:prSet>
      <dgm:spPr/>
      <dgm:t>
        <a:bodyPr/>
        <a:lstStyle/>
        <a:p>
          <a:endParaRPr lang="en-US"/>
        </a:p>
      </dgm:t>
    </dgm:pt>
    <dgm:pt modelId="{D280DF36-91B7-A340-B38C-FB5DD0141C67}" type="pres">
      <dgm:prSet presAssocID="{E2790501-B2A2-B64F-858E-15FF2CA5B44E}" presName="nodeFollowingNodes" presStyleLbl="node1" presStyleIdx="7" presStyleCnt="8">
        <dgm:presLayoutVars>
          <dgm:bulletEnabled val="1"/>
        </dgm:presLayoutVars>
      </dgm:prSet>
      <dgm:spPr/>
      <dgm:t>
        <a:bodyPr/>
        <a:lstStyle/>
        <a:p>
          <a:endParaRPr lang="en-US"/>
        </a:p>
      </dgm:t>
    </dgm:pt>
  </dgm:ptLst>
  <dgm:cxnLst>
    <dgm:cxn modelId="{63A3CAC9-C2C0-1045-8E6A-00C8E3DD97E0}" type="presOf" srcId="{F3DCCDB8-ACF3-6A43-9C96-883C25353B2D}" destId="{AB224AE9-6147-DC4E-9290-F32E8AB0DC95}" srcOrd="0" destOrd="0" presId="urn:microsoft.com/office/officeart/2005/8/layout/cycle3"/>
    <dgm:cxn modelId="{4F347EA5-C0ED-C746-98FB-0D5AF6B0B78D}" srcId="{46AD6DA0-FBE5-CA47-8315-97E0ADAE0D42}" destId="{A6C266C4-D728-2842-B73B-957046AF463B}" srcOrd="1" destOrd="0" parTransId="{0240418B-26DF-4A48-8DC5-4249E77F55FD}" sibTransId="{C5D3CC1C-5013-1A4B-BA16-BCEB5B3F87AC}"/>
    <dgm:cxn modelId="{D2F56F9A-8082-FB44-9141-B3F6BEF8AE4B}" srcId="{46AD6DA0-FBE5-CA47-8315-97E0ADAE0D42}" destId="{D71990F9-9597-764F-86E9-C4635B873C49}" srcOrd="0" destOrd="0" parTransId="{F7F0477D-0B29-E046-9028-B04AB85C40DE}" sibTransId="{CB2D69E7-4861-2F47-9FFF-926A5EB8B56B}"/>
    <dgm:cxn modelId="{F781DE16-C9E3-234B-836E-AD75CDF14C49}" type="presOf" srcId="{D71990F9-9597-764F-86E9-C4635B873C49}" destId="{70D10C3E-4836-6E48-96F5-CCF827DD0CC7}" srcOrd="0" destOrd="0" presId="urn:microsoft.com/office/officeart/2005/8/layout/cycle3"/>
    <dgm:cxn modelId="{1DAA55F8-13B0-004E-9558-6A98DE1AF4FA}" type="presOf" srcId="{CB2D69E7-4861-2F47-9FFF-926A5EB8B56B}" destId="{24CA2D0D-6031-B746-B839-525C359D150A}" srcOrd="0" destOrd="0" presId="urn:microsoft.com/office/officeart/2005/8/layout/cycle3"/>
    <dgm:cxn modelId="{5210C02E-5BF6-4B44-9EFD-F3FA5FE15000}" type="presOf" srcId="{EC9F17EA-741E-9A4F-8474-DB333EE50500}" destId="{59302847-7C15-F84C-A15A-B17F36CAD2CB}" srcOrd="0" destOrd="0" presId="urn:microsoft.com/office/officeart/2005/8/layout/cycle3"/>
    <dgm:cxn modelId="{2CAC00C8-5743-4048-8260-E457571D5741}" srcId="{46AD6DA0-FBE5-CA47-8315-97E0ADAE0D42}" destId="{36441771-FC27-D644-8786-90EAC6102B0D}" srcOrd="2" destOrd="0" parTransId="{26F7912B-066D-9047-B1BB-0E6165955441}" sibTransId="{A8FC71FD-A092-4C42-B318-8479EF08D7CB}"/>
    <dgm:cxn modelId="{A9305616-C6AC-4E41-9231-8472CB106031}" srcId="{46AD6DA0-FBE5-CA47-8315-97E0ADAE0D42}" destId="{EC9F17EA-741E-9A4F-8474-DB333EE50500}" srcOrd="5" destOrd="0" parTransId="{DF9A4133-096A-FC40-8707-4927AB7F8443}" sibTransId="{9B72C2E7-C8E5-E947-AA6D-4FF7DB1CEDC6}"/>
    <dgm:cxn modelId="{FEADB98F-405F-4243-AEEF-B7FFAF75E52C}" type="presOf" srcId="{A799A1E7-DCF8-E044-8483-80F863441D4C}" destId="{D89E5351-871F-D442-8740-3FC0BBDD9C2A}" srcOrd="0" destOrd="0" presId="urn:microsoft.com/office/officeart/2005/8/layout/cycle3"/>
    <dgm:cxn modelId="{CDE7364A-FF07-034D-908C-F94513ADAE23}" type="presOf" srcId="{E2790501-B2A2-B64F-858E-15FF2CA5B44E}" destId="{D280DF36-91B7-A340-B38C-FB5DD0141C67}" srcOrd="0" destOrd="0" presId="urn:microsoft.com/office/officeart/2005/8/layout/cycle3"/>
    <dgm:cxn modelId="{ECB65394-C6DC-094E-9DF9-8BBB72C075C7}" srcId="{46AD6DA0-FBE5-CA47-8315-97E0ADAE0D42}" destId="{F3DCCDB8-ACF3-6A43-9C96-883C25353B2D}" srcOrd="3" destOrd="0" parTransId="{E33668D4-4117-5740-9D76-C63C02209910}" sibTransId="{7F771D18-C836-E949-A018-B4BDBBB42721}"/>
    <dgm:cxn modelId="{0B4A5F62-9341-6B4A-863A-FA3CC1EED196}" srcId="{46AD6DA0-FBE5-CA47-8315-97E0ADAE0D42}" destId="{E2790501-B2A2-B64F-858E-15FF2CA5B44E}" srcOrd="7" destOrd="0" parTransId="{592FC718-BA2C-5948-89BC-5979DD84602A}" sibTransId="{88AA00B1-E633-1A48-91E1-85095BA1BE45}"/>
    <dgm:cxn modelId="{E456B13B-39CF-EA45-83F5-167D87851716}" type="presOf" srcId="{A6C266C4-D728-2842-B73B-957046AF463B}" destId="{016A2550-7D15-B94E-B5A2-24EA26833C06}" srcOrd="0" destOrd="0" presId="urn:microsoft.com/office/officeart/2005/8/layout/cycle3"/>
    <dgm:cxn modelId="{90767834-3177-364B-BCD5-C1B86DADB418}" type="presOf" srcId="{0BC664F7-3376-9E4C-B79B-E85D12CC4708}" destId="{44BB86CA-8EB5-5045-A789-5082E1F0FA20}" srcOrd="0" destOrd="0" presId="urn:microsoft.com/office/officeart/2005/8/layout/cycle3"/>
    <dgm:cxn modelId="{9B49A9A1-EF52-CC4B-B134-E0E9583216EF}" srcId="{46AD6DA0-FBE5-CA47-8315-97E0ADAE0D42}" destId="{A799A1E7-DCF8-E044-8483-80F863441D4C}" srcOrd="6" destOrd="0" parTransId="{AD2FA3EA-5554-C940-84F1-3260BB7E915F}" sibTransId="{B1BEF3ED-312C-6D45-8335-9675F526B91F}"/>
    <dgm:cxn modelId="{6E425737-81C2-8F4E-8FDA-B83BBBF1B317}" type="presOf" srcId="{36441771-FC27-D644-8786-90EAC6102B0D}" destId="{A2AF0379-8059-0F47-97CF-571A01FBEFC5}" srcOrd="0" destOrd="0" presId="urn:microsoft.com/office/officeart/2005/8/layout/cycle3"/>
    <dgm:cxn modelId="{D64AC90A-A0E3-5B49-9D42-DDA9B69FDE26}" type="presOf" srcId="{46AD6DA0-FBE5-CA47-8315-97E0ADAE0D42}" destId="{41078C00-84CA-2447-8C06-E08F9C46C89D}" srcOrd="0" destOrd="0" presId="urn:microsoft.com/office/officeart/2005/8/layout/cycle3"/>
    <dgm:cxn modelId="{65B2FBA7-7B76-B94A-B184-4536CE323105}" srcId="{46AD6DA0-FBE5-CA47-8315-97E0ADAE0D42}" destId="{0BC664F7-3376-9E4C-B79B-E85D12CC4708}" srcOrd="4" destOrd="0" parTransId="{68A52DA6-C540-AD4E-BA91-68FE27C6A088}" sibTransId="{DDBB1FF8-691D-7246-B53D-1EC9E0E1DC2B}"/>
    <dgm:cxn modelId="{B1D05002-1B9B-8946-BDA3-D505EA0AB024}" type="presParOf" srcId="{41078C00-84CA-2447-8C06-E08F9C46C89D}" destId="{68EA5FB9-9DA1-F641-BEE3-623B82AD9243}" srcOrd="0" destOrd="0" presId="urn:microsoft.com/office/officeart/2005/8/layout/cycle3"/>
    <dgm:cxn modelId="{41C089E7-FC4D-9341-8B75-3008CC74DA1A}" type="presParOf" srcId="{68EA5FB9-9DA1-F641-BEE3-623B82AD9243}" destId="{70D10C3E-4836-6E48-96F5-CCF827DD0CC7}" srcOrd="0" destOrd="0" presId="urn:microsoft.com/office/officeart/2005/8/layout/cycle3"/>
    <dgm:cxn modelId="{C13CA493-8A64-CA4A-ABA4-4374F1A1A2D7}" type="presParOf" srcId="{68EA5FB9-9DA1-F641-BEE3-623B82AD9243}" destId="{24CA2D0D-6031-B746-B839-525C359D150A}" srcOrd="1" destOrd="0" presId="urn:microsoft.com/office/officeart/2005/8/layout/cycle3"/>
    <dgm:cxn modelId="{B24FB701-630A-D848-812B-140546FEA1DF}" type="presParOf" srcId="{68EA5FB9-9DA1-F641-BEE3-623B82AD9243}" destId="{016A2550-7D15-B94E-B5A2-24EA26833C06}" srcOrd="2" destOrd="0" presId="urn:microsoft.com/office/officeart/2005/8/layout/cycle3"/>
    <dgm:cxn modelId="{C858A070-7CC3-F84B-A746-C0B031301375}" type="presParOf" srcId="{68EA5FB9-9DA1-F641-BEE3-623B82AD9243}" destId="{A2AF0379-8059-0F47-97CF-571A01FBEFC5}" srcOrd="3" destOrd="0" presId="urn:microsoft.com/office/officeart/2005/8/layout/cycle3"/>
    <dgm:cxn modelId="{213668AF-D336-A14B-9435-56981623C150}" type="presParOf" srcId="{68EA5FB9-9DA1-F641-BEE3-623B82AD9243}" destId="{AB224AE9-6147-DC4E-9290-F32E8AB0DC95}" srcOrd="4" destOrd="0" presId="urn:microsoft.com/office/officeart/2005/8/layout/cycle3"/>
    <dgm:cxn modelId="{7A29676F-8C1C-0342-A9CB-2B5D082CAB11}" type="presParOf" srcId="{68EA5FB9-9DA1-F641-BEE3-623B82AD9243}" destId="{44BB86CA-8EB5-5045-A789-5082E1F0FA20}" srcOrd="5" destOrd="0" presId="urn:microsoft.com/office/officeart/2005/8/layout/cycle3"/>
    <dgm:cxn modelId="{DF22CF7F-3E01-B04E-A1B9-A1405C4A9C54}" type="presParOf" srcId="{68EA5FB9-9DA1-F641-BEE3-623B82AD9243}" destId="{59302847-7C15-F84C-A15A-B17F36CAD2CB}" srcOrd="6" destOrd="0" presId="urn:microsoft.com/office/officeart/2005/8/layout/cycle3"/>
    <dgm:cxn modelId="{C6BC7149-6EE4-8F4E-B867-E6BF4565F3BD}" type="presParOf" srcId="{68EA5FB9-9DA1-F641-BEE3-623B82AD9243}" destId="{D89E5351-871F-D442-8740-3FC0BBDD9C2A}" srcOrd="7" destOrd="0" presId="urn:microsoft.com/office/officeart/2005/8/layout/cycle3"/>
    <dgm:cxn modelId="{46AD3773-B372-F849-9FBB-54AE44130C9B}" type="presParOf" srcId="{68EA5FB9-9DA1-F641-BEE3-623B82AD9243}" destId="{D280DF36-91B7-A340-B38C-FB5DD0141C67}" srcOrd="8"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AC1B73C-3620-654C-96C0-21804BB3EA1F}" type="doc">
      <dgm:prSet loTypeId="urn:microsoft.com/office/officeart/2005/8/layout/cycle3" loCatId="" qsTypeId="urn:microsoft.com/office/officeart/2005/8/quickstyle/simple4" qsCatId="simple" csTypeId="urn:microsoft.com/office/officeart/2005/8/colors/colorful1" csCatId="colorful" phldr="1"/>
      <dgm:spPr/>
      <dgm:t>
        <a:bodyPr/>
        <a:lstStyle/>
        <a:p>
          <a:endParaRPr lang="en-US"/>
        </a:p>
      </dgm:t>
    </dgm:pt>
    <dgm:pt modelId="{4F21F81A-CA36-484D-AE4B-513544578533}">
      <dgm:prSet phldrT="[Text]"/>
      <dgm:spPr>
        <a:solidFill>
          <a:schemeClr val="accent1"/>
        </a:solidFill>
      </dgm:spPr>
      <dgm:t>
        <a:bodyPr/>
        <a:lstStyle/>
        <a:p>
          <a:r>
            <a:rPr lang="en-US" dirty="0" smtClean="0"/>
            <a:t>1. Researcher needs HIPAA compliant IT solution	</a:t>
          </a:r>
          <a:endParaRPr lang="en-US" dirty="0"/>
        </a:p>
      </dgm:t>
    </dgm:pt>
    <dgm:pt modelId="{A9B718B5-E9DE-5842-BD5C-4FB26D6059FC}" type="parTrans" cxnId="{D9D0009B-88E2-7342-9D02-9A52CE625CB3}">
      <dgm:prSet/>
      <dgm:spPr/>
      <dgm:t>
        <a:bodyPr/>
        <a:lstStyle/>
        <a:p>
          <a:endParaRPr lang="en-US"/>
        </a:p>
      </dgm:t>
    </dgm:pt>
    <dgm:pt modelId="{9F05D9D8-E32E-C444-BFC5-4FDAC4E497DD}" type="sibTrans" cxnId="{D9D0009B-88E2-7342-9D02-9A52CE625CB3}">
      <dgm:prSet/>
      <dgm:spPr/>
      <dgm:t>
        <a:bodyPr/>
        <a:lstStyle/>
        <a:p>
          <a:endParaRPr lang="en-US"/>
        </a:p>
      </dgm:t>
    </dgm:pt>
    <dgm:pt modelId="{F50D8E7F-009F-364F-9C9A-77668A933C9B}">
      <dgm:prSet phldrT="[Text]"/>
      <dgm:spPr>
        <a:solidFill>
          <a:srgbClr val="000090"/>
        </a:solidFill>
      </dgm:spPr>
      <dgm:t>
        <a:bodyPr/>
        <a:lstStyle/>
        <a:p>
          <a:r>
            <a:rPr lang="en-US" dirty="0" smtClean="0"/>
            <a:t>2. IU HIPAA Compliance Office, etc. sends them to us</a:t>
          </a:r>
          <a:endParaRPr lang="en-US" dirty="0"/>
        </a:p>
      </dgm:t>
    </dgm:pt>
    <dgm:pt modelId="{6F2C55DA-9CE0-EA40-AA95-3D7196FD58EE}" type="parTrans" cxnId="{871BA7DC-2BC3-9E4C-BEEB-DCBA382EED74}">
      <dgm:prSet/>
      <dgm:spPr/>
      <dgm:t>
        <a:bodyPr/>
        <a:lstStyle/>
        <a:p>
          <a:endParaRPr lang="en-US"/>
        </a:p>
      </dgm:t>
    </dgm:pt>
    <dgm:pt modelId="{DE26F07E-ED12-7642-8CE6-3BB070081A0D}" type="sibTrans" cxnId="{871BA7DC-2BC3-9E4C-BEEB-DCBA382EED74}">
      <dgm:prSet/>
      <dgm:spPr/>
      <dgm:t>
        <a:bodyPr/>
        <a:lstStyle/>
        <a:p>
          <a:endParaRPr lang="en-US"/>
        </a:p>
      </dgm:t>
    </dgm:pt>
    <dgm:pt modelId="{602654DC-5CB4-E94C-9783-DBA61C229AAA}">
      <dgm:prSet phldrT="[Text]"/>
      <dgm:spPr>
        <a:solidFill>
          <a:schemeClr val="accent4">
            <a:lumMod val="75000"/>
          </a:schemeClr>
        </a:solidFill>
      </dgm:spPr>
      <dgm:t>
        <a:bodyPr/>
        <a:lstStyle/>
        <a:p>
          <a:r>
            <a:rPr lang="en-US" dirty="0" smtClean="0"/>
            <a:t>3. We help build a HIPAA aligned solution</a:t>
          </a:r>
          <a:endParaRPr lang="en-US" dirty="0"/>
        </a:p>
      </dgm:t>
    </dgm:pt>
    <dgm:pt modelId="{E4820D84-7731-E24F-8F61-863E84E41C83}" type="parTrans" cxnId="{AB37AC0B-0F97-5A45-AA81-1E5765554306}">
      <dgm:prSet/>
      <dgm:spPr/>
      <dgm:t>
        <a:bodyPr/>
        <a:lstStyle/>
        <a:p>
          <a:endParaRPr lang="en-US"/>
        </a:p>
      </dgm:t>
    </dgm:pt>
    <dgm:pt modelId="{9BFD8518-EF5C-8E46-96F1-629A78E2C614}" type="sibTrans" cxnId="{AB37AC0B-0F97-5A45-AA81-1E5765554306}">
      <dgm:prSet/>
      <dgm:spPr/>
      <dgm:t>
        <a:bodyPr/>
        <a:lstStyle/>
        <a:p>
          <a:endParaRPr lang="en-US"/>
        </a:p>
      </dgm:t>
    </dgm:pt>
    <dgm:pt modelId="{03F20BAC-5E00-C241-B936-A3AB0A21BD48}">
      <dgm:prSet phldrT="[Text]"/>
      <dgm:spPr>
        <a:solidFill>
          <a:srgbClr val="FF0000"/>
        </a:solidFill>
      </dgm:spPr>
      <dgm:t>
        <a:bodyPr/>
        <a:lstStyle/>
        <a:p>
          <a:r>
            <a:rPr lang="en-US" dirty="0" smtClean="0"/>
            <a:t>4. We help with documentation</a:t>
          </a:r>
          <a:endParaRPr lang="en-US" dirty="0"/>
        </a:p>
      </dgm:t>
    </dgm:pt>
    <dgm:pt modelId="{4BC6D2C3-88EB-CE40-8495-CF675F205AED}" type="parTrans" cxnId="{8F00BACA-B81F-484D-A579-DB85B8C80FBA}">
      <dgm:prSet/>
      <dgm:spPr/>
      <dgm:t>
        <a:bodyPr/>
        <a:lstStyle/>
        <a:p>
          <a:endParaRPr lang="en-US"/>
        </a:p>
      </dgm:t>
    </dgm:pt>
    <dgm:pt modelId="{8A99E746-D45B-8341-AD54-12B4EAFB01B2}" type="sibTrans" cxnId="{8F00BACA-B81F-484D-A579-DB85B8C80FBA}">
      <dgm:prSet/>
      <dgm:spPr/>
      <dgm:t>
        <a:bodyPr/>
        <a:lstStyle/>
        <a:p>
          <a:endParaRPr lang="en-US"/>
        </a:p>
      </dgm:t>
    </dgm:pt>
    <dgm:pt modelId="{838C5ECC-EB0E-D140-8FD0-01C3EEA83672}">
      <dgm:prSet phldrT="[Text]"/>
      <dgm:spPr>
        <a:solidFill>
          <a:srgbClr val="008000"/>
        </a:solidFill>
      </dgm:spPr>
      <dgm:t>
        <a:bodyPr/>
        <a:lstStyle/>
        <a:p>
          <a:r>
            <a:rPr lang="en-US" dirty="0" smtClean="0"/>
            <a:t>5. Documentation is submitted to the ISO, Internal Audit, and HIPAA Compliance</a:t>
          </a:r>
          <a:endParaRPr lang="en-US" dirty="0"/>
        </a:p>
      </dgm:t>
    </dgm:pt>
    <dgm:pt modelId="{D3643424-3F70-4346-97DC-18BD57F63B08}" type="parTrans" cxnId="{E54BF1D9-4071-1E45-AEF6-94CA32F2ED8D}">
      <dgm:prSet/>
      <dgm:spPr/>
      <dgm:t>
        <a:bodyPr/>
        <a:lstStyle/>
        <a:p>
          <a:endParaRPr lang="en-US"/>
        </a:p>
      </dgm:t>
    </dgm:pt>
    <dgm:pt modelId="{B1395139-75FF-9C40-AE38-FB4D641E5415}" type="sibTrans" cxnId="{E54BF1D9-4071-1E45-AEF6-94CA32F2ED8D}">
      <dgm:prSet/>
      <dgm:spPr/>
      <dgm:t>
        <a:bodyPr/>
        <a:lstStyle/>
        <a:p>
          <a:endParaRPr lang="en-US"/>
        </a:p>
      </dgm:t>
    </dgm:pt>
    <dgm:pt modelId="{6CFCEC8C-BD3F-3A47-A351-FAFE03C05C57}">
      <dgm:prSet phldrT="[Text]"/>
      <dgm:spPr>
        <a:solidFill>
          <a:schemeClr val="accent2">
            <a:lumMod val="75000"/>
          </a:schemeClr>
        </a:solidFill>
      </dgm:spPr>
      <dgm:t>
        <a:bodyPr/>
        <a:lstStyle/>
        <a:p>
          <a:r>
            <a:rPr lang="en-US" dirty="0" smtClean="0"/>
            <a:t>6. The researcher self-asserts HIPAA compliance</a:t>
          </a:r>
          <a:endParaRPr lang="en-US" dirty="0"/>
        </a:p>
      </dgm:t>
    </dgm:pt>
    <dgm:pt modelId="{E5EADDCE-CB3A-C04E-912E-99DCCCD6CF52}" type="parTrans" cxnId="{E70F75F7-482F-0048-B994-786DF9C48316}">
      <dgm:prSet/>
      <dgm:spPr/>
      <dgm:t>
        <a:bodyPr/>
        <a:lstStyle/>
        <a:p>
          <a:endParaRPr lang="en-US"/>
        </a:p>
      </dgm:t>
    </dgm:pt>
    <dgm:pt modelId="{B76E4CEF-9DEA-2143-A981-5B06D710E778}" type="sibTrans" cxnId="{E70F75F7-482F-0048-B994-786DF9C48316}">
      <dgm:prSet/>
      <dgm:spPr/>
      <dgm:t>
        <a:bodyPr/>
        <a:lstStyle/>
        <a:p>
          <a:endParaRPr lang="en-US"/>
        </a:p>
      </dgm:t>
    </dgm:pt>
    <dgm:pt modelId="{7CCF0A23-7F48-BF49-9B2C-21C75D6AA10C}" type="pres">
      <dgm:prSet presAssocID="{0AC1B73C-3620-654C-96C0-21804BB3EA1F}" presName="Name0" presStyleCnt="0">
        <dgm:presLayoutVars>
          <dgm:dir/>
          <dgm:resizeHandles val="exact"/>
        </dgm:presLayoutVars>
      </dgm:prSet>
      <dgm:spPr/>
      <dgm:t>
        <a:bodyPr/>
        <a:lstStyle/>
        <a:p>
          <a:endParaRPr lang="en-US"/>
        </a:p>
      </dgm:t>
    </dgm:pt>
    <dgm:pt modelId="{2F24C084-73BA-9840-BCA2-4BE8604F9F65}" type="pres">
      <dgm:prSet presAssocID="{0AC1B73C-3620-654C-96C0-21804BB3EA1F}" presName="cycle" presStyleCnt="0"/>
      <dgm:spPr/>
    </dgm:pt>
    <dgm:pt modelId="{EDB420FC-FAEE-BF42-9A08-F091E7D74B44}" type="pres">
      <dgm:prSet presAssocID="{4F21F81A-CA36-484D-AE4B-513544578533}" presName="nodeFirstNode" presStyleLbl="node1" presStyleIdx="0" presStyleCnt="6">
        <dgm:presLayoutVars>
          <dgm:bulletEnabled val="1"/>
        </dgm:presLayoutVars>
      </dgm:prSet>
      <dgm:spPr/>
      <dgm:t>
        <a:bodyPr/>
        <a:lstStyle/>
        <a:p>
          <a:endParaRPr lang="en-US"/>
        </a:p>
      </dgm:t>
    </dgm:pt>
    <dgm:pt modelId="{39A553BA-01F8-6D44-B254-9361AF5959BA}" type="pres">
      <dgm:prSet presAssocID="{9F05D9D8-E32E-C444-BFC5-4FDAC4E497DD}" presName="sibTransFirstNode" presStyleLbl="bgShp" presStyleIdx="0" presStyleCnt="1"/>
      <dgm:spPr/>
      <dgm:t>
        <a:bodyPr/>
        <a:lstStyle/>
        <a:p>
          <a:endParaRPr lang="en-US"/>
        </a:p>
      </dgm:t>
    </dgm:pt>
    <dgm:pt modelId="{1FBB97DC-5F46-A448-BE36-3DDFD84501E7}" type="pres">
      <dgm:prSet presAssocID="{F50D8E7F-009F-364F-9C9A-77668A933C9B}" presName="nodeFollowingNodes" presStyleLbl="node1" presStyleIdx="1" presStyleCnt="6">
        <dgm:presLayoutVars>
          <dgm:bulletEnabled val="1"/>
        </dgm:presLayoutVars>
      </dgm:prSet>
      <dgm:spPr/>
      <dgm:t>
        <a:bodyPr/>
        <a:lstStyle/>
        <a:p>
          <a:endParaRPr lang="en-US"/>
        </a:p>
      </dgm:t>
    </dgm:pt>
    <dgm:pt modelId="{80588179-4085-3146-8753-80ACB2A6DDFF}" type="pres">
      <dgm:prSet presAssocID="{602654DC-5CB4-E94C-9783-DBA61C229AAA}" presName="nodeFollowingNodes" presStyleLbl="node1" presStyleIdx="2" presStyleCnt="6">
        <dgm:presLayoutVars>
          <dgm:bulletEnabled val="1"/>
        </dgm:presLayoutVars>
      </dgm:prSet>
      <dgm:spPr/>
      <dgm:t>
        <a:bodyPr/>
        <a:lstStyle/>
        <a:p>
          <a:endParaRPr lang="en-US"/>
        </a:p>
      </dgm:t>
    </dgm:pt>
    <dgm:pt modelId="{DDC2888D-9E1F-A347-AB81-2A48B065F9B8}" type="pres">
      <dgm:prSet presAssocID="{03F20BAC-5E00-C241-B936-A3AB0A21BD48}" presName="nodeFollowingNodes" presStyleLbl="node1" presStyleIdx="3" presStyleCnt="6">
        <dgm:presLayoutVars>
          <dgm:bulletEnabled val="1"/>
        </dgm:presLayoutVars>
      </dgm:prSet>
      <dgm:spPr/>
      <dgm:t>
        <a:bodyPr/>
        <a:lstStyle/>
        <a:p>
          <a:endParaRPr lang="en-US"/>
        </a:p>
      </dgm:t>
    </dgm:pt>
    <dgm:pt modelId="{9D940932-6EF1-A248-B87C-92AEC68EE2C6}" type="pres">
      <dgm:prSet presAssocID="{838C5ECC-EB0E-D140-8FD0-01C3EEA83672}" presName="nodeFollowingNodes" presStyleLbl="node1" presStyleIdx="4" presStyleCnt="6">
        <dgm:presLayoutVars>
          <dgm:bulletEnabled val="1"/>
        </dgm:presLayoutVars>
      </dgm:prSet>
      <dgm:spPr/>
      <dgm:t>
        <a:bodyPr/>
        <a:lstStyle/>
        <a:p>
          <a:endParaRPr lang="en-US"/>
        </a:p>
      </dgm:t>
    </dgm:pt>
    <dgm:pt modelId="{DFF91D4F-6026-E542-81B5-2EF5789FFF8E}" type="pres">
      <dgm:prSet presAssocID="{6CFCEC8C-BD3F-3A47-A351-FAFE03C05C57}" presName="nodeFollowingNodes" presStyleLbl="node1" presStyleIdx="5" presStyleCnt="6">
        <dgm:presLayoutVars>
          <dgm:bulletEnabled val="1"/>
        </dgm:presLayoutVars>
      </dgm:prSet>
      <dgm:spPr/>
      <dgm:t>
        <a:bodyPr/>
        <a:lstStyle/>
        <a:p>
          <a:endParaRPr lang="en-US"/>
        </a:p>
      </dgm:t>
    </dgm:pt>
  </dgm:ptLst>
  <dgm:cxnLst>
    <dgm:cxn modelId="{DDEE03DE-D25C-3146-9D4E-C934BEFF4C7B}" type="presOf" srcId="{4F21F81A-CA36-484D-AE4B-513544578533}" destId="{EDB420FC-FAEE-BF42-9A08-F091E7D74B44}" srcOrd="0" destOrd="0" presId="urn:microsoft.com/office/officeart/2005/8/layout/cycle3"/>
    <dgm:cxn modelId="{7A4F64DC-2EA0-3941-9CBB-2F4D01051E54}" type="presOf" srcId="{9F05D9D8-E32E-C444-BFC5-4FDAC4E497DD}" destId="{39A553BA-01F8-6D44-B254-9361AF5959BA}" srcOrd="0" destOrd="0" presId="urn:microsoft.com/office/officeart/2005/8/layout/cycle3"/>
    <dgm:cxn modelId="{E54BF1D9-4071-1E45-AEF6-94CA32F2ED8D}" srcId="{0AC1B73C-3620-654C-96C0-21804BB3EA1F}" destId="{838C5ECC-EB0E-D140-8FD0-01C3EEA83672}" srcOrd="4" destOrd="0" parTransId="{D3643424-3F70-4346-97DC-18BD57F63B08}" sibTransId="{B1395139-75FF-9C40-AE38-FB4D641E5415}"/>
    <dgm:cxn modelId="{816FB18A-9CDA-2740-BBCC-25EA052CD289}" type="presOf" srcId="{838C5ECC-EB0E-D140-8FD0-01C3EEA83672}" destId="{9D940932-6EF1-A248-B87C-92AEC68EE2C6}" srcOrd="0" destOrd="0" presId="urn:microsoft.com/office/officeart/2005/8/layout/cycle3"/>
    <dgm:cxn modelId="{0C159CD5-5AEB-8443-A1C0-2EE4C4BF9403}" type="presOf" srcId="{0AC1B73C-3620-654C-96C0-21804BB3EA1F}" destId="{7CCF0A23-7F48-BF49-9B2C-21C75D6AA10C}" srcOrd="0" destOrd="0" presId="urn:microsoft.com/office/officeart/2005/8/layout/cycle3"/>
    <dgm:cxn modelId="{8F00BACA-B81F-484D-A579-DB85B8C80FBA}" srcId="{0AC1B73C-3620-654C-96C0-21804BB3EA1F}" destId="{03F20BAC-5E00-C241-B936-A3AB0A21BD48}" srcOrd="3" destOrd="0" parTransId="{4BC6D2C3-88EB-CE40-8495-CF675F205AED}" sibTransId="{8A99E746-D45B-8341-AD54-12B4EAFB01B2}"/>
    <dgm:cxn modelId="{42151D8A-1FE8-8744-B84A-E98C8739F161}" type="presOf" srcId="{6CFCEC8C-BD3F-3A47-A351-FAFE03C05C57}" destId="{DFF91D4F-6026-E542-81B5-2EF5789FFF8E}" srcOrd="0" destOrd="0" presId="urn:microsoft.com/office/officeart/2005/8/layout/cycle3"/>
    <dgm:cxn modelId="{AB37AC0B-0F97-5A45-AA81-1E5765554306}" srcId="{0AC1B73C-3620-654C-96C0-21804BB3EA1F}" destId="{602654DC-5CB4-E94C-9783-DBA61C229AAA}" srcOrd="2" destOrd="0" parTransId="{E4820D84-7731-E24F-8F61-863E84E41C83}" sibTransId="{9BFD8518-EF5C-8E46-96F1-629A78E2C614}"/>
    <dgm:cxn modelId="{D9D0009B-88E2-7342-9D02-9A52CE625CB3}" srcId="{0AC1B73C-3620-654C-96C0-21804BB3EA1F}" destId="{4F21F81A-CA36-484D-AE4B-513544578533}" srcOrd="0" destOrd="0" parTransId="{A9B718B5-E9DE-5842-BD5C-4FB26D6059FC}" sibTransId="{9F05D9D8-E32E-C444-BFC5-4FDAC4E497DD}"/>
    <dgm:cxn modelId="{B4C0E92E-2BFE-2043-AC79-E0A10F15A718}" type="presOf" srcId="{03F20BAC-5E00-C241-B936-A3AB0A21BD48}" destId="{DDC2888D-9E1F-A347-AB81-2A48B065F9B8}" srcOrd="0" destOrd="0" presId="urn:microsoft.com/office/officeart/2005/8/layout/cycle3"/>
    <dgm:cxn modelId="{70B6D164-7F39-6A40-BB67-1A1420025F56}" type="presOf" srcId="{F50D8E7F-009F-364F-9C9A-77668A933C9B}" destId="{1FBB97DC-5F46-A448-BE36-3DDFD84501E7}" srcOrd="0" destOrd="0" presId="urn:microsoft.com/office/officeart/2005/8/layout/cycle3"/>
    <dgm:cxn modelId="{E70F75F7-482F-0048-B994-786DF9C48316}" srcId="{0AC1B73C-3620-654C-96C0-21804BB3EA1F}" destId="{6CFCEC8C-BD3F-3A47-A351-FAFE03C05C57}" srcOrd="5" destOrd="0" parTransId="{E5EADDCE-CB3A-C04E-912E-99DCCCD6CF52}" sibTransId="{B76E4CEF-9DEA-2143-A981-5B06D710E778}"/>
    <dgm:cxn modelId="{871BA7DC-2BC3-9E4C-BEEB-DCBA382EED74}" srcId="{0AC1B73C-3620-654C-96C0-21804BB3EA1F}" destId="{F50D8E7F-009F-364F-9C9A-77668A933C9B}" srcOrd="1" destOrd="0" parTransId="{6F2C55DA-9CE0-EA40-AA95-3D7196FD58EE}" sibTransId="{DE26F07E-ED12-7642-8CE6-3BB070081A0D}"/>
    <dgm:cxn modelId="{5B75733B-AEC9-A34E-87DF-5CC9F5E9EA2D}" type="presOf" srcId="{602654DC-5CB4-E94C-9783-DBA61C229AAA}" destId="{80588179-4085-3146-8753-80ACB2A6DDFF}" srcOrd="0" destOrd="0" presId="urn:microsoft.com/office/officeart/2005/8/layout/cycle3"/>
    <dgm:cxn modelId="{E0B93AD6-5F58-B94F-8F90-68EC6A28A929}" type="presParOf" srcId="{7CCF0A23-7F48-BF49-9B2C-21C75D6AA10C}" destId="{2F24C084-73BA-9840-BCA2-4BE8604F9F65}" srcOrd="0" destOrd="0" presId="urn:microsoft.com/office/officeart/2005/8/layout/cycle3"/>
    <dgm:cxn modelId="{E890D657-71B5-C046-81C1-9D28C3EE42CD}" type="presParOf" srcId="{2F24C084-73BA-9840-BCA2-4BE8604F9F65}" destId="{EDB420FC-FAEE-BF42-9A08-F091E7D74B44}" srcOrd="0" destOrd="0" presId="urn:microsoft.com/office/officeart/2005/8/layout/cycle3"/>
    <dgm:cxn modelId="{AF2A0E6E-9ABB-D941-947F-B763E4121AEE}" type="presParOf" srcId="{2F24C084-73BA-9840-BCA2-4BE8604F9F65}" destId="{39A553BA-01F8-6D44-B254-9361AF5959BA}" srcOrd="1" destOrd="0" presId="urn:microsoft.com/office/officeart/2005/8/layout/cycle3"/>
    <dgm:cxn modelId="{715FD458-1F56-904A-8D57-A79C536A5BD5}" type="presParOf" srcId="{2F24C084-73BA-9840-BCA2-4BE8604F9F65}" destId="{1FBB97DC-5F46-A448-BE36-3DDFD84501E7}" srcOrd="2" destOrd="0" presId="urn:microsoft.com/office/officeart/2005/8/layout/cycle3"/>
    <dgm:cxn modelId="{B0DDC176-701D-954E-8E08-B23E6445EF3E}" type="presParOf" srcId="{2F24C084-73BA-9840-BCA2-4BE8604F9F65}" destId="{80588179-4085-3146-8753-80ACB2A6DDFF}" srcOrd="3" destOrd="0" presId="urn:microsoft.com/office/officeart/2005/8/layout/cycle3"/>
    <dgm:cxn modelId="{27AE049D-4F70-5048-B819-8B1FCF047ED4}" type="presParOf" srcId="{2F24C084-73BA-9840-BCA2-4BE8604F9F65}" destId="{DDC2888D-9E1F-A347-AB81-2A48B065F9B8}" srcOrd="4" destOrd="0" presId="urn:microsoft.com/office/officeart/2005/8/layout/cycle3"/>
    <dgm:cxn modelId="{BADA7D59-9144-1141-8CD3-B84ECC6BA1CD}" type="presParOf" srcId="{2F24C084-73BA-9840-BCA2-4BE8604F9F65}" destId="{9D940932-6EF1-A248-B87C-92AEC68EE2C6}" srcOrd="5" destOrd="0" presId="urn:microsoft.com/office/officeart/2005/8/layout/cycle3"/>
    <dgm:cxn modelId="{F7D38A8A-B181-804B-B677-A3389785D140}" type="presParOf" srcId="{2F24C084-73BA-9840-BCA2-4BE8604F9F65}" destId="{DFF91D4F-6026-E542-81B5-2EF5789FFF8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C1B73C-3620-654C-96C0-21804BB3EA1F}" type="doc">
      <dgm:prSet loTypeId="urn:microsoft.com/office/officeart/2005/8/layout/cycle3" loCatId="" qsTypeId="urn:microsoft.com/office/officeart/2005/8/quickstyle/simple4" qsCatId="simple" csTypeId="urn:microsoft.com/office/officeart/2005/8/colors/colorful1" csCatId="colorful" phldr="1"/>
      <dgm:spPr/>
      <dgm:t>
        <a:bodyPr/>
        <a:lstStyle/>
        <a:p>
          <a:endParaRPr lang="en-US"/>
        </a:p>
      </dgm:t>
    </dgm:pt>
    <dgm:pt modelId="{4F21F81A-CA36-484D-AE4B-513544578533}">
      <dgm:prSet phldrT="[Text]"/>
      <dgm:spPr>
        <a:solidFill>
          <a:srgbClr val="FF0000"/>
        </a:solidFill>
      </dgm:spPr>
      <dgm:t>
        <a:bodyPr/>
        <a:lstStyle/>
        <a:p>
          <a:r>
            <a:rPr lang="en-US" dirty="0" smtClean="0"/>
            <a:t>1. Researcher gets/renews a govt. contract	</a:t>
          </a:r>
          <a:endParaRPr lang="en-US" dirty="0"/>
        </a:p>
      </dgm:t>
    </dgm:pt>
    <dgm:pt modelId="{A9B718B5-E9DE-5842-BD5C-4FB26D6059FC}" type="parTrans" cxnId="{D9D0009B-88E2-7342-9D02-9A52CE625CB3}">
      <dgm:prSet/>
      <dgm:spPr/>
      <dgm:t>
        <a:bodyPr/>
        <a:lstStyle/>
        <a:p>
          <a:endParaRPr lang="en-US"/>
        </a:p>
      </dgm:t>
    </dgm:pt>
    <dgm:pt modelId="{9F05D9D8-E32E-C444-BFC5-4FDAC4E497DD}" type="sibTrans" cxnId="{D9D0009B-88E2-7342-9D02-9A52CE625CB3}">
      <dgm:prSet/>
      <dgm:spPr/>
      <dgm:t>
        <a:bodyPr/>
        <a:lstStyle/>
        <a:p>
          <a:endParaRPr lang="en-US"/>
        </a:p>
      </dgm:t>
    </dgm:pt>
    <dgm:pt modelId="{F50D8E7F-009F-364F-9C9A-77668A933C9B}">
      <dgm:prSet phldrT="[Text]"/>
      <dgm:spPr>
        <a:solidFill>
          <a:srgbClr val="008000"/>
        </a:solidFill>
      </dgm:spPr>
      <dgm:t>
        <a:bodyPr/>
        <a:lstStyle/>
        <a:p>
          <a:r>
            <a:rPr lang="en-US" dirty="0" smtClean="0"/>
            <a:t>2. Office of Research Admin (ORA) contacts us</a:t>
          </a:r>
          <a:endParaRPr lang="en-US" dirty="0"/>
        </a:p>
      </dgm:t>
    </dgm:pt>
    <dgm:pt modelId="{6F2C55DA-9CE0-EA40-AA95-3D7196FD58EE}" type="parTrans" cxnId="{871BA7DC-2BC3-9E4C-BEEB-DCBA382EED74}">
      <dgm:prSet/>
      <dgm:spPr/>
      <dgm:t>
        <a:bodyPr/>
        <a:lstStyle/>
        <a:p>
          <a:endParaRPr lang="en-US"/>
        </a:p>
      </dgm:t>
    </dgm:pt>
    <dgm:pt modelId="{DE26F07E-ED12-7642-8CE6-3BB070081A0D}" type="sibTrans" cxnId="{871BA7DC-2BC3-9E4C-BEEB-DCBA382EED74}">
      <dgm:prSet/>
      <dgm:spPr/>
      <dgm:t>
        <a:bodyPr/>
        <a:lstStyle/>
        <a:p>
          <a:endParaRPr lang="en-US"/>
        </a:p>
      </dgm:t>
    </dgm:pt>
    <dgm:pt modelId="{602654DC-5CB4-E94C-9783-DBA61C229AAA}">
      <dgm:prSet phldrT="[Text]"/>
      <dgm:spPr>
        <a:solidFill>
          <a:schemeClr val="accent4">
            <a:lumMod val="75000"/>
          </a:schemeClr>
        </a:solidFill>
      </dgm:spPr>
      <dgm:t>
        <a:bodyPr/>
        <a:lstStyle/>
        <a:p>
          <a:r>
            <a:rPr lang="en-US" dirty="0" smtClean="0"/>
            <a:t>3. We help build and monitor FISMA compliance</a:t>
          </a:r>
          <a:endParaRPr lang="en-US" dirty="0"/>
        </a:p>
      </dgm:t>
    </dgm:pt>
    <dgm:pt modelId="{E4820D84-7731-E24F-8F61-863E84E41C83}" type="parTrans" cxnId="{AB37AC0B-0F97-5A45-AA81-1E5765554306}">
      <dgm:prSet/>
      <dgm:spPr/>
      <dgm:t>
        <a:bodyPr/>
        <a:lstStyle/>
        <a:p>
          <a:endParaRPr lang="en-US"/>
        </a:p>
      </dgm:t>
    </dgm:pt>
    <dgm:pt modelId="{9BFD8518-EF5C-8E46-96F1-629A78E2C614}" type="sibTrans" cxnId="{AB37AC0B-0F97-5A45-AA81-1E5765554306}">
      <dgm:prSet/>
      <dgm:spPr/>
      <dgm:t>
        <a:bodyPr/>
        <a:lstStyle/>
        <a:p>
          <a:endParaRPr lang="en-US"/>
        </a:p>
      </dgm:t>
    </dgm:pt>
    <dgm:pt modelId="{03F20BAC-5E00-C241-B936-A3AB0A21BD48}">
      <dgm:prSet phldrT="[Text]"/>
      <dgm:spPr>
        <a:solidFill>
          <a:srgbClr val="800000"/>
        </a:solidFill>
      </dgm:spPr>
      <dgm:t>
        <a:bodyPr/>
        <a:lstStyle/>
        <a:p>
          <a:r>
            <a:rPr lang="en-US" dirty="0" smtClean="0"/>
            <a:t>4. We help create a FISMA “package” for ORA</a:t>
          </a:r>
          <a:endParaRPr lang="en-US" dirty="0"/>
        </a:p>
      </dgm:t>
    </dgm:pt>
    <dgm:pt modelId="{4BC6D2C3-88EB-CE40-8495-CF675F205AED}" type="parTrans" cxnId="{8F00BACA-B81F-484D-A579-DB85B8C80FBA}">
      <dgm:prSet/>
      <dgm:spPr/>
      <dgm:t>
        <a:bodyPr/>
        <a:lstStyle/>
        <a:p>
          <a:endParaRPr lang="en-US"/>
        </a:p>
      </dgm:t>
    </dgm:pt>
    <dgm:pt modelId="{8A99E746-D45B-8341-AD54-12B4EAFB01B2}" type="sibTrans" cxnId="{8F00BACA-B81F-484D-A579-DB85B8C80FBA}">
      <dgm:prSet/>
      <dgm:spPr/>
      <dgm:t>
        <a:bodyPr/>
        <a:lstStyle/>
        <a:p>
          <a:endParaRPr lang="en-US"/>
        </a:p>
      </dgm:t>
    </dgm:pt>
    <dgm:pt modelId="{838C5ECC-EB0E-D140-8FD0-01C3EEA83672}">
      <dgm:prSet phldrT="[Text]"/>
      <dgm:spPr>
        <a:solidFill>
          <a:srgbClr val="000090"/>
        </a:solidFill>
      </dgm:spPr>
      <dgm:t>
        <a:bodyPr/>
        <a:lstStyle/>
        <a:p>
          <a:r>
            <a:rPr lang="en-US" dirty="0" smtClean="0"/>
            <a:t>5. PI/ORA submit the package to agency</a:t>
          </a:r>
          <a:endParaRPr lang="en-US" dirty="0"/>
        </a:p>
      </dgm:t>
    </dgm:pt>
    <dgm:pt modelId="{D3643424-3F70-4346-97DC-18BD57F63B08}" type="parTrans" cxnId="{E54BF1D9-4071-1E45-AEF6-94CA32F2ED8D}">
      <dgm:prSet/>
      <dgm:spPr/>
      <dgm:t>
        <a:bodyPr/>
        <a:lstStyle/>
        <a:p>
          <a:endParaRPr lang="en-US"/>
        </a:p>
      </dgm:t>
    </dgm:pt>
    <dgm:pt modelId="{B1395139-75FF-9C40-AE38-FB4D641E5415}" type="sibTrans" cxnId="{E54BF1D9-4071-1E45-AEF6-94CA32F2ED8D}">
      <dgm:prSet/>
      <dgm:spPr/>
      <dgm:t>
        <a:bodyPr/>
        <a:lstStyle/>
        <a:p>
          <a:endParaRPr lang="en-US"/>
        </a:p>
      </dgm:t>
    </dgm:pt>
    <dgm:pt modelId="{6CFCEC8C-BD3F-3A47-A351-FAFE03C05C57}">
      <dgm:prSet phldrT="[Text]"/>
      <dgm:spPr>
        <a:solidFill>
          <a:schemeClr val="accent2">
            <a:lumMod val="75000"/>
          </a:schemeClr>
        </a:solidFill>
      </dgm:spPr>
      <dgm:t>
        <a:bodyPr/>
        <a:lstStyle/>
        <a:p>
          <a:r>
            <a:rPr lang="en-US" dirty="0" smtClean="0"/>
            <a:t>6. Agency issues an ATO</a:t>
          </a:r>
          <a:endParaRPr lang="en-US" dirty="0"/>
        </a:p>
      </dgm:t>
    </dgm:pt>
    <dgm:pt modelId="{E5EADDCE-CB3A-C04E-912E-99DCCCD6CF52}" type="parTrans" cxnId="{E70F75F7-482F-0048-B994-786DF9C48316}">
      <dgm:prSet/>
      <dgm:spPr/>
      <dgm:t>
        <a:bodyPr/>
        <a:lstStyle/>
        <a:p>
          <a:endParaRPr lang="en-US"/>
        </a:p>
      </dgm:t>
    </dgm:pt>
    <dgm:pt modelId="{B76E4CEF-9DEA-2143-A981-5B06D710E778}" type="sibTrans" cxnId="{E70F75F7-482F-0048-B994-786DF9C48316}">
      <dgm:prSet/>
      <dgm:spPr/>
      <dgm:t>
        <a:bodyPr/>
        <a:lstStyle/>
        <a:p>
          <a:endParaRPr lang="en-US"/>
        </a:p>
      </dgm:t>
    </dgm:pt>
    <dgm:pt modelId="{7CCF0A23-7F48-BF49-9B2C-21C75D6AA10C}" type="pres">
      <dgm:prSet presAssocID="{0AC1B73C-3620-654C-96C0-21804BB3EA1F}" presName="Name0" presStyleCnt="0">
        <dgm:presLayoutVars>
          <dgm:dir/>
          <dgm:resizeHandles val="exact"/>
        </dgm:presLayoutVars>
      </dgm:prSet>
      <dgm:spPr/>
      <dgm:t>
        <a:bodyPr/>
        <a:lstStyle/>
        <a:p>
          <a:endParaRPr lang="en-US"/>
        </a:p>
      </dgm:t>
    </dgm:pt>
    <dgm:pt modelId="{2F24C084-73BA-9840-BCA2-4BE8604F9F65}" type="pres">
      <dgm:prSet presAssocID="{0AC1B73C-3620-654C-96C0-21804BB3EA1F}" presName="cycle" presStyleCnt="0"/>
      <dgm:spPr/>
    </dgm:pt>
    <dgm:pt modelId="{EDB420FC-FAEE-BF42-9A08-F091E7D74B44}" type="pres">
      <dgm:prSet presAssocID="{4F21F81A-CA36-484D-AE4B-513544578533}" presName="nodeFirstNode" presStyleLbl="node1" presStyleIdx="0" presStyleCnt="6">
        <dgm:presLayoutVars>
          <dgm:bulletEnabled val="1"/>
        </dgm:presLayoutVars>
      </dgm:prSet>
      <dgm:spPr/>
      <dgm:t>
        <a:bodyPr/>
        <a:lstStyle/>
        <a:p>
          <a:endParaRPr lang="en-US"/>
        </a:p>
      </dgm:t>
    </dgm:pt>
    <dgm:pt modelId="{39A553BA-01F8-6D44-B254-9361AF5959BA}" type="pres">
      <dgm:prSet presAssocID="{9F05D9D8-E32E-C444-BFC5-4FDAC4E497DD}" presName="sibTransFirstNode" presStyleLbl="bgShp" presStyleIdx="0" presStyleCnt="1"/>
      <dgm:spPr/>
      <dgm:t>
        <a:bodyPr/>
        <a:lstStyle/>
        <a:p>
          <a:endParaRPr lang="en-US"/>
        </a:p>
      </dgm:t>
    </dgm:pt>
    <dgm:pt modelId="{1FBB97DC-5F46-A448-BE36-3DDFD84501E7}" type="pres">
      <dgm:prSet presAssocID="{F50D8E7F-009F-364F-9C9A-77668A933C9B}" presName="nodeFollowingNodes" presStyleLbl="node1" presStyleIdx="1" presStyleCnt="6">
        <dgm:presLayoutVars>
          <dgm:bulletEnabled val="1"/>
        </dgm:presLayoutVars>
      </dgm:prSet>
      <dgm:spPr/>
      <dgm:t>
        <a:bodyPr/>
        <a:lstStyle/>
        <a:p>
          <a:endParaRPr lang="en-US"/>
        </a:p>
      </dgm:t>
    </dgm:pt>
    <dgm:pt modelId="{80588179-4085-3146-8753-80ACB2A6DDFF}" type="pres">
      <dgm:prSet presAssocID="{602654DC-5CB4-E94C-9783-DBA61C229AAA}" presName="nodeFollowingNodes" presStyleLbl="node1" presStyleIdx="2" presStyleCnt="6">
        <dgm:presLayoutVars>
          <dgm:bulletEnabled val="1"/>
        </dgm:presLayoutVars>
      </dgm:prSet>
      <dgm:spPr/>
      <dgm:t>
        <a:bodyPr/>
        <a:lstStyle/>
        <a:p>
          <a:endParaRPr lang="en-US"/>
        </a:p>
      </dgm:t>
    </dgm:pt>
    <dgm:pt modelId="{DDC2888D-9E1F-A347-AB81-2A48B065F9B8}" type="pres">
      <dgm:prSet presAssocID="{03F20BAC-5E00-C241-B936-A3AB0A21BD48}" presName="nodeFollowingNodes" presStyleLbl="node1" presStyleIdx="3" presStyleCnt="6">
        <dgm:presLayoutVars>
          <dgm:bulletEnabled val="1"/>
        </dgm:presLayoutVars>
      </dgm:prSet>
      <dgm:spPr/>
      <dgm:t>
        <a:bodyPr/>
        <a:lstStyle/>
        <a:p>
          <a:endParaRPr lang="en-US"/>
        </a:p>
      </dgm:t>
    </dgm:pt>
    <dgm:pt modelId="{9D940932-6EF1-A248-B87C-92AEC68EE2C6}" type="pres">
      <dgm:prSet presAssocID="{838C5ECC-EB0E-D140-8FD0-01C3EEA83672}" presName="nodeFollowingNodes" presStyleLbl="node1" presStyleIdx="4" presStyleCnt="6">
        <dgm:presLayoutVars>
          <dgm:bulletEnabled val="1"/>
        </dgm:presLayoutVars>
      </dgm:prSet>
      <dgm:spPr/>
      <dgm:t>
        <a:bodyPr/>
        <a:lstStyle/>
        <a:p>
          <a:endParaRPr lang="en-US"/>
        </a:p>
      </dgm:t>
    </dgm:pt>
    <dgm:pt modelId="{DFF91D4F-6026-E542-81B5-2EF5789FFF8E}" type="pres">
      <dgm:prSet presAssocID="{6CFCEC8C-BD3F-3A47-A351-FAFE03C05C57}" presName="nodeFollowingNodes" presStyleLbl="node1" presStyleIdx="5" presStyleCnt="6">
        <dgm:presLayoutVars>
          <dgm:bulletEnabled val="1"/>
        </dgm:presLayoutVars>
      </dgm:prSet>
      <dgm:spPr/>
      <dgm:t>
        <a:bodyPr/>
        <a:lstStyle/>
        <a:p>
          <a:endParaRPr lang="en-US"/>
        </a:p>
      </dgm:t>
    </dgm:pt>
  </dgm:ptLst>
  <dgm:cxnLst>
    <dgm:cxn modelId="{AB37AC0B-0F97-5A45-AA81-1E5765554306}" srcId="{0AC1B73C-3620-654C-96C0-21804BB3EA1F}" destId="{602654DC-5CB4-E94C-9783-DBA61C229AAA}" srcOrd="2" destOrd="0" parTransId="{E4820D84-7731-E24F-8F61-863E84E41C83}" sibTransId="{9BFD8518-EF5C-8E46-96F1-629A78E2C614}"/>
    <dgm:cxn modelId="{D9D0009B-88E2-7342-9D02-9A52CE625CB3}" srcId="{0AC1B73C-3620-654C-96C0-21804BB3EA1F}" destId="{4F21F81A-CA36-484D-AE4B-513544578533}" srcOrd="0" destOrd="0" parTransId="{A9B718B5-E9DE-5842-BD5C-4FB26D6059FC}" sibTransId="{9F05D9D8-E32E-C444-BFC5-4FDAC4E497DD}"/>
    <dgm:cxn modelId="{97921C8D-285A-D246-8FF4-5CD6EB5DB1E2}" type="presOf" srcId="{F50D8E7F-009F-364F-9C9A-77668A933C9B}" destId="{1FBB97DC-5F46-A448-BE36-3DDFD84501E7}" srcOrd="0" destOrd="0" presId="urn:microsoft.com/office/officeart/2005/8/layout/cycle3"/>
    <dgm:cxn modelId="{71D0888A-E6C3-184C-BE62-58BD377D1834}" type="presOf" srcId="{9F05D9D8-E32E-C444-BFC5-4FDAC4E497DD}" destId="{39A553BA-01F8-6D44-B254-9361AF5959BA}" srcOrd="0" destOrd="0" presId="urn:microsoft.com/office/officeart/2005/8/layout/cycle3"/>
    <dgm:cxn modelId="{7F99E8BC-1025-D34A-96F0-401DFEBDF75A}" type="presOf" srcId="{602654DC-5CB4-E94C-9783-DBA61C229AAA}" destId="{80588179-4085-3146-8753-80ACB2A6DDFF}" srcOrd="0" destOrd="0" presId="urn:microsoft.com/office/officeart/2005/8/layout/cycle3"/>
    <dgm:cxn modelId="{871BA7DC-2BC3-9E4C-BEEB-DCBA382EED74}" srcId="{0AC1B73C-3620-654C-96C0-21804BB3EA1F}" destId="{F50D8E7F-009F-364F-9C9A-77668A933C9B}" srcOrd="1" destOrd="0" parTransId="{6F2C55DA-9CE0-EA40-AA95-3D7196FD58EE}" sibTransId="{DE26F07E-ED12-7642-8CE6-3BB070081A0D}"/>
    <dgm:cxn modelId="{2D4523F8-19BB-3B4D-AFB2-BB59FFDC5667}" type="presOf" srcId="{838C5ECC-EB0E-D140-8FD0-01C3EEA83672}" destId="{9D940932-6EF1-A248-B87C-92AEC68EE2C6}" srcOrd="0" destOrd="0" presId="urn:microsoft.com/office/officeart/2005/8/layout/cycle3"/>
    <dgm:cxn modelId="{8F00BACA-B81F-484D-A579-DB85B8C80FBA}" srcId="{0AC1B73C-3620-654C-96C0-21804BB3EA1F}" destId="{03F20BAC-5E00-C241-B936-A3AB0A21BD48}" srcOrd="3" destOrd="0" parTransId="{4BC6D2C3-88EB-CE40-8495-CF675F205AED}" sibTransId="{8A99E746-D45B-8341-AD54-12B4EAFB01B2}"/>
    <dgm:cxn modelId="{E70F75F7-482F-0048-B994-786DF9C48316}" srcId="{0AC1B73C-3620-654C-96C0-21804BB3EA1F}" destId="{6CFCEC8C-BD3F-3A47-A351-FAFE03C05C57}" srcOrd="5" destOrd="0" parTransId="{E5EADDCE-CB3A-C04E-912E-99DCCCD6CF52}" sibTransId="{B76E4CEF-9DEA-2143-A981-5B06D710E778}"/>
    <dgm:cxn modelId="{368FA5C0-D915-854D-9F27-3C1371283A73}" type="presOf" srcId="{4F21F81A-CA36-484D-AE4B-513544578533}" destId="{EDB420FC-FAEE-BF42-9A08-F091E7D74B44}" srcOrd="0" destOrd="0" presId="urn:microsoft.com/office/officeart/2005/8/layout/cycle3"/>
    <dgm:cxn modelId="{BE9B985E-FAB6-204B-BB58-8438AF9F1BF9}" type="presOf" srcId="{03F20BAC-5E00-C241-B936-A3AB0A21BD48}" destId="{DDC2888D-9E1F-A347-AB81-2A48B065F9B8}" srcOrd="0" destOrd="0" presId="urn:microsoft.com/office/officeart/2005/8/layout/cycle3"/>
    <dgm:cxn modelId="{EDBB917F-02EB-F149-A9FE-BE87DAAE52B3}" type="presOf" srcId="{6CFCEC8C-BD3F-3A47-A351-FAFE03C05C57}" destId="{DFF91D4F-6026-E542-81B5-2EF5789FFF8E}" srcOrd="0" destOrd="0" presId="urn:microsoft.com/office/officeart/2005/8/layout/cycle3"/>
    <dgm:cxn modelId="{44935CD4-E80C-024F-99F0-60BCE3309A19}" type="presOf" srcId="{0AC1B73C-3620-654C-96C0-21804BB3EA1F}" destId="{7CCF0A23-7F48-BF49-9B2C-21C75D6AA10C}" srcOrd="0" destOrd="0" presId="urn:microsoft.com/office/officeart/2005/8/layout/cycle3"/>
    <dgm:cxn modelId="{E54BF1D9-4071-1E45-AEF6-94CA32F2ED8D}" srcId="{0AC1B73C-3620-654C-96C0-21804BB3EA1F}" destId="{838C5ECC-EB0E-D140-8FD0-01C3EEA83672}" srcOrd="4" destOrd="0" parTransId="{D3643424-3F70-4346-97DC-18BD57F63B08}" sibTransId="{B1395139-75FF-9C40-AE38-FB4D641E5415}"/>
    <dgm:cxn modelId="{90704C5C-40D6-394B-9C39-84D4B068AB14}" type="presParOf" srcId="{7CCF0A23-7F48-BF49-9B2C-21C75D6AA10C}" destId="{2F24C084-73BA-9840-BCA2-4BE8604F9F65}" srcOrd="0" destOrd="0" presId="urn:microsoft.com/office/officeart/2005/8/layout/cycle3"/>
    <dgm:cxn modelId="{2F361562-AB7C-8543-BF07-623376947CA8}" type="presParOf" srcId="{2F24C084-73BA-9840-BCA2-4BE8604F9F65}" destId="{EDB420FC-FAEE-BF42-9A08-F091E7D74B44}" srcOrd="0" destOrd="0" presId="urn:microsoft.com/office/officeart/2005/8/layout/cycle3"/>
    <dgm:cxn modelId="{18EB0D4E-04D0-B648-A167-AF3AB1F97AE3}" type="presParOf" srcId="{2F24C084-73BA-9840-BCA2-4BE8604F9F65}" destId="{39A553BA-01F8-6D44-B254-9361AF5959BA}" srcOrd="1" destOrd="0" presId="urn:microsoft.com/office/officeart/2005/8/layout/cycle3"/>
    <dgm:cxn modelId="{34FD6FC4-6588-5847-82DB-6E36BC8D41B3}" type="presParOf" srcId="{2F24C084-73BA-9840-BCA2-4BE8604F9F65}" destId="{1FBB97DC-5F46-A448-BE36-3DDFD84501E7}" srcOrd="2" destOrd="0" presId="urn:microsoft.com/office/officeart/2005/8/layout/cycle3"/>
    <dgm:cxn modelId="{3B21B3D2-647F-504F-B67C-04DB136C1ECD}" type="presParOf" srcId="{2F24C084-73BA-9840-BCA2-4BE8604F9F65}" destId="{80588179-4085-3146-8753-80ACB2A6DDFF}" srcOrd="3" destOrd="0" presId="urn:microsoft.com/office/officeart/2005/8/layout/cycle3"/>
    <dgm:cxn modelId="{E8BDD607-419E-464C-B685-5778A5173911}" type="presParOf" srcId="{2F24C084-73BA-9840-BCA2-4BE8604F9F65}" destId="{DDC2888D-9E1F-A347-AB81-2A48B065F9B8}" srcOrd="4" destOrd="0" presId="urn:microsoft.com/office/officeart/2005/8/layout/cycle3"/>
    <dgm:cxn modelId="{A76B3B3B-C962-7549-B237-F9D82ECB59CD}" type="presParOf" srcId="{2F24C084-73BA-9840-BCA2-4BE8604F9F65}" destId="{9D940932-6EF1-A248-B87C-92AEC68EE2C6}" srcOrd="5" destOrd="0" presId="urn:microsoft.com/office/officeart/2005/8/layout/cycle3"/>
    <dgm:cxn modelId="{825E18E4-9FF2-3148-BD30-33150412A512}" type="presParOf" srcId="{2F24C084-73BA-9840-BCA2-4BE8604F9F65}" destId="{DFF91D4F-6026-E542-81B5-2EF5789FFF8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A2D0D-6031-B746-B839-525C359D150A}">
      <dsp:nvSpPr>
        <dsp:cNvPr id="0" name=""/>
        <dsp:cNvSpPr/>
      </dsp:nvSpPr>
      <dsp:spPr>
        <a:xfrm>
          <a:off x="1002725" y="-35375"/>
          <a:ext cx="4090548" cy="4090548"/>
        </a:xfrm>
        <a:prstGeom prst="circularArrow">
          <a:avLst>
            <a:gd name="adj1" fmla="val 5544"/>
            <a:gd name="adj2" fmla="val 330680"/>
            <a:gd name="adj3" fmla="val 14662538"/>
            <a:gd name="adj4" fmla="val 16866705"/>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D10C3E-4836-6E48-96F5-CCF827DD0CC7}">
      <dsp:nvSpPr>
        <dsp:cNvPr id="0" name=""/>
        <dsp:cNvSpPr/>
      </dsp:nvSpPr>
      <dsp:spPr>
        <a:xfrm>
          <a:off x="2477988" y="2623"/>
          <a:ext cx="1140023" cy="570011"/>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i="0" kern="1200" dirty="0" smtClean="0">
              <a:latin typeface="Arial" charset="0"/>
              <a:ea typeface="ＭＳ Ｐゴシック" charset="0"/>
              <a:cs typeface="ＭＳ Ｐゴシック" charset="0"/>
            </a:rPr>
            <a:t>1. Assign ownership</a:t>
          </a:r>
          <a:endParaRPr lang="en-US" sz="900" kern="1200" dirty="0"/>
        </a:p>
      </dsp:txBody>
      <dsp:txXfrm>
        <a:off x="2505814" y="30449"/>
        <a:ext cx="1084371" cy="514359"/>
      </dsp:txXfrm>
    </dsp:sp>
    <dsp:sp modelId="{016A2550-7D15-B94E-B5A2-24EA26833C06}">
      <dsp:nvSpPr>
        <dsp:cNvPr id="0" name=""/>
        <dsp:cNvSpPr/>
      </dsp:nvSpPr>
      <dsp:spPr>
        <a:xfrm>
          <a:off x="3914355" y="648792"/>
          <a:ext cx="1140023" cy="570011"/>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i="0" kern="1200" dirty="0" smtClean="0">
              <a:latin typeface="Arial" charset="0"/>
              <a:ea typeface="ＭＳ Ｐゴシック" charset="0"/>
              <a:cs typeface="ＭＳ Ｐゴシック" charset="0"/>
            </a:rPr>
            <a:t>2. Form partnerships</a:t>
          </a:r>
        </a:p>
      </dsp:txBody>
      <dsp:txXfrm>
        <a:off x="3942181" y="676618"/>
        <a:ext cx="1084371" cy="514359"/>
      </dsp:txXfrm>
    </dsp:sp>
    <dsp:sp modelId="{A2AF0379-8059-0F47-97CF-571A01FBEFC5}">
      <dsp:nvSpPr>
        <dsp:cNvPr id="0" name=""/>
        <dsp:cNvSpPr/>
      </dsp:nvSpPr>
      <dsp:spPr>
        <a:xfrm>
          <a:off x="4350116" y="1746994"/>
          <a:ext cx="1140023" cy="57001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i="0" kern="1200" dirty="0" smtClean="0">
              <a:latin typeface="Arial" charset="0"/>
              <a:ea typeface="ＭＳ Ｐゴシック" charset="0"/>
              <a:cs typeface="ＭＳ Ｐゴシック" charset="0"/>
            </a:rPr>
            <a:t>3. Document everything</a:t>
          </a:r>
          <a:endParaRPr lang="en-US" sz="900" i="0" kern="1200" dirty="0">
            <a:latin typeface="Arial" charset="0"/>
            <a:ea typeface="ＭＳ Ｐゴシック" charset="0"/>
            <a:cs typeface="ＭＳ Ｐゴシック" charset="0"/>
          </a:endParaRPr>
        </a:p>
      </dsp:txBody>
      <dsp:txXfrm>
        <a:off x="4377942" y="1774820"/>
        <a:ext cx="1084371" cy="514359"/>
      </dsp:txXfrm>
    </dsp:sp>
    <dsp:sp modelId="{AB224AE9-6147-DC4E-9290-F32E8AB0DC95}">
      <dsp:nvSpPr>
        <dsp:cNvPr id="0" name=""/>
        <dsp:cNvSpPr/>
      </dsp:nvSpPr>
      <dsp:spPr>
        <a:xfrm>
          <a:off x="3997023" y="2822642"/>
          <a:ext cx="1140023" cy="570011"/>
        </a:xfrm>
        <a:prstGeom prst="round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i="0" kern="1200" dirty="0" smtClean="0">
              <a:latin typeface="Arial" charset="0"/>
              <a:ea typeface="ＭＳ Ｐゴシック" charset="0"/>
              <a:cs typeface="ＭＳ Ｐゴシック" charset="0"/>
            </a:rPr>
            <a:t>4. Hire external consultant</a:t>
          </a:r>
        </a:p>
      </dsp:txBody>
      <dsp:txXfrm>
        <a:off x="4024849" y="2850468"/>
        <a:ext cx="1084371" cy="514359"/>
      </dsp:txXfrm>
    </dsp:sp>
    <dsp:sp modelId="{44BB86CA-8EB5-5045-A789-5082E1F0FA20}">
      <dsp:nvSpPr>
        <dsp:cNvPr id="0" name=""/>
        <dsp:cNvSpPr/>
      </dsp:nvSpPr>
      <dsp:spPr>
        <a:xfrm>
          <a:off x="2493014" y="3493986"/>
          <a:ext cx="1140023" cy="57001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i="0" kern="1200" dirty="0" smtClean="0">
              <a:latin typeface="Arial" charset="0"/>
              <a:ea typeface="ＭＳ Ｐゴシック" charset="0"/>
              <a:cs typeface="ＭＳ Ｐゴシック" charset="0"/>
            </a:rPr>
            <a:t>5. Perform gap analysis/fill gaps</a:t>
          </a:r>
        </a:p>
      </dsp:txBody>
      <dsp:txXfrm>
        <a:off x="2520840" y="3521812"/>
        <a:ext cx="1084371" cy="514359"/>
      </dsp:txXfrm>
    </dsp:sp>
    <dsp:sp modelId="{59302847-7C15-F84C-A15A-B17F36CAD2CB}">
      <dsp:nvSpPr>
        <dsp:cNvPr id="0" name=""/>
        <dsp:cNvSpPr/>
      </dsp:nvSpPr>
      <dsp:spPr>
        <a:xfrm>
          <a:off x="1019076" y="2860222"/>
          <a:ext cx="1140023" cy="570011"/>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i="0" kern="1200" dirty="0" smtClean="0">
              <a:latin typeface="Arial" charset="0"/>
              <a:ea typeface="ＭＳ Ｐゴシック" charset="0"/>
              <a:cs typeface="ＭＳ Ｐゴシック" charset="0"/>
            </a:rPr>
            <a:t>6. Assess risk</a:t>
          </a:r>
        </a:p>
      </dsp:txBody>
      <dsp:txXfrm>
        <a:off x="1046902" y="2888048"/>
        <a:ext cx="1084371" cy="514359"/>
      </dsp:txXfrm>
    </dsp:sp>
    <dsp:sp modelId="{D89E5351-871F-D442-8740-3FC0BBDD9C2A}">
      <dsp:nvSpPr>
        <dsp:cNvPr id="0" name=""/>
        <dsp:cNvSpPr/>
      </dsp:nvSpPr>
      <dsp:spPr>
        <a:xfrm>
          <a:off x="635913" y="1754504"/>
          <a:ext cx="1140023" cy="570011"/>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i="0" kern="1200" dirty="0" smtClean="0">
              <a:latin typeface="Arial" charset="0"/>
              <a:ea typeface="ＭＳ Ｐゴシック" charset="0"/>
              <a:cs typeface="ＭＳ Ｐゴシック" charset="0"/>
            </a:rPr>
            <a:t>7. Create &amp; execute risk management plan</a:t>
          </a:r>
        </a:p>
      </dsp:txBody>
      <dsp:txXfrm>
        <a:off x="663739" y="1782330"/>
        <a:ext cx="1084371" cy="514359"/>
      </dsp:txXfrm>
    </dsp:sp>
    <dsp:sp modelId="{D280DF36-91B7-A340-B38C-FB5DD0141C67}">
      <dsp:nvSpPr>
        <dsp:cNvPr id="0" name=""/>
        <dsp:cNvSpPr/>
      </dsp:nvSpPr>
      <dsp:spPr>
        <a:xfrm>
          <a:off x="1019071" y="686359"/>
          <a:ext cx="1140023" cy="570011"/>
        </a:xfrm>
        <a:prstGeom prst="roundRect">
          <a:avLst/>
        </a:prstGeom>
        <a:solidFill>
          <a:srgbClr val="D612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i="0" kern="1200" dirty="0" smtClean="0">
              <a:latin typeface="Arial" charset="0"/>
              <a:ea typeface="ＭＳ Ｐゴシック" charset="0"/>
              <a:cs typeface="ＭＳ Ｐゴシック" charset="0"/>
            </a:rPr>
            <a:t>8. Get official blessing &amp; advertise</a:t>
          </a:r>
        </a:p>
      </dsp:txBody>
      <dsp:txXfrm>
        <a:off x="1046897" y="714185"/>
        <a:ext cx="1084371" cy="514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A2D0D-6031-B746-B839-525C359D150A}">
      <dsp:nvSpPr>
        <dsp:cNvPr id="0" name=""/>
        <dsp:cNvSpPr/>
      </dsp:nvSpPr>
      <dsp:spPr>
        <a:xfrm>
          <a:off x="1057507" y="124361"/>
          <a:ext cx="3917390" cy="3917390"/>
        </a:xfrm>
        <a:prstGeom prst="circularArrow">
          <a:avLst>
            <a:gd name="adj1" fmla="val 4668"/>
            <a:gd name="adj2" fmla="val 272909"/>
            <a:gd name="adj3" fmla="val 13648487"/>
            <a:gd name="adj4" fmla="val 17499743"/>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D10C3E-4836-6E48-96F5-CCF827DD0CC7}">
      <dsp:nvSpPr>
        <dsp:cNvPr id="0" name=""/>
        <dsp:cNvSpPr/>
      </dsp:nvSpPr>
      <dsp:spPr>
        <a:xfrm>
          <a:off x="2006904" y="393334"/>
          <a:ext cx="2018596" cy="465728"/>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Risk Analysis</a:t>
          </a:r>
          <a:endParaRPr lang="en-US" sz="1100" kern="1200" dirty="0"/>
        </a:p>
      </dsp:txBody>
      <dsp:txXfrm>
        <a:off x="2029639" y="416069"/>
        <a:ext cx="1973126" cy="420258"/>
      </dsp:txXfrm>
    </dsp:sp>
    <dsp:sp modelId="{DBC4F9E2-2174-434C-AF16-826C0CD37C67}">
      <dsp:nvSpPr>
        <dsp:cNvPr id="0" name=""/>
        <dsp:cNvSpPr/>
      </dsp:nvSpPr>
      <dsp:spPr>
        <a:xfrm>
          <a:off x="3428504" y="1782282"/>
          <a:ext cx="1988603" cy="50104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Risk Management</a:t>
          </a:r>
          <a:endParaRPr lang="en-US" sz="1100" kern="1200" dirty="0"/>
        </a:p>
      </dsp:txBody>
      <dsp:txXfrm>
        <a:off x="3452963" y="1806741"/>
        <a:ext cx="1939685" cy="452122"/>
      </dsp:txXfrm>
    </dsp:sp>
    <dsp:sp modelId="{EA698905-380C-0949-8A76-EC57C1685A89}">
      <dsp:nvSpPr>
        <dsp:cNvPr id="0" name=""/>
        <dsp:cNvSpPr/>
      </dsp:nvSpPr>
      <dsp:spPr>
        <a:xfrm>
          <a:off x="2022912" y="3208146"/>
          <a:ext cx="1986580" cy="46251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Sanctions Policy</a:t>
          </a:r>
          <a:endParaRPr lang="en-US" sz="1100" kern="1200" dirty="0"/>
        </a:p>
      </dsp:txBody>
      <dsp:txXfrm>
        <a:off x="2045490" y="3230724"/>
        <a:ext cx="1941424" cy="417363"/>
      </dsp:txXfrm>
    </dsp:sp>
    <dsp:sp modelId="{C3796534-BED2-5446-B8AA-EC48C1308A84}">
      <dsp:nvSpPr>
        <dsp:cNvPr id="0" name=""/>
        <dsp:cNvSpPr/>
      </dsp:nvSpPr>
      <dsp:spPr>
        <a:xfrm>
          <a:off x="678892" y="1803627"/>
          <a:ext cx="1861414" cy="458348"/>
        </a:xfrm>
        <a:prstGeom prst="round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Information System Activity Review</a:t>
          </a:r>
          <a:endParaRPr lang="en-US" sz="1100" kern="1200" dirty="0"/>
        </a:p>
      </dsp:txBody>
      <dsp:txXfrm>
        <a:off x="701267" y="1826002"/>
        <a:ext cx="1816664" cy="4135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96494-8815-2445-9F45-937066C70D9B}">
      <dsp:nvSpPr>
        <dsp:cNvPr id="0" name=""/>
        <dsp:cNvSpPr/>
      </dsp:nvSpPr>
      <dsp:spPr>
        <a:xfrm rot="5400000">
          <a:off x="2068423" y="208025"/>
          <a:ext cx="1186550" cy="830585"/>
        </a:xfrm>
        <a:prstGeom prst="chevron">
          <a:avLst/>
        </a:prstGeom>
        <a:solidFill>
          <a:srgbClr val="00009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a:cs typeface="Arial"/>
            </a:rPr>
            <a:t>Pre-Grant</a:t>
          </a:r>
          <a:endParaRPr lang="en-US" sz="1200" kern="1200" dirty="0">
            <a:latin typeface="Arial"/>
            <a:cs typeface="Arial"/>
          </a:endParaRPr>
        </a:p>
      </dsp:txBody>
      <dsp:txXfrm rot="-5400000">
        <a:off x="2246406" y="445336"/>
        <a:ext cx="830585" cy="355965"/>
      </dsp:txXfrm>
    </dsp:sp>
    <dsp:sp modelId="{8C3CF351-1A72-6F4B-A7C4-26FC0CB8A2C7}">
      <dsp:nvSpPr>
        <dsp:cNvPr id="0" name=""/>
        <dsp:cNvSpPr/>
      </dsp:nvSpPr>
      <dsp:spPr>
        <a:xfrm rot="5400000">
          <a:off x="3650290" y="-231070"/>
          <a:ext cx="771257" cy="1555895"/>
        </a:xfrm>
        <a:prstGeom prst="round2SameRect">
          <a:avLst/>
        </a:prstGeom>
        <a:solidFill>
          <a:srgbClr val="FFFF00"/>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latin typeface="Arial"/>
              <a:cs typeface="Arial"/>
            </a:rPr>
            <a:t>Preliminary Investigation/IRB</a:t>
          </a:r>
          <a:endParaRPr lang="en-US" sz="1000" kern="1200" dirty="0">
            <a:latin typeface="Arial"/>
            <a:cs typeface="Arial"/>
          </a:endParaRPr>
        </a:p>
        <a:p>
          <a:pPr marL="57150" lvl="1" indent="-57150" algn="l" defTabSz="444500">
            <a:lnSpc>
              <a:spcPct val="90000"/>
            </a:lnSpc>
            <a:spcBef>
              <a:spcPct val="0"/>
            </a:spcBef>
            <a:spcAft>
              <a:spcPct val="15000"/>
            </a:spcAft>
            <a:buChar char="••"/>
          </a:pPr>
          <a:r>
            <a:rPr lang="en-US" sz="1000" kern="1200" dirty="0" err="1" smtClean="0">
              <a:latin typeface="Arial"/>
              <a:cs typeface="Arial"/>
            </a:rPr>
            <a:t>Cyberinfrastructure</a:t>
          </a:r>
          <a:r>
            <a:rPr lang="en-US" sz="1000" kern="1200" dirty="0" smtClean="0">
              <a:latin typeface="Arial"/>
              <a:cs typeface="Arial"/>
            </a:rPr>
            <a:t> Design</a:t>
          </a:r>
          <a:endParaRPr lang="en-US" sz="1000" kern="1200" dirty="0">
            <a:latin typeface="Arial"/>
            <a:cs typeface="Arial"/>
          </a:endParaRPr>
        </a:p>
      </dsp:txBody>
      <dsp:txXfrm rot="-5400000">
        <a:off x="3257971" y="198899"/>
        <a:ext cx="1518245" cy="695957"/>
      </dsp:txXfrm>
    </dsp:sp>
    <dsp:sp modelId="{787D3E3B-C2BB-5848-8B4D-FD6DBC074F28}">
      <dsp:nvSpPr>
        <dsp:cNvPr id="0" name=""/>
        <dsp:cNvSpPr/>
      </dsp:nvSpPr>
      <dsp:spPr>
        <a:xfrm rot="5400000">
          <a:off x="2068423" y="1231900"/>
          <a:ext cx="1186550" cy="830585"/>
        </a:xfrm>
        <a:prstGeom prst="chevron">
          <a:avLst/>
        </a:prstGeom>
        <a:solidFill>
          <a:srgbClr val="FF0000"/>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a:cs typeface="Arial"/>
            </a:rPr>
            <a:t>Proposal</a:t>
          </a:r>
          <a:endParaRPr lang="en-US" sz="1200" kern="1200" dirty="0">
            <a:latin typeface="Arial"/>
            <a:cs typeface="Arial"/>
          </a:endParaRPr>
        </a:p>
      </dsp:txBody>
      <dsp:txXfrm rot="-5400000">
        <a:off x="2246406" y="1469211"/>
        <a:ext cx="830585" cy="355965"/>
      </dsp:txXfrm>
    </dsp:sp>
    <dsp:sp modelId="{1B1B69A6-B038-1B48-A2C9-EEEFB1D8401E}">
      <dsp:nvSpPr>
        <dsp:cNvPr id="0" name=""/>
        <dsp:cNvSpPr/>
      </dsp:nvSpPr>
      <dsp:spPr>
        <a:xfrm rot="5400000">
          <a:off x="3650290" y="750894"/>
          <a:ext cx="771257" cy="1555895"/>
        </a:xfrm>
        <a:prstGeom prst="round2SameRect">
          <a:avLst/>
        </a:prstGeom>
        <a:solidFill>
          <a:schemeClr val="lt1">
            <a:alpha val="90000"/>
            <a:hueOff val="0"/>
            <a:satOff val="0"/>
            <a:lumOff val="0"/>
            <a:alphaOff val="0"/>
          </a:schemeClr>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solidFill>
                <a:schemeClr val="tx1"/>
              </a:solidFill>
              <a:latin typeface="Arial"/>
              <a:cs typeface="Arial"/>
            </a:rPr>
            <a:t>Proposal Prep</a:t>
          </a:r>
          <a:endParaRPr lang="en-US" sz="1000" kern="1200" dirty="0">
            <a:solidFill>
              <a:schemeClr val="tx1"/>
            </a:solidFill>
            <a:latin typeface="Arial"/>
            <a:cs typeface="Arial"/>
          </a:endParaRPr>
        </a:p>
        <a:p>
          <a:pPr marL="57150" lvl="1" indent="-57150" algn="l" defTabSz="444500">
            <a:lnSpc>
              <a:spcPct val="90000"/>
            </a:lnSpc>
            <a:spcBef>
              <a:spcPct val="0"/>
            </a:spcBef>
            <a:spcAft>
              <a:spcPct val="15000"/>
            </a:spcAft>
            <a:buChar char="••"/>
          </a:pPr>
          <a:r>
            <a:rPr lang="en-US" sz="1000" kern="1200" dirty="0" smtClean="0">
              <a:latin typeface="Arial"/>
              <a:cs typeface="Arial"/>
            </a:rPr>
            <a:t>Budget</a:t>
          </a:r>
          <a:endParaRPr lang="en-US" sz="1000" kern="1200" dirty="0">
            <a:latin typeface="Arial"/>
            <a:cs typeface="Arial"/>
          </a:endParaRPr>
        </a:p>
        <a:p>
          <a:pPr marL="57150" lvl="1" indent="-57150" algn="l" defTabSz="444500">
            <a:lnSpc>
              <a:spcPct val="90000"/>
            </a:lnSpc>
            <a:spcBef>
              <a:spcPct val="0"/>
            </a:spcBef>
            <a:spcAft>
              <a:spcPct val="15000"/>
            </a:spcAft>
            <a:buChar char="••"/>
          </a:pPr>
          <a:r>
            <a:rPr lang="en-US" sz="1000" kern="1200" dirty="0" smtClean="0">
              <a:latin typeface="Arial"/>
              <a:cs typeface="Arial"/>
            </a:rPr>
            <a:t>Proposal Funded</a:t>
          </a:r>
          <a:endParaRPr lang="en-US" sz="1000" kern="1200" dirty="0">
            <a:latin typeface="Arial"/>
            <a:cs typeface="Arial"/>
          </a:endParaRPr>
        </a:p>
      </dsp:txBody>
      <dsp:txXfrm rot="-5400000">
        <a:off x="3257971" y="1180863"/>
        <a:ext cx="1518245" cy="695957"/>
      </dsp:txXfrm>
    </dsp:sp>
    <dsp:sp modelId="{90E4177D-B0FA-1346-BA6D-B6BD69C23E2C}">
      <dsp:nvSpPr>
        <dsp:cNvPr id="0" name=""/>
        <dsp:cNvSpPr/>
      </dsp:nvSpPr>
      <dsp:spPr>
        <a:xfrm rot="5400000">
          <a:off x="2068423" y="2387778"/>
          <a:ext cx="1186550" cy="83058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a:cs typeface="Arial"/>
            </a:rPr>
            <a:t>Execution</a:t>
          </a:r>
          <a:endParaRPr lang="en-US" sz="1200" kern="1200" dirty="0">
            <a:latin typeface="Arial"/>
            <a:cs typeface="Arial"/>
          </a:endParaRPr>
        </a:p>
      </dsp:txBody>
      <dsp:txXfrm rot="-5400000">
        <a:off x="2246406" y="2625089"/>
        <a:ext cx="830585" cy="355965"/>
      </dsp:txXfrm>
    </dsp:sp>
    <dsp:sp modelId="{B218D033-4A47-2549-8968-6E0F7E5F16F5}">
      <dsp:nvSpPr>
        <dsp:cNvPr id="0" name=""/>
        <dsp:cNvSpPr/>
      </dsp:nvSpPr>
      <dsp:spPr>
        <a:xfrm rot="5400000">
          <a:off x="3452166" y="1932014"/>
          <a:ext cx="1182184" cy="1555895"/>
        </a:xfrm>
        <a:prstGeom prst="round2SameRect">
          <a:avLst/>
        </a:prstGeom>
        <a:solidFill>
          <a:srgbClr val="FFFF00"/>
        </a:solidFill>
        <a:ln w="2540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latin typeface="Arial"/>
              <a:cs typeface="Arial"/>
            </a:rPr>
            <a:t>Data Acquisition</a:t>
          </a:r>
          <a:endParaRPr lang="en-US" sz="1000" kern="1200" dirty="0">
            <a:latin typeface="Arial"/>
            <a:cs typeface="Arial"/>
          </a:endParaRPr>
        </a:p>
        <a:p>
          <a:pPr marL="57150" lvl="1" indent="-57150" algn="l" defTabSz="444500">
            <a:lnSpc>
              <a:spcPct val="90000"/>
            </a:lnSpc>
            <a:spcBef>
              <a:spcPct val="0"/>
            </a:spcBef>
            <a:spcAft>
              <a:spcPct val="15000"/>
            </a:spcAft>
            <a:buChar char="••"/>
          </a:pPr>
          <a:r>
            <a:rPr lang="en-US" sz="1000" kern="1200" dirty="0" smtClean="0">
              <a:latin typeface="Arial"/>
              <a:cs typeface="Arial"/>
            </a:rPr>
            <a:t>Data Analysis</a:t>
          </a:r>
          <a:endParaRPr lang="en-US" sz="1000" kern="1200" dirty="0">
            <a:latin typeface="Arial"/>
            <a:cs typeface="Arial"/>
          </a:endParaRPr>
        </a:p>
        <a:p>
          <a:pPr marL="57150" lvl="1" indent="-57150" algn="l" defTabSz="444500">
            <a:lnSpc>
              <a:spcPct val="90000"/>
            </a:lnSpc>
            <a:spcBef>
              <a:spcPct val="0"/>
            </a:spcBef>
            <a:spcAft>
              <a:spcPct val="15000"/>
            </a:spcAft>
            <a:buChar char="••"/>
          </a:pPr>
          <a:r>
            <a:rPr lang="en-US" sz="1000" kern="1200" dirty="0" smtClean="0">
              <a:latin typeface="Arial"/>
              <a:cs typeface="Arial"/>
            </a:rPr>
            <a:t>Data Simulation</a:t>
          </a:r>
          <a:endParaRPr lang="en-US" sz="1000" kern="1200" dirty="0">
            <a:latin typeface="Arial"/>
            <a:cs typeface="Arial"/>
          </a:endParaRPr>
        </a:p>
        <a:p>
          <a:pPr marL="57150" lvl="1" indent="-57150" algn="l" defTabSz="444500">
            <a:lnSpc>
              <a:spcPct val="90000"/>
            </a:lnSpc>
            <a:spcBef>
              <a:spcPct val="0"/>
            </a:spcBef>
            <a:spcAft>
              <a:spcPct val="15000"/>
            </a:spcAft>
            <a:buChar char="••"/>
          </a:pPr>
          <a:r>
            <a:rPr lang="en-US" sz="1000" kern="1200" dirty="0" smtClean="0">
              <a:latin typeface="Arial"/>
              <a:cs typeface="Arial"/>
            </a:rPr>
            <a:t>Data Management</a:t>
          </a:r>
          <a:endParaRPr lang="en-US" sz="1000" kern="1200" dirty="0">
            <a:latin typeface="Arial"/>
            <a:cs typeface="Arial"/>
          </a:endParaRPr>
        </a:p>
        <a:p>
          <a:pPr marL="57150" lvl="1" indent="-57150" algn="l" defTabSz="444500">
            <a:lnSpc>
              <a:spcPct val="90000"/>
            </a:lnSpc>
            <a:spcBef>
              <a:spcPct val="0"/>
            </a:spcBef>
            <a:spcAft>
              <a:spcPct val="15000"/>
            </a:spcAft>
            <a:buChar char="••"/>
          </a:pPr>
          <a:r>
            <a:rPr lang="en-US" sz="1000" kern="1200" dirty="0" smtClean="0">
              <a:latin typeface="Arial"/>
              <a:cs typeface="Arial"/>
            </a:rPr>
            <a:t>Data Sharing</a:t>
          </a:r>
          <a:endParaRPr lang="en-US" sz="1000" kern="1200" dirty="0">
            <a:latin typeface="Arial"/>
            <a:cs typeface="Arial"/>
          </a:endParaRPr>
        </a:p>
        <a:p>
          <a:pPr marL="57150" lvl="1" indent="-57150" algn="l" defTabSz="444500">
            <a:lnSpc>
              <a:spcPct val="90000"/>
            </a:lnSpc>
            <a:spcBef>
              <a:spcPct val="0"/>
            </a:spcBef>
            <a:spcAft>
              <a:spcPct val="15000"/>
            </a:spcAft>
            <a:buChar char="••"/>
          </a:pPr>
          <a:r>
            <a:rPr lang="en-US" sz="1000" kern="1200" dirty="0" smtClean="0">
              <a:latin typeface="Arial"/>
              <a:cs typeface="Arial"/>
            </a:rPr>
            <a:t>Data Visualization</a:t>
          </a:r>
          <a:endParaRPr lang="en-US" sz="1000" kern="1200" dirty="0">
            <a:latin typeface="Arial"/>
            <a:cs typeface="Arial"/>
          </a:endParaRPr>
        </a:p>
        <a:p>
          <a:pPr marL="57150" lvl="1" indent="-57150" algn="l" defTabSz="444500">
            <a:lnSpc>
              <a:spcPct val="90000"/>
            </a:lnSpc>
            <a:spcBef>
              <a:spcPct val="0"/>
            </a:spcBef>
            <a:spcAft>
              <a:spcPct val="15000"/>
            </a:spcAft>
            <a:buChar char="••"/>
          </a:pPr>
          <a:r>
            <a:rPr lang="en-US" sz="1000" kern="1200" dirty="0" smtClean="0">
              <a:latin typeface="Arial"/>
              <a:cs typeface="Arial"/>
            </a:rPr>
            <a:t>Data Publishing</a:t>
          </a:r>
          <a:endParaRPr lang="en-US" sz="1000" kern="1200" dirty="0">
            <a:latin typeface="Arial"/>
            <a:cs typeface="Arial"/>
          </a:endParaRPr>
        </a:p>
      </dsp:txBody>
      <dsp:txXfrm rot="-5400000">
        <a:off x="3265311" y="2176579"/>
        <a:ext cx="1498186" cy="1066766"/>
      </dsp:txXfrm>
    </dsp:sp>
    <dsp:sp modelId="{C23A20E2-9494-F748-AC9E-4B7B750F9B36}">
      <dsp:nvSpPr>
        <dsp:cNvPr id="0" name=""/>
        <dsp:cNvSpPr/>
      </dsp:nvSpPr>
      <dsp:spPr>
        <a:xfrm rot="5400000">
          <a:off x="2068423" y="3530865"/>
          <a:ext cx="1186550" cy="830585"/>
        </a:xfrm>
        <a:prstGeom prst="chevron">
          <a:avLst/>
        </a:prstGeom>
        <a:solidFill>
          <a:srgbClr val="008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latin typeface="Arial"/>
              <a:cs typeface="Arial"/>
            </a:rPr>
            <a:t>Post-Grant</a:t>
          </a:r>
          <a:endParaRPr lang="en-US" sz="1200" kern="1200" dirty="0">
            <a:latin typeface="Arial"/>
            <a:cs typeface="Arial"/>
          </a:endParaRPr>
        </a:p>
      </dsp:txBody>
      <dsp:txXfrm rot="-5400000">
        <a:off x="2246406" y="3768176"/>
        <a:ext cx="830585" cy="355965"/>
      </dsp:txXfrm>
    </dsp:sp>
    <dsp:sp modelId="{4B2CE210-6CB7-2C40-A830-482FD06D79D4}">
      <dsp:nvSpPr>
        <dsp:cNvPr id="0" name=""/>
        <dsp:cNvSpPr/>
      </dsp:nvSpPr>
      <dsp:spPr>
        <a:xfrm rot="5400000">
          <a:off x="3631165" y="3138745"/>
          <a:ext cx="771257" cy="1504194"/>
        </a:xfrm>
        <a:prstGeom prst="round2SameRect">
          <a:avLst/>
        </a:prstGeom>
        <a:solidFill>
          <a:srgbClr val="FFFF00"/>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latin typeface="Arial"/>
              <a:cs typeface="Arial"/>
            </a:rPr>
            <a:t>Data Archival</a:t>
          </a:r>
          <a:endParaRPr lang="en-US" sz="1000" kern="1200" dirty="0">
            <a:latin typeface="Arial"/>
            <a:cs typeface="Arial"/>
          </a:endParaRPr>
        </a:p>
        <a:p>
          <a:pPr marL="57150" lvl="1" indent="-57150" algn="l" defTabSz="444500">
            <a:lnSpc>
              <a:spcPct val="90000"/>
            </a:lnSpc>
            <a:spcBef>
              <a:spcPct val="0"/>
            </a:spcBef>
            <a:spcAft>
              <a:spcPct val="15000"/>
            </a:spcAft>
            <a:buChar char="••"/>
          </a:pPr>
          <a:r>
            <a:rPr lang="en-US" sz="1000" kern="1200" dirty="0" smtClean="0">
              <a:latin typeface="Arial"/>
              <a:cs typeface="Arial"/>
            </a:rPr>
            <a:t>Data Disposal</a:t>
          </a:r>
          <a:endParaRPr lang="en-US" sz="1000" kern="1200" dirty="0">
            <a:latin typeface="Arial"/>
            <a:cs typeface="Arial"/>
          </a:endParaRPr>
        </a:p>
      </dsp:txBody>
      <dsp:txXfrm rot="-5400000">
        <a:off x="3264697" y="3542863"/>
        <a:ext cx="1466544" cy="695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A2D0D-6031-B746-B839-525C359D150A}">
      <dsp:nvSpPr>
        <dsp:cNvPr id="0" name=""/>
        <dsp:cNvSpPr/>
      </dsp:nvSpPr>
      <dsp:spPr>
        <a:xfrm>
          <a:off x="1002725" y="-35375"/>
          <a:ext cx="4090548" cy="4090548"/>
        </a:xfrm>
        <a:prstGeom prst="circularArrow">
          <a:avLst>
            <a:gd name="adj1" fmla="val 5544"/>
            <a:gd name="adj2" fmla="val 330680"/>
            <a:gd name="adj3" fmla="val 14662538"/>
            <a:gd name="adj4" fmla="val 16866705"/>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D10C3E-4836-6E48-96F5-CCF827DD0CC7}">
      <dsp:nvSpPr>
        <dsp:cNvPr id="0" name=""/>
        <dsp:cNvSpPr/>
      </dsp:nvSpPr>
      <dsp:spPr>
        <a:xfrm>
          <a:off x="2477988" y="2623"/>
          <a:ext cx="1140023" cy="570011"/>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i="0" kern="1200" dirty="0" smtClean="0">
              <a:latin typeface="Arial" charset="0"/>
              <a:ea typeface="ＭＳ Ｐゴシック" charset="0"/>
              <a:cs typeface="ＭＳ Ｐゴシック" charset="0"/>
            </a:rPr>
            <a:t>1. Inventory</a:t>
          </a:r>
          <a:endParaRPr lang="en-US" sz="1100" kern="1200" dirty="0"/>
        </a:p>
      </dsp:txBody>
      <dsp:txXfrm>
        <a:off x="2505814" y="30449"/>
        <a:ext cx="1084371" cy="514359"/>
      </dsp:txXfrm>
    </dsp:sp>
    <dsp:sp modelId="{016A2550-7D15-B94E-B5A2-24EA26833C06}">
      <dsp:nvSpPr>
        <dsp:cNvPr id="0" name=""/>
        <dsp:cNvSpPr/>
      </dsp:nvSpPr>
      <dsp:spPr>
        <a:xfrm>
          <a:off x="3711444" y="513538"/>
          <a:ext cx="1140023" cy="570011"/>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i="0" kern="1200" dirty="0" smtClean="0">
              <a:latin typeface="Arial" charset="0"/>
              <a:ea typeface="ＭＳ Ｐゴシック" charset="0"/>
              <a:cs typeface="ＭＳ Ｐゴシック" charset="0"/>
            </a:rPr>
            <a:t>2. Documentation</a:t>
          </a:r>
        </a:p>
      </dsp:txBody>
      <dsp:txXfrm>
        <a:off x="3739270" y="541364"/>
        <a:ext cx="1084371" cy="514359"/>
      </dsp:txXfrm>
    </dsp:sp>
    <dsp:sp modelId="{A2AF0379-8059-0F47-97CF-571A01FBEFC5}">
      <dsp:nvSpPr>
        <dsp:cNvPr id="0" name=""/>
        <dsp:cNvSpPr/>
      </dsp:nvSpPr>
      <dsp:spPr>
        <a:xfrm>
          <a:off x="4222358" y="1746994"/>
          <a:ext cx="1140023" cy="57001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i="0" kern="1200" dirty="0" smtClean="0">
              <a:latin typeface="Arial" charset="0"/>
              <a:ea typeface="ＭＳ Ｐゴシック" charset="0"/>
              <a:cs typeface="ＭＳ Ｐゴシック" charset="0"/>
            </a:rPr>
            <a:t>3. Risk Self-Assessment</a:t>
          </a:r>
          <a:endParaRPr lang="en-US" sz="1100" i="0" kern="1200" dirty="0">
            <a:latin typeface="Arial" charset="0"/>
            <a:ea typeface="ＭＳ Ｐゴシック" charset="0"/>
            <a:cs typeface="ＭＳ Ｐゴシック" charset="0"/>
          </a:endParaRPr>
        </a:p>
      </dsp:txBody>
      <dsp:txXfrm>
        <a:off x="4250184" y="1774820"/>
        <a:ext cx="1084371" cy="514359"/>
      </dsp:txXfrm>
    </dsp:sp>
    <dsp:sp modelId="{AB224AE9-6147-DC4E-9290-F32E8AB0DC95}">
      <dsp:nvSpPr>
        <dsp:cNvPr id="0" name=""/>
        <dsp:cNvSpPr/>
      </dsp:nvSpPr>
      <dsp:spPr>
        <a:xfrm>
          <a:off x="3711444" y="2980450"/>
          <a:ext cx="1140023" cy="570011"/>
        </a:xfrm>
        <a:prstGeom prst="round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i="0" kern="1200" dirty="0" smtClean="0">
              <a:latin typeface="Arial" charset="0"/>
              <a:ea typeface="ＭＳ Ｐゴシック" charset="0"/>
              <a:cs typeface="ＭＳ Ｐゴシック" charset="0"/>
            </a:rPr>
            <a:t>4. Risk Response</a:t>
          </a:r>
        </a:p>
      </dsp:txBody>
      <dsp:txXfrm>
        <a:off x="3739270" y="3008276"/>
        <a:ext cx="1084371" cy="514359"/>
      </dsp:txXfrm>
    </dsp:sp>
    <dsp:sp modelId="{44BB86CA-8EB5-5045-A789-5082E1F0FA20}">
      <dsp:nvSpPr>
        <dsp:cNvPr id="0" name=""/>
        <dsp:cNvSpPr/>
      </dsp:nvSpPr>
      <dsp:spPr>
        <a:xfrm>
          <a:off x="2477988" y="3491364"/>
          <a:ext cx="1140023" cy="57001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i="0" kern="1200" dirty="0" smtClean="0">
              <a:latin typeface="Arial" charset="0"/>
              <a:ea typeface="ＭＳ Ｐゴシック" charset="0"/>
              <a:cs typeface="ＭＳ Ｐゴシック" charset="0"/>
            </a:rPr>
            <a:t>5. Training</a:t>
          </a:r>
        </a:p>
      </dsp:txBody>
      <dsp:txXfrm>
        <a:off x="2505814" y="3519190"/>
        <a:ext cx="1084371" cy="514359"/>
      </dsp:txXfrm>
    </dsp:sp>
    <dsp:sp modelId="{59302847-7C15-F84C-A15A-B17F36CAD2CB}">
      <dsp:nvSpPr>
        <dsp:cNvPr id="0" name=""/>
        <dsp:cNvSpPr/>
      </dsp:nvSpPr>
      <dsp:spPr>
        <a:xfrm>
          <a:off x="1244532" y="2980450"/>
          <a:ext cx="1140023" cy="570011"/>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i="0" kern="1200" dirty="0" smtClean="0">
              <a:latin typeface="Arial" charset="0"/>
              <a:ea typeface="ＭＳ Ｐゴシック" charset="0"/>
              <a:cs typeface="ＭＳ Ｐゴシック" charset="0"/>
            </a:rPr>
            <a:t>6. Oversight &amp; Approval</a:t>
          </a:r>
        </a:p>
      </dsp:txBody>
      <dsp:txXfrm>
        <a:off x="1272358" y="3008276"/>
        <a:ext cx="1084371" cy="514359"/>
      </dsp:txXfrm>
    </dsp:sp>
    <dsp:sp modelId="{D89E5351-871F-D442-8740-3FC0BBDD9C2A}">
      <dsp:nvSpPr>
        <dsp:cNvPr id="0" name=""/>
        <dsp:cNvSpPr/>
      </dsp:nvSpPr>
      <dsp:spPr>
        <a:xfrm>
          <a:off x="733618" y="1746994"/>
          <a:ext cx="1140023" cy="570011"/>
        </a:xfrm>
        <a:prstGeom prst="round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i="0" kern="1200" dirty="0" smtClean="0">
              <a:latin typeface="Arial" charset="0"/>
              <a:ea typeface="ＭＳ Ｐゴシック" charset="0"/>
              <a:cs typeface="ＭＳ Ｐゴシック" charset="0"/>
            </a:rPr>
            <a:t>7. Authority to Operate</a:t>
          </a:r>
        </a:p>
      </dsp:txBody>
      <dsp:txXfrm>
        <a:off x="761444" y="1774820"/>
        <a:ext cx="1084371" cy="514359"/>
      </dsp:txXfrm>
    </dsp:sp>
    <dsp:sp modelId="{D280DF36-91B7-A340-B38C-FB5DD0141C67}">
      <dsp:nvSpPr>
        <dsp:cNvPr id="0" name=""/>
        <dsp:cNvSpPr/>
      </dsp:nvSpPr>
      <dsp:spPr>
        <a:xfrm>
          <a:off x="1244532" y="513538"/>
          <a:ext cx="1140023" cy="570011"/>
        </a:xfrm>
        <a:prstGeom prst="roundRect">
          <a:avLst/>
        </a:prstGeom>
        <a:solidFill>
          <a:srgbClr val="D612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i="0" kern="1200" dirty="0" smtClean="0">
              <a:latin typeface="Arial" charset="0"/>
              <a:ea typeface="ＭＳ Ｐゴシック" charset="0"/>
              <a:cs typeface="ＭＳ Ｐゴシック" charset="0"/>
            </a:rPr>
            <a:t>8. Ongoing Risk Management</a:t>
          </a:r>
        </a:p>
      </dsp:txBody>
      <dsp:txXfrm>
        <a:off x="1272358" y="541364"/>
        <a:ext cx="1084371" cy="5143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553BA-01F8-6D44-B254-9361AF5959BA}">
      <dsp:nvSpPr>
        <dsp:cNvPr id="0" name=""/>
        <dsp:cNvSpPr/>
      </dsp:nvSpPr>
      <dsp:spPr>
        <a:xfrm>
          <a:off x="1013412" y="-3070"/>
          <a:ext cx="4069174" cy="4069174"/>
        </a:xfrm>
        <a:prstGeom prst="circularArrow">
          <a:avLst>
            <a:gd name="adj1" fmla="val 5274"/>
            <a:gd name="adj2" fmla="val 312630"/>
            <a:gd name="adj3" fmla="val 14264564"/>
            <a:gd name="adj4" fmla="val 17105730"/>
            <a:gd name="adj5" fmla="val 547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DB420FC-FAEE-BF42-9A08-F091E7D74B44}">
      <dsp:nvSpPr>
        <dsp:cNvPr id="0" name=""/>
        <dsp:cNvSpPr/>
      </dsp:nvSpPr>
      <dsp:spPr>
        <a:xfrm>
          <a:off x="2290464" y="2451"/>
          <a:ext cx="1515070" cy="757535"/>
        </a:xfrm>
        <a:prstGeom prst="roundRect">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1. Researcher needs HIPAA compliant IT solution	</a:t>
          </a:r>
          <a:endParaRPr lang="en-US" sz="1000" kern="1200" dirty="0"/>
        </a:p>
      </dsp:txBody>
      <dsp:txXfrm>
        <a:off x="2327444" y="39431"/>
        <a:ext cx="1441110" cy="683575"/>
      </dsp:txXfrm>
    </dsp:sp>
    <dsp:sp modelId="{1FBB97DC-5F46-A448-BE36-3DDFD84501E7}">
      <dsp:nvSpPr>
        <dsp:cNvPr id="0" name=""/>
        <dsp:cNvSpPr/>
      </dsp:nvSpPr>
      <dsp:spPr>
        <a:xfrm>
          <a:off x="3720082" y="827842"/>
          <a:ext cx="1515070" cy="757535"/>
        </a:xfrm>
        <a:prstGeom prst="roundRect">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2. IU HIPAA Compliance Office, etc. sends them to us</a:t>
          </a:r>
          <a:endParaRPr lang="en-US" sz="1000" kern="1200" dirty="0"/>
        </a:p>
      </dsp:txBody>
      <dsp:txXfrm>
        <a:off x="3757062" y="864822"/>
        <a:ext cx="1441110" cy="683575"/>
      </dsp:txXfrm>
    </dsp:sp>
    <dsp:sp modelId="{80588179-4085-3146-8753-80ACB2A6DDFF}">
      <dsp:nvSpPr>
        <dsp:cNvPr id="0" name=""/>
        <dsp:cNvSpPr/>
      </dsp:nvSpPr>
      <dsp:spPr>
        <a:xfrm>
          <a:off x="3720082" y="2478622"/>
          <a:ext cx="1515070" cy="757535"/>
        </a:xfrm>
        <a:prstGeom prst="roundRect">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3. We help build a HIPAA aligned solution</a:t>
          </a:r>
          <a:endParaRPr lang="en-US" sz="1000" kern="1200" dirty="0"/>
        </a:p>
      </dsp:txBody>
      <dsp:txXfrm>
        <a:off x="3757062" y="2515602"/>
        <a:ext cx="1441110" cy="683575"/>
      </dsp:txXfrm>
    </dsp:sp>
    <dsp:sp modelId="{DDC2888D-9E1F-A347-AB81-2A48B065F9B8}">
      <dsp:nvSpPr>
        <dsp:cNvPr id="0" name=""/>
        <dsp:cNvSpPr/>
      </dsp:nvSpPr>
      <dsp:spPr>
        <a:xfrm>
          <a:off x="2290464" y="3304013"/>
          <a:ext cx="1515070" cy="757535"/>
        </a:xfrm>
        <a:prstGeom prst="round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4. We help with documentation</a:t>
          </a:r>
          <a:endParaRPr lang="en-US" sz="1000" kern="1200" dirty="0"/>
        </a:p>
      </dsp:txBody>
      <dsp:txXfrm>
        <a:off x="2327444" y="3340993"/>
        <a:ext cx="1441110" cy="683575"/>
      </dsp:txXfrm>
    </dsp:sp>
    <dsp:sp modelId="{9D940932-6EF1-A248-B87C-92AEC68EE2C6}">
      <dsp:nvSpPr>
        <dsp:cNvPr id="0" name=""/>
        <dsp:cNvSpPr/>
      </dsp:nvSpPr>
      <dsp:spPr>
        <a:xfrm>
          <a:off x="860846" y="2478622"/>
          <a:ext cx="1515070" cy="757535"/>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5. Documentation is submitted to the ISO, Internal Audit, and HIPAA Compliance</a:t>
          </a:r>
          <a:endParaRPr lang="en-US" sz="1000" kern="1200" dirty="0"/>
        </a:p>
      </dsp:txBody>
      <dsp:txXfrm>
        <a:off x="897826" y="2515602"/>
        <a:ext cx="1441110" cy="683575"/>
      </dsp:txXfrm>
    </dsp:sp>
    <dsp:sp modelId="{DFF91D4F-6026-E542-81B5-2EF5789FFF8E}">
      <dsp:nvSpPr>
        <dsp:cNvPr id="0" name=""/>
        <dsp:cNvSpPr/>
      </dsp:nvSpPr>
      <dsp:spPr>
        <a:xfrm>
          <a:off x="860846" y="827842"/>
          <a:ext cx="1515070" cy="757535"/>
        </a:xfrm>
        <a:prstGeom prst="round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6. The researcher self-asserts HIPAA compliance</a:t>
          </a:r>
          <a:endParaRPr lang="en-US" sz="1000" kern="1200" dirty="0"/>
        </a:p>
      </dsp:txBody>
      <dsp:txXfrm>
        <a:off x="897826" y="864822"/>
        <a:ext cx="1441110" cy="6835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553BA-01F8-6D44-B254-9361AF5959BA}">
      <dsp:nvSpPr>
        <dsp:cNvPr id="0" name=""/>
        <dsp:cNvSpPr/>
      </dsp:nvSpPr>
      <dsp:spPr>
        <a:xfrm>
          <a:off x="1013412" y="-3070"/>
          <a:ext cx="4069174" cy="4069174"/>
        </a:xfrm>
        <a:prstGeom prst="circularArrow">
          <a:avLst>
            <a:gd name="adj1" fmla="val 5274"/>
            <a:gd name="adj2" fmla="val 312630"/>
            <a:gd name="adj3" fmla="val 14264564"/>
            <a:gd name="adj4" fmla="val 17105730"/>
            <a:gd name="adj5" fmla="val 547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DB420FC-FAEE-BF42-9A08-F091E7D74B44}">
      <dsp:nvSpPr>
        <dsp:cNvPr id="0" name=""/>
        <dsp:cNvSpPr/>
      </dsp:nvSpPr>
      <dsp:spPr>
        <a:xfrm>
          <a:off x="2290464" y="2451"/>
          <a:ext cx="1515070" cy="757535"/>
        </a:xfrm>
        <a:prstGeom prst="round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1. Researcher gets/renews a govt. contract	</a:t>
          </a:r>
          <a:endParaRPr lang="en-US" sz="1200" kern="1200" dirty="0"/>
        </a:p>
      </dsp:txBody>
      <dsp:txXfrm>
        <a:off x="2327444" y="39431"/>
        <a:ext cx="1441110" cy="683575"/>
      </dsp:txXfrm>
    </dsp:sp>
    <dsp:sp modelId="{1FBB97DC-5F46-A448-BE36-3DDFD84501E7}">
      <dsp:nvSpPr>
        <dsp:cNvPr id="0" name=""/>
        <dsp:cNvSpPr/>
      </dsp:nvSpPr>
      <dsp:spPr>
        <a:xfrm>
          <a:off x="3720082" y="827842"/>
          <a:ext cx="1515070" cy="757535"/>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2. Office of Research Admin (ORA) contacts us</a:t>
          </a:r>
          <a:endParaRPr lang="en-US" sz="1200" kern="1200" dirty="0"/>
        </a:p>
      </dsp:txBody>
      <dsp:txXfrm>
        <a:off x="3757062" y="864822"/>
        <a:ext cx="1441110" cy="683575"/>
      </dsp:txXfrm>
    </dsp:sp>
    <dsp:sp modelId="{80588179-4085-3146-8753-80ACB2A6DDFF}">
      <dsp:nvSpPr>
        <dsp:cNvPr id="0" name=""/>
        <dsp:cNvSpPr/>
      </dsp:nvSpPr>
      <dsp:spPr>
        <a:xfrm>
          <a:off x="3720082" y="2478622"/>
          <a:ext cx="1515070" cy="757535"/>
        </a:xfrm>
        <a:prstGeom prst="roundRect">
          <a:avLst/>
        </a:prstGeom>
        <a:solidFill>
          <a:schemeClr val="accent4">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3. We help build and monitor FISMA compliance</a:t>
          </a:r>
          <a:endParaRPr lang="en-US" sz="1200" kern="1200" dirty="0"/>
        </a:p>
      </dsp:txBody>
      <dsp:txXfrm>
        <a:off x="3757062" y="2515602"/>
        <a:ext cx="1441110" cy="683575"/>
      </dsp:txXfrm>
    </dsp:sp>
    <dsp:sp modelId="{DDC2888D-9E1F-A347-AB81-2A48B065F9B8}">
      <dsp:nvSpPr>
        <dsp:cNvPr id="0" name=""/>
        <dsp:cNvSpPr/>
      </dsp:nvSpPr>
      <dsp:spPr>
        <a:xfrm>
          <a:off x="2290464" y="3304013"/>
          <a:ext cx="1515070" cy="757535"/>
        </a:xfrm>
        <a:prstGeom prst="roundRec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4. We help create a FISMA “package” for ORA</a:t>
          </a:r>
          <a:endParaRPr lang="en-US" sz="1200" kern="1200" dirty="0"/>
        </a:p>
      </dsp:txBody>
      <dsp:txXfrm>
        <a:off x="2327444" y="3340993"/>
        <a:ext cx="1441110" cy="683575"/>
      </dsp:txXfrm>
    </dsp:sp>
    <dsp:sp modelId="{9D940932-6EF1-A248-B87C-92AEC68EE2C6}">
      <dsp:nvSpPr>
        <dsp:cNvPr id="0" name=""/>
        <dsp:cNvSpPr/>
      </dsp:nvSpPr>
      <dsp:spPr>
        <a:xfrm>
          <a:off x="860846" y="2478622"/>
          <a:ext cx="1515070" cy="757535"/>
        </a:xfrm>
        <a:prstGeom prst="roundRect">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5. PI/ORA submit the package to agency</a:t>
          </a:r>
          <a:endParaRPr lang="en-US" sz="1200" kern="1200" dirty="0"/>
        </a:p>
      </dsp:txBody>
      <dsp:txXfrm>
        <a:off x="897826" y="2515602"/>
        <a:ext cx="1441110" cy="683575"/>
      </dsp:txXfrm>
    </dsp:sp>
    <dsp:sp modelId="{DFF91D4F-6026-E542-81B5-2EF5789FFF8E}">
      <dsp:nvSpPr>
        <dsp:cNvPr id="0" name=""/>
        <dsp:cNvSpPr/>
      </dsp:nvSpPr>
      <dsp:spPr>
        <a:xfrm>
          <a:off x="860846" y="827842"/>
          <a:ext cx="1515070" cy="757535"/>
        </a:xfrm>
        <a:prstGeom prst="roundRect">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6. Agency issues an ATO</a:t>
          </a:r>
          <a:endParaRPr lang="en-US" sz="1200" kern="1200" dirty="0"/>
        </a:p>
      </dsp:txBody>
      <dsp:txXfrm>
        <a:off x="897826" y="864822"/>
        <a:ext cx="1441110" cy="68357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DC35DC-C3BA-6142-94EA-A32B4CB74368}" type="datetimeFigureOut">
              <a:rPr lang="en-US" smtClean="0"/>
              <a:t>8/26/14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720938-B2B4-DF49-B202-6DFDE8013CFA}" type="slidenum">
              <a:rPr lang="en-US" smtClean="0"/>
              <a:t>‹#›</a:t>
            </a:fld>
            <a:endParaRPr lang="en-US"/>
          </a:p>
        </p:txBody>
      </p:sp>
    </p:spTree>
    <p:extLst>
      <p:ext uri="{BB962C8B-B14F-4D97-AF65-F5344CB8AC3E}">
        <p14:creationId xmlns:p14="http://schemas.microsoft.com/office/powerpoint/2010/main" val="3838267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459D5A79-0C55-9946-8AAC-0DD300C85810}" type="slidenum">
              <a:rPr lang="en-US" sz="1200" i="0"/>
              <a:pPr/>
              <a:t>1</a:t>
            </a:fld>
            <a:endParaRPr lang="en-US" sz="1200" i="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28</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29</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30</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34</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36</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38</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39</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ANIMATION</a:t>
            </a:r>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40</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20938-B2B4-DF49-B202-6DFDE8013CFA}" type="slidenum">
              <a:rPr lang="en-US" smtClean="0"/>
              <a:t>41</a:t>
            </a:fld>
            <a:endParaRPr lang="en-US"/>
          </a:p>
        </p:txBody>
      </p:sp>
    </p:spTree>
    <p:extLst>
      <p:ext uri="{BB962C8B-B14F-4D97-AF65-F5344CB8AC3E}">
        <p14:creationId xmlns:p14="http://schemas.microsoft.com/office/powerpoint/2010/main" val="1791904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20938-B2B4-DF49-B202-6DFDE8013CFA}" type="slidenum">
              <a:rPr lang="en-US" smtClean="0"/>
              <a:t>42</a:t>
            </a:fld>
            <a:endParaRPr lang="en-US"/>
          </a:p>
        </p:txBody>
      </p:sp>
    </p:spTree>
    <p:extLst>
      <p:ext uri="{BB962C8B-B14F-4D97-AF65-F5344CB8AC3E}">
        <p14:creationId xmlns:p14="http://schemas.microsoft.com/office/powerpoint/2010/main" val="4070238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2</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43</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20938-B2B4-DF49-B202-6DFDE8013CFA}" type="slidenum">
              <a:rPr lang="en-US" smtClean="0"/>
              <a:t>44</a:t>
            </a:fld>
            <a:endParaRPr lang="en-US"/>
          </a:p>
        </p:txBody>
      </p:sp>
    </p:spTree>
    <p:extLst>
      <p:ext uri="{BB962C8B-B14F-4D97-AF65-F5344CB8AC3E}">
        <p14:creationId xmlns:p14="http://schemas.microsoft.com/office/powerpoint/2010/main" val="1189219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20938-B2B4-DF49-B202-6DFDE8013CFA}" type="slidenum">
              <a:rPr lang="en-US" smtClean="0"/>
              <a:t>45</a:t>
            </a:fld>
            <a:endParaRPr lang="en-US"/>
          </a:p>
        </p:txBody>
      </p:sp>
    </p:spTree>
    <p:extLst>
      <p:ext uri="{BB962C8B-B14F-4D97-AF65-F5344CB8AC3E}">
        <p14:creationId xmlns:p14="http://schemas.microsoft.com/office/powerpoint/2010/main" val="3739310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46</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47</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48</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49</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50</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51</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52</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6</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53</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54</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55</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20938-B2B4-DF49-B202-6DFDE8013CFA}" type="slidenum">
              <a:rPr lang="en-US" smtClean="0"/>
              <a:t>56</a:t>
            </a:fld>
            <a:endParaRPr lang="en-US"/>
          </a:p>
        </p:txBody>
      </p:sp>
    </p:spTree>
    <p:extLst>
      <p:ext uri="{BB962C8B-B14F-4D97-AF65-F5344CB8AC3E}">
        <p14:creationId xmlns:p14="http://schemas.microsoft.com/office/powerpoint/2010/main" val="3313657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20938-B2B4-DF49-B202-6DFDE8013CFA}" type="slidenum">
              <a:rPr lang="en-US" smtClean="0"/>
              <a:t>57</a:t>
            </a:fld>
            <a:endParaRPr lang="en-US"/>
          </a:p>
        </p:txBody>
      </p:sp>
    </p:spTree>
    <p:extLst>
      <p:ext uri="{BB962C8B-B14F-4D97-AF65-F5344CB8AC3E}">
        <p14:creationId xmlns:p14="http://schemas.microsoft.com/office/powerpoint/2010/main" val="32774409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58</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ANIMATION</a:t>
            </a:r>
            <a:endParaRPr lang="en-US" dirty="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a:t>
            </a:r>
            <a:endParaRPr lang="en-US" dirty="0"/>
          </a:p>
        </p:txBody>
      </p:sp>
      <p:sp>
        <p:nvSpPr>
          <p:cNvPr id="4" name="Slide Number Placeholder 3"/>
          <p:cNvSpPr>
            <a:spLocks noGrp="1"/>
          </p:cNvSpPr>
          <p:nvPr>
            <p:ph type="sldNum" sz="quarter" idx="10"/>
          </p:nvPr>
        </p:nvSpPr>
        <p:spPr/>
        <p:txBody>
          <a:bodyPr/>
          <a:lstStyle/>
          <a:p>
            <a:fld id="{04720938-B2B4-DF49-B202-6DFDE8013CFA}" type="slidenum">
              <a:rPr lang="en-US" smtClean="0"/>
              <a:t>59</a:t>
            </a:fld>
            <a:endParaRPr lang="en-US"/>
          </a:p>
        </p:txBody>
      </p:sp>
    </p:spTree>
    <p:extLst>
      <p:ext uri="{BB962C8B-B14F-4D97-AF65-F5344CB8AC3E}">
        <p14:creationId xmlns:p14="http://schemas.microsoft.com/office/powerpoint/2010/main" val="24528112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60</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20938-B2B4-DF49-B202-6DFDE8013CFA}" type="slidenum">
              <a:rPr lang="en-US" smtClean="0"/>
              <a:t>61</a:t>
            </a:fld>
            <a:endParaRPr lang="en-US"/>
          </a:p>
        </p:txBody>
      </p:sp>
    </p:spTree>
    <p:extLst>
      <p:ext uri="{BB962C8B-B14F-4D97-AF65-F5344CB8AC3E}">
        <p14:creationId xmlns:p14="http://schemas.microsoft.com/office/powerpoint/2010/main" val="35719658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62</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11</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63</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71</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72</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73</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74</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75</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77</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720938-B2B4-DF49-B202-6DFDE8013CFA}" type="slidenum">
              <a:rPr lang="en-US" smtClean="0"/>
              <a:t>84</a:t>
            </a:fld>
            <a:endParaRPr lang="en-US"/>
          </a:p>
        </p:txBody>
      </p:sp>
    </p:spTree>
    <p:extLst>
      <p:ext uri="{BB962C8B-B14F-4D97-AF65-F5344CB8AC3E}">
        <p14:creationId xmlns:p14="http://schemas.microsoft.com/office/powerpoint/2010/main" val="3021612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108</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109</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12</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110</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111</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112</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113</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114</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116</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119</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120</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122</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124</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13</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125</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126</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127</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128</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129</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130</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134</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135</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136</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137</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19</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138</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139</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141</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142</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143</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144</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24</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fld id="{845FD03E-CB6A-B34F-8B64-3C458CEA671C}" type="slidenum">
              <a:rPr lang="en-US" sz="1200" i="0"/>
              <a:pPr/>
              <a:t>25</a:t>
            </a:fld>
            <a:endParaRPr lang="en-US" sz="1200" i="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2"/>
          <p:cNvSpPr>
            <a:spLocks noChangeArrowheads="1"/>
          </p:cNvSpPr>
          <p:nvPr/>
        </p:nvSpPr>
        <p:spPr bwMode="auto">
          <a:xfrm>
            <a:off x="0" y="0"/>
            <a:ext cx="9144000" cy="4648200"/>
          </a:xfrm>
          <a:prstGeom prst="rect">
            <a:avLst/>
          </a:prstGeom>
          <a:solidFill>
            <a:schemeClr val="accent1"/>
          </a:solidFill>
          <a:ln w="9525">
            <a:noFill/>
            <a:miter lim="800000"/>
            <a:headEnd/>
            <a:tailEnd/>
          </a:ln>
        </p:spPr>
        <p:txBody>
          <a:bodyPr wrap="none" anchor="ctr"/>
          <a:lstStyle/>
          <a:p>
            <a:endParaRPr lang="en-US"/>
          </a:p>
        </p:txBody>
      </p:sp>
      <p:sp>
        <p:nvSpPr>
          <p:cNvPr id="5" name="Line 24"/>
          <p:cNvSpPr>
            <a:spLocks noChangeShapeType="1"/>
          </p:cNvSpPr>
          <p:nvPr/>
        </p:nvSpPr>
        <p:spPr bwMode="auto">
          <a:xfrm>
            <a:off x="2106613" y="2551113"/>
            <a:ext cx="4903787" cy="0"/>
          </a:xfrm>
          <a:prstGeom prst="line">
            <a:avLst/>
          </a:prstGeom>
          <a:noFill/>
          <a:ln w="9525">
            <a:solidFill>
              <a:schemeClr val="bg1"/>
            </a:solidFill>
            <a:round/>
            <a:headEnd/>
            <a:tailEnd/>
          </a:ln>
        </p:spPr>
        <p:txBody>
          <a:bodyPr wrap="none" anchor="ctr"/>
          <a:lstStyle/>
          <a:p>
            <a:pPr>
              <a:defRPr/>
            </a:pPr>
            <a:endParaRPr lang="en-US">
              <a:ea typeface="ＭＳ Ｐゴシック" charset="-128"/>
              <a:cs typeface="ＭＳ Ｐゴシック" charset="-128"/>
            </a:endParaRPr>
          </a:p>
        </p:txBody>
      </p:sp>
      <p:sp>
        <p:nvSpPr>
          <p:cNvPr id="6" name="Line 53"/>
          <p:cNvSpPr>
            <a:spLocks noChangeShapeType="1"/>
          </p:cNvSpPr>
          <p:nvPr/>
        </p:nvSpPr>
        <p:spPr bwMode="auto">
          <a:xfrm>
            <a:off x="0" y="4648200"/>
            <a:ext cx="9144000" cy="0"/>
          </a:xfrm>
          <a:prstGeom prst="line">
            <a:avLst/>
          </a:prstGeom>
          <a:noFill/>
          <a:ln w="47625">
            <a:solidFill>
              <a:schemeClr val="tx1"/>
            </a:solidFill>
            <a:round/>
            <a:headEnd/>
            <a:tailEnd/>
          </a:ln>
        </p:spPr>
        <p:txBody>
          <a:bodyPr wrap="none" anchor="ctr"/>
          <a:lstStyle/>
          <a:p>
            <a:pPr>
              <a:defRPr/>
            </a:pPr>
            <a:endParaRPr lang="en-US">
              <a:ea typeface="ＭＳ Ｐゴシック" charset="-128"/>
              <a:cs typeface="ＭＳ Ｐゴシック" charset="-128"/>
            </a:endParaRPr>
          </a:p>
        </p:txBody>
      </p:sp>
      <p:sp>
        <p:nvSpPr>
          <p:cNvPr id="3075" name="Rectangle 3"/>
          <p:cNvSpPr>
            <a:spLocks noGrp="1" noChangeArrowheads="1"/>
          </p:cNvSpPr>
          <p:nvPr>
            <p:ph type="subTitle" idx="1"/>
          </p:nvPr>
        </p:nvSpPr>
        <p:spPr>
          <a:xfrm>
            <a:off x="457200" y="1763713"/>
            <a:ext cx="8226425" cy="508000"/>
          </a:xfrm>
        </p:spPr>
        <p:txBody>
          <a:bodyPr anchor="ctr"/>
          <a:lstStyle>
            <a:lvl1pPr marL="0" indent="0" algn="ctr">
              <a:buFontTx/>
              <a:buNone/>
              <a:defRPr>
                <a:solidFill>
                  <a:schemeClr val="bg1"/>
                </a:solidFill>
              </a:defRPr>
            </a:lvl1pPr>
          </a:lstStyle>
          <a:p>
            <a:r>
              <a:rPr lang="en-US" smtClean="0"/>
              <a:t>Click to edit Master subtitle style</a:t>
            </a:r>
            <a:endParaRPr lang="en-US"/>
          </a:p>
        </p:txBody>
      </p:sp>
      <p:sp>
        <p:nvSpPr>
          <p:cNvPr id="3091" name="Rectangle 19"/>
          <p:cNvSpPr>
            <a:spLocks noGrp="1" noChangeArrowheads="1"/>
          </p:cNvSpPr>
          <p:nvPr>
            <p:ph type="ctrTitle" sz="quarter"/>
          </p:nvPr>
        </p:nvSpPr>
        <p:spPr>
          <a:xfrm>
            <a:off x="455613" y="1014413"/>
            <a:ext cx="8226425" cy="776287"/>
          </a:xfrm>
        </p:spPr>
        <p:txBody>
          <a:bodyPr/>
          <a:lstStyle>
            <a:lvl1pPr algn="ctr">
              <a:defRPr sz="4200" b="0">
                <a:solidFill>
                  <a:schemeClr val="bg1"/>
                </a:solidFill>
              </a:defRPr>
            </a:lvl1pPr>
          </a:lstStyle>
          <a:p>
            <a:r>
              <a:rPr lang="en-US" smtClean="0"/>
              <a:t>Click to edit Master title style</a:t>
            </a:r>
            <a:endParaRPr lang="en-US"/>
          </a:p>
        </p:txBody>
      </p:sp>
      <p:pic>
        <p:nvPicPr>
          <p:cNvPr id="7" name="Picture 6" descr="uits.V.CMYK smaller.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876800"/>
            <a:ext cx="51038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17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315200" y="152400"/>
            <a:ext cx="1600200" cy="304800"/>
          </a:xfrm>
          <a:prstGeom prst="rect">
            <a:avLst/>
          </a:prstGeom>
        </p:spPr>
        <p:txBody>
          <a:bodyPr/>
          <a:lstStyle>
            <a:lvl1pPr>
              <a:defRPr/>
            </a:lvl1pPr>
          </a:lstStyle>
          <a:p>
            <a:fld id="{9DB06711-9719-5D4E-85BC-52AD20B3AF62}" type="datetimeFigureOut">
              <a:rPr lang="en-US" smtClean="0"/>
              <a:t>8/26/14</a:t>
            </a:fld>
            <a:endParaRPr lang="en-US"/>
          </a:p>
        </p:txBody>
      </p:sp>
      <p:sp>
        <p:nvSpPr>
          <p:cNvPr id="5" name="Footer Placeholder 4"/>
          <p:cNvSpPr>
            <a:spLocks noGrp="1"/>
          </p:cNvSpPr>
          <p:nvPr>
            <p:ph type="ftr" sz="quarter" idx="11"/>
          </p:nvPr>
        </p:nvSpPr>
        <p:spPr>
          <a:xfrm>
            <a:off x="228600" y="152400"/>
            <a:ext cx="4953000" cy="3048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62536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11213"/>
            <a:ext cx="1778000" cy="5080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811213"/>
            <a:ext cx="51816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315200" y="152400"/>
            <a:ext cx="1600200" cy="304800"/>
          </a:xfrm>
          <a:prstGeom prst="rect">
            <a:avLst/>
          </a:prstGeom>
        </p:spPr>
        <p:txBody>
          <a:bodyPr/>
          <a:lstStyle>
            <a:lvl1pPr>
              <a:defRPr/>
            </a:lvl1pPr>
          </a:lstStyle>
          <a:p>
            <a:fld id="{9DB06711-9719-5D4E-85BC-52AD20B3AF62}" type="datetimeFigureOut">
              <a:rPr lang="en-US" smtClean="0"/>
              <a:t>8/26/14</a:t>
            </a:fld>
            <a:endParaRPr lang="en-US"/>
          </a:p>
        </p:txBody>
      </p:sp>
      <p:sp>
        <p:nvSpPr>
          <p:cNvPr id="5" name="Footer Placeholder 4"/>
          <p:cNvSpPr>
            <a:spLocks noGrp="1"/>
          </p:cNvSpPr>
          <p:nvPr>
            <p:ph type="ftr" sz="quarter" idx="11"/>
          </p:nvPr>
        </p:nvSpPr>
        <p:spPr>
          <a:xfrm>
            <a:off x="228600" y="152400"/>
            <a:ext cx="4953000" cy="3048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345409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txBox="1">
            <a:spLocks/>
          </p:cNvSpPr>
          <p:nvPr userDrawn="1"/>
        </p:nvSpPr>
        <p:spPr>
          <a:xfrm>
            <a:off x="6096000" y="152400"/>
            <a:ext cx="28194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defRPr sz="2400" i="1" kern="1200">
                <a:solidFill>
                  <a:schemeClr val="tx1"/>
                </a:solidFill>
                <a:latin typeface="Arial" charset="0"/>
                <a:ea typeface="ＭＳ Ｐゴシック" charset="0"/>
                <a:cs typeface="ＭＳ Ｐゴシック" charset="0"/>
              </a:defRPr>
            </a:lvl1pPr>
            <a:lvl2pPr marL="37931725" indent="-37474525" algn="l" defTabSz="457200" rtl="0" eaLnBrk="1" latinLnBrk="0" hangingPunct="1">
              <a:defRPr sz="2400" i="1" kern="1200">
                <a:solidFill>
                  <a:schemeClr val="tx1"/>
                </a:solidFill>
                <a:latin typeface="Arial" charset="0"/>
                <a:ea typeface="ＭＳ Ｐゴシック" charset="0"/>
                <a:cs typeface="+mn-cs"/>
              </a:defRPr>
            </a:lvl2pPr>
            <a:lvl3pPr marL="914400" algn="l" defTabSz="457200" rtl="0" eaLnBrk="1" latinLnBrk="0" hangingPunct="1">
              <a:defRPr sz="2400" i="1" kern="1200">
                <a:solidFill>
                  <a:schemeClr val="tx1"/>
                </a:solidFill>
                <a:latin typeface="Arial" charset="0"/>
                <a:ea typeface="ＭＳ Ｐゴシック" charset="0"/>
                <a:cs typeface="+mn-cs"/>
              </a:defRPr>
            </a:lvl3pPr>
            <a:lvl4pPr marL="1371600" algn="l" defTabSz="457200" rtl="0" eaLnBrk="1" latinLnBrk="0" hangingPunct="1">
              <a:defRPr sz="2400" i="1" kern="1200">
                <a:solidFill>
                  <a:schemeClr val="tx1"/>
                </a:solidFill>
                <a:latin typeface="Arial" charset="0"/>
                <a:ea typeface="ＭＳ Ｐゴシック" charset="0"/>
                <a:cs typeface="+mn-cs"/>
              </a:defRPr>
            </a:lvl4pPr>
            <a:lvl5pPr marL="1828800" algn="l" defTabSz="457200" rtl="0" eaLnBrk="1" latinLnBrk="0" hangingPunct="1">
              <a:defRPr sz="2400" i="1" kern="1200">
                <a:solidFill>
                  <a:schemeClr val="tx1"/>
                </a:solidFill>
                <a:latin typeface="Arial" charset="0"/>
                <a:ea typeface="ＭＳ Ｐゴシック" charset="0"/>
                <a:cs typeface="+mn-cs"/>
              </a:defRPr>
            </a:lvl5pPr>
            <a:lvl6pPr marL="457200" algn="l" defTabSz="457200" rtl="0" eaLnBrk="0" fontAlgn="base" latinLnBrk="0" hangingPunct="0">
              <a:spcBef>
                <a:spcPct val="0"/>
              </a:spcBef>
              <a:spcAft>
                <a:spcPct val="0"/>
              </a:spcAft>
              <a:defRPr sz="2400" i="1" kern="1200">
                <a:solidFill>
                  <a:schemeClr val="tx1"/>
                </a:solidFill>
                <a:latin typeface="Arial" charset="0"/>
                <a:ea typeface="ＭＳ Ｐゴシック" charset="0"/>
                <a:cs typeface="+mn-cs"/>
              </a:defRPr>
            </a:lvl6pPr>
            <a:lvl7pPr marL="914400" algn="l" defTabSz="457200" rtl="0" eaLnBrk="0" fontAlgn="base" latinLnBrk="0" hangingPunct="0">
              <a:spcBef>
                <a:spcPct val="0"/>
              </a:spcBef>
              <a:spcAft>
                <a:spcPct val="0"/>
              </a:spcAft>
              <a:defRPr sz="2400" i="1" kern="1200">
                <a:solidFill>
                  <a:schemeClr val="tx1"/>
                </a:solidFill>
                <a:latin typeface="Arial" charset="0"/>
                <a:ea typeface="ＭＳ Ｐゴシック" charset="0"/>
                <a:cs typeface="+mn-cs"/>
              </a:defRPr>
            </a:lvl7pPr>
            <a:lvl8pPr marL="1371600" algn="l" defTabSz="457200" rtl="0" eaLnBrk="0" fontAlgn="base" latinLnBrk="0" hangingPunct="0">
              <a:spcBef>
                <a:spcPct val="0"/>
              </a:spcBef>
              <a:spcAft>
                <a:spcPct val="0"/>
              </a:spcAft>
              <a:defRPr sz="2400" i="1" kern="1200">
                <a:solidFill>
                  <a:schemeClr val="tx1"/>
                </a:solidFill>
                <a:latin typeface="Arial" charset="0"/>
                <a:ea typeface="ＭＳ Ｐゴシック" charset="0"/>
                <a:cs typeface="+mn-cs"/>
              </a:defRPr>
            </a:lvl8pPr>
            <a:lvl9pPr marL="1828800" algn="l" defTabSz="457200" rtl="0" eaLnBrk="0" fontAlgn="base" latinLnBrk="0" hangingPunct="0">
              <a:spcBef>
                <a:spcPct val="0"/>
              </a:spcBef>
              <a:spcAft>
                <a:spcPct val="0"/>
              </a:spcAft>
              <a:defRPr sz="2400" i="1" kern="1200">
                <a:solidFill>
                  <a:schemeClr val="tx1"/>
                </a:solidFill>
                <a:latin typeface="Arial" charset="0"/>
                <a:ea typeface="ＭＳ Ｐゴシック" charset="0"/>
                <a:cs typeface="+mn-cs"/>
              </a:defRPr>
            </a:lvl9pPr>
          </a:lstStyle>
          <a:p>
            <a:r>
              <a:rPr lang="en-US" sz="1200" i="0" dirty="0" smtClean="0"/>
              <a:t>NSF </a:t>
            </a:r>
            <a:r>
              <a:rPr lang="en-US" sz="1200" i="0" dirty="0" err="1" smtClean="0"/>
              <a:t>Cybersecurity</a:t>
            </a:r>
            <a:r>
              <a:rPr lang="en-US" sz="1200" i="0" dirty="0" smtClean="0"/>
              <a:t> Summit: 8/26/14</a:t>
            </a:r>
            <a:endParaRPr lang="en-US" sz="1400" dirty="0"/>
          </a:p>
        </p:txBody>
      </p:sp>
      <p:sp>
        <p:nvSpPr>
          <p:cNvPr id="5" name="Date Placeholder 3"/>
          <p:cNvSpPr txBox="1">
            <a:spLocks/>
          </p:cNvSpPr>
          <p:nvPr userDrawn="1"/>
        </p:nvSpPr>
        <p:spPr>
          <a:xfrm>
            <a:off x="264533" y="147841"/>
            <a:ext cx="3431597"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defRPr sz="2400" i="1" kern="1200">
                <a:solidFill>
                  <a:schemeClr val="tx1"/>
                </a:solidFill>
                <a:latin typeface="Arial" charset="0"/>
                <a:ea typeface="ＭＳ Ｐゴシック" charset="0"/>
                <a:cs typeface="ＭＳ Ｐゴシック" charset="0"/>
              </a:defRPr>
            </a:lvl1pPr>
            <a:lvl2pPr marL="37931725" indent="-37474525" algn="l" defTabSz="457200" rtl="0" eaLnBrk="1" latinLnBrk="0" hangingPunct="1">
              <a:defRPr sz="2400" i="1" kern="1200">
                <a:solidFill>
                  <a:schemeClr val="tx1"/>
                </a:solidFill>
                <a:latin typeface="Arial" charset="0"/>
                <a:ea typeface="ＭＳ Ｐゴシック" charset="0"/>
                <a:cs typeface="+mn-cs"/>
              </a:defRPr>
            </a:lvl2pPr>
            <a:lvl3pPr marL="914400" algn="l" defTabSz="457200" rtl="0" eaLnBrk="1" latinLnBrk="0" hangingPunct="1">
              <a:defRPr sz="2400" i="1" kern="1200">
                <a:solidFill>
                  <a:schemeClr val="tx1"/>
                </a:solidFill>
                <a:latin typeface="Arial" charset="0"/>
                <a:ea typeface="ＭＳ Ｐゴシック" charset="0"/>
                <a:cs typeface="+mn-cs"/>
              </a:defRPr>
            </a:lvl3pPr>
            <a:lvl4pPr marL="1371600" algn="l" defTabSz="457200" rtl="0" eaLnBrk="1" latinLnBrk="0" hangingPunct="1">
              <a:defRPr sz="2400" i="1" kern="1200">
                <a:solidFill>
                  <a:schemeClr val="tx1"/>
                </a:solidFill>
                <a:latin typeface="Arial" charset="0"/>
                <a:ea typeface="ＭＳ Ｐゴシック" charset="0"/>
                <a:cs typeface="+mn-cs"/>
              </a:defRPr>
            </a:lvl4pPr>
            <a:lvl5pPr marL="1828800" algn="l" defTabSz="457200" rtl="0" eaLnBrk="1" latinLnBrk="0" hangingPunct="1">
              <a:defRPr sz="2400" i="1" kern="1200">
                <a:solidFill>
                  <a:schemeClr val="tx1"/>
                </a:solidFill>
                <a:latin typeface="Arial" charset="0"/>
                <a:ea typeface="ＭＳ Ｐゴシック" charset="0"/>
                <a:cs typeface="+mn-cs"/>
              </a:defRPr>
            </a:lvl5pPr>
            <a:lvl6pPr marL="457200" algn="l" defTabSz="457200" rtl="0" eaLnBrk="0" fontAlgn="base" latinLnBrk="0" hangingPunct="0">
              <a:spcBef>
                <a:spcPct val="0"/>
              </a:spcBef>
              <a:spcAft>
                <a:spcPct val="0"/>
              </a:spcAft>
              <a:defRPr sz="2400" i="1" kern="1200">
                <a:solidFill>
                  <a:schemeClr val="tx1"/>
                </a:solidFill>
                <a:latin typeface="Arial" charset="0"/>
                <a:ea typeface="ＭＳ Ｐゴシック" charset="0"/>
                <a:cs typeface="+mn-cs"/>
              </a:defRPr>
            </a:lvl6pPr>
            <a:lvl7pPr marL="914400" algn="l" defTabSz="457200" rtl="0" eaLnBrk="0" fontAlgn="base" latinLnBrk="0" hangingPunct="0">
              <a:spcBef>
                <a:spcPct val="0"/>
              </a:spcBef>
              <a:spcAft>
                <a:spcPct val="0"/>
              </a:spcAft>
              <a:defRPr sz="2400" i="1" kern="1200">
                <a:solidFill>
                  <a:schemeClr val="tx1"/>
                </a:solidFill>
                <a:latin typeface="Arial" charset="0"/>
                <a:ea typeface="ＭＳ Ｐゴシック" charset="0"/>
                <a:cs typeface="+mn-cs"/>
              </a:defRPr>
            </a:lvl7pPr>
            <a:lvl8pPr marL="1371600" algn="l" defTabSz="457200" rtl="0" eaLnBrk="0" fontAlgn="base" latinLnBrk="0" hangingPunct="0">
              <a:spcBef>
                <a:spcPct val="0"/>
              </a:spcBef>
              <a:spcAft>
                <a:spcPct val="0"/>
              </a:spcAft>
              <a:defRPr sz="2400" i="1" kern="1200">
                <a:solidFill>
                  <a:schemeClr val="tx1"/>
                </a:solidFill>
                <a:latin typeface="Arial" charset="0"/>
                <a:ea typeface="ＭＳ Ｐゴシック" charset="0"/>
                <a:cs typeface="+mn-cs"/>
              </a:defRPr>
            </a:lvl8pPr>
            <a:lvl9pPr marL="1828800" algn="l" defTabSz="457200" rtl="0" eaLnBrk="0" fontAlgn="base" latinLnBrk="0" hangingPunct="0">
              <a:spcBef>
                <a:spcPct val="0"/>
              </a:spcBef>
              <a:spcAft>
                <a:spcPct val="0"/>
              </a:spcAft>
              <a:defRPr sz="2400" i="1" kern="1200">
                <a:solidFill>
                  <a:schemeClr val="tx1"/>
                </a:solidFill>
                <a:latin typeface="Arial" charset="0"/>
                <a:ea typeface="ＭＳ Ｐゴシック" charset="0"/>
                <a:cs typeface="+mn-cs"/>
              </a:defRPr>
            </a:lvl9pPr>
          </a:lstStyle>
          <a:p>
            <a:r>
              <a:rPr lang="en-US" sz="1200" i="0" dirty="0" smtClean="0"/>
              <a:t>University Information Technology</a:t>
            </a:r>
            <a:r>
              <a:rPr lang="en-US" sz="1200" i="0" baseline="0" dirty="0" smtClean="0"/>
              <a:t> Services</a:t>
            </a:r>
            <a:endParaRPr lang="en-US" sz="1400" dirty="0"/>
          </a:p>
        </p:txBody>
      </p:sp>
    </p:spTree>
    <p:extLst>
      <p:ext uri="{BB962C8B-B14F-4D97-AF65-F5344CB8AC3E}">
        <p14:creationId xmlns:p14="http://schemas.microsoft.com/office/powerpoint/2010/main" val="4014050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693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5588" y="1852613"/>
            <a:ext cx="3478212"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1852613"/>
            <a:ext cx="3479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709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228600" y="152400"/>
            <a:ext cx="4953000" cy="3048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51868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7315200" y="152400"/>
            <a:ext cx="1600200" cy="304800"/>
          </a:xfrm>
          <a:prstGeom prst="rect">
            <a:avLst/>
          </a:prstGeom>
        </p:spPr>
        <p:txBody>
          <a:bodyPr/>
          <a:lstStyle>
            <a:lvl1pPr>
              <a:defRPr/>
            </a:lvl1pPr>
          </a:lstStyle>
          <a:p>
            <a:fld id="{9DB06711-9719-5D4E-85BC-52AD20B3AF62}" type="datetimeFigureOut">
              <a:rPr lang="en-US" smtClean="0"/>
              <a:t>8/26/14</a:t>
            </a:fld>
            <a:endParaRPr lang="en-US"/>
          </a:p>
        </p:txBody>
      </p:sp>
      <p:sp>
        <p:nvSpPr>
          <p:cNvPr id="4" name="Footer Placeholder 3"/>
          <p:cNvSpPr>
            <a:spLocks noGrp="1"/>
          </p:cNvSpPr>
          <p:nvPr>
            <p:ph type="ftr" sz="quarter" idx="11"/>
          </p:nvPr>
        </p:nvSpPr>
        <p:spPr>
          <a:xfrm>
            <a:off x="228600" y="152400"/>
            <a:ext cx="4953000" cy="3048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383224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15200" y="152400"/>
            <a:ext cx="1600200" cy="304800"/>
          </a:xfrm>
          <a:prstGeom prst="rect">
            <a:avLst/>
          </a:prstGeom>
        </p:spPr>
        <p:txBody>
          <a:bodyPr/>
          <a:lstStyle>
            <a:lvl1pPr>
              <a:defRPr/>
            </a:lvl1pPr>
          </a:lstStyle>
          <a:p>
            <a:fld id="{9DB06711-9719-5D4E-85BC-52AD20B3AF62}" type="datetimeFigureOut">
              <a:rPr lang="en-US" smtClean="0"/>
              <a:t>8/26/14</a:t>
            </a:fld>
            <a:endParaRPr lang="en-US"/>
          </a:p>
        </p:txBody>
      </p:sp>
      <p:sp>
        <p:nvSpPr>
          <p:cNvPr id="3" name="Footer Placeholder 2"/>
          <p:cNvSpPr>
            <a:spLocks noGrp="1"/>
          </p:cNvSpPr>
          <p:nvPr>
            <p:ph type="ftr" sz="quarter" idx="11"/>
          </p:nvPr>
        </p:nvSpPr>
        <p:spPr>
          <a:xfrm>
            <a:off x="228600" y="152400"/>
            <a:ext cx="4953000" cy="3048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62872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15200" y="152400"/>
            <a:ext cx="1600200" cy="304800"/>
          </a:xfrm>
          <a:prstGeom prst="rect">
            <a:avLst/>
          </a:prstGeom>
        </p:spPr>
        <p:txBody>
          <a:bodyPr/>
          <a:lstStyle>
            <a:lvl1pPr>
              <a:defRPr/>
            </a:lvl1pPr>
          </a:lstStyle>
          <a:p>
            <a:fld id="{9DB06711-9719-5D4E-85BC-52AD20B3AF62}" type="datetimeFigureOut">
              <a:rPr lang="en-US" smtClean="0"/>
              <a:t>8/26/14</a:t>
            </a:fld>
            <a:endParaRPr lang="en-US"/>
          </a:p>
        </p:txBody>
      </p:sp>
      <p:sp>
        <p:nvSpPr>
          <p:cNvPr id="6" name="Footer Placeholder 5"/>
          <p:cNvSpPr>
            <a:spLocks noGrp="1"/>
          </p:cNvSpPr>
          <p:nvPr>
            <p:ph type="ftr" sz="quarter" idx="11"/>
          </p:nvPr>
        </p:nvSpPr>
        <p:spPr>
          <a:xfrm>
            <a:off x="228600" y="152400"/>
            <a:ext cx="4953000" cy="3048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386553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15200" y="152400"/>
            <a:ext cx="1600200" cy="304800"/>
          </a:xfrm>
          <a:prstGeom prst="rect">
            <a:avLst/>
          </a:prstGeom>
        </p:spPr>
        <p:txBody>
          <a:bodyPr/>
          <a:lstStyle>
            <a:lvl1pPr>
              <a:defRPr/>
            </a:lvl1pPr>
          </a:lstStyle>
          <a:p>
            <a:fld id="{9DB06711-9719-5D4E-85BC-52AD20B3AF62}" type="datetimeFigureOut">
              <a:rPr lang="en-US" smtClean="0"/>
              <a:t>8/26/14</a:t>
            </a:fld>
            <a:endParaRPr lang="en-US"/>
          </a:p>
        </p:txBody>
      </p:sp>
      <p:sp>
        <p:nvSpPr>
          <p:cNvPr id="6" name="Footer Placeholder 5"/>
          <p:cNvSpPr>
            <a:spLocks noGrp="1"/>
          </p:cNvSpPr>
          <p:nvPr>
            <p:ph type="ftr" sz="quarter" idx="11"/>
          </p:nvPr>
        </p:nvSpPr>
        <p:spPr>
          <a:xfrm>
            <a:off x="228600" y="152400"/>
            <a:ext cx="4953000" cy="3048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20974485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3" name="Rectangle 39"/>
          <p:cNvSpPr>
            <a:spLocks noChangeArrowheads="1"/>
          </p:cNvSpPr>
          <p:nvPr/>
        </p:nvSpPr>
        <p:spPr bwMode="auto">
          <a:xfrm>
            <a:off x="0" y="6172200"/>
            <a:ext cx="9144000" cy="685800"/>
          </a:xfrm>
          <a:prstGeom prst="rect">
            <a:avLst/>
          </a:prstGeom>
          <a:solidFill>
            <a:schemeClr val="accent1"/>
          </a:solidFill>
          <a:ln w="9525">
            <a:noFill/>
            <a:miter lim="800000"/>
            <a:headEnd/>
            <a:tailEnd/>
          </a:ln>
        </p:spPr>
        <p:txBody>
          <a:bodyPr wrap="none" anchor="ctr"/>
          <a:lstStyle/>
          <a:p>
            <a:endParaRPr lang="en-US"/>
          </a:p>
        </p:txBody>
      </p:sp>
      <p:sp>
        <p:nvSpPr>
          <p:cNvPr id="1027" name="Rectangle 2"/>
          <p:cNvSpPr>
            <a:spLocks noGrp="1" noChangeArrowheads="1"/>
          </p:cNvSpPr>
          <p:nvPr>
            <p:ph type="title"/>
          </p:nvPr>
        </p:nvSpPr>
        <p:spPr bwMode="auto">
          <a:xfrm>
            <a:off x="966787" y="811213"/>
            <a:ext cx="7110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8" name="Rectangle 3"/>
          <p:cNvSpPr>
            <a:spLocks noGrp="1" noChangeArrowheads="1"/>
          </p:cNvSpPr>
          <p:nvPr>
            <p:ph type="body" idx="1"/>
          </p:nvPr>
        </p:nvSpPr>
        <p:spPr bwMode="auto">
          <a:xfrm>
            <a:off x="966788" y="1905000"/>
            <a:ext cx="711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60" name="Line 36"/>
          <p:cNvSpPr>
            <a:spLocks noChangeShapeType="1"/>
          </p:cNvSpPr>
          <p:nvPr/>
        </p:nvSpPr>
        <p:spPr bwMode="auto">
          <a:xfrm>
            <a:off x="0" y="442913"/>
            <a:ext cx="9144000" cy="0"/>
          </a:xfrm>
          <a:prstGeom prst="line">
            <a:avLst/>
          </a:prstGeom>
          <a:noFill/>
          <a:ln w="9525">
            <a:solidFill>
              <a:schemeClr val="bg2"/>
            </a:solidFill>
            <a:round/>
            <a:headEnd/>
            <a:tailEnd/>
          </a:ln>
        </p:spPr>
        <p:txBody>
          <a:bodyPr wrap="none" anchor="ctr"/>
          <a:lstStyle/>
          <a:p>
            <a:pPr>
              <a:defRPr/>
            </a:pPr>
            <a:endParaRPr lang="en-US">
              <a:ea typeface="ＭＳ Ｐゴシック" charset="-128"/>
              <a:cs typeface="ＭＳ Ｐゴシック" charset="-128"/>
            </a:endParaRPr>
          </a:p>
        </p:txBody>
      </p:sp>
      <p:sp>
        <p:nvSpPr>
          <p:cNvPr id="1061" name="Line 37"/>
          <p:cNvSpPr>
            <a:spLocks noChangeShapeType="1"/>
          </p:cNvSpPr>
          <p:nvPr/>
        </p:nvSpPr>
        <p:spPr bwMode="auto">
          <a:xfrm>
            <a:off x="0" y="6156325"/>
            <a:ext cx="9144000" cy="0"/>
          </a:xfrm>
          <a:prstGeom prst="line">
            <a:avLst/>
          </a:prstGeom>
          <a:noFill/>
          <a:ln w="47625">
            <a:solidFill>
              <a:schemeClr val="tx1"/>
            </a:solidFill>
            <a:round/>
            <a:headEnd/>
            <a:tailEnd/>
          </a:ln>
        </p:spPr>
        <p:txBody>
          <a:bodyPr wrap="none" anchor="ctr"/>
          <a:lstStyle/>
          <a:p>
            <a:pPr>
              <a:defRPr/>
            </a:pPr>
            <a:endParaRPr lang="en-US">
              <a:ea typeface="ＭＳ Ｐゴシック" charset="-128"/>
              <a:cs typeface="ＭＳ Ｐゴシック" charset="-128"/>
            </a:endParaRPr>
          </a:p>
        </p:txBody>
      </p:sp>
      <p:pic>
        <p:nvPicPr>
          <p:cNvPr id="1033" name="Picture 40" descr="iu_h_wh"/>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0" y="6324600"/>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400" b="1">
          <a:solidFill>
            <a:schemeClr val="accent1"/>
          </a:solidFill>
          <a:latin typeface="+mj-lt"/>
          <a:ea typeface="+mj-ea"/>
          <a:cs typeface="+mj-cs"/>
        </a:defRPr>
      </a:lvl1pPr>
      <a:lvl2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2pPr>
      <a:lvl3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3pPr>
      <a:lvl4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4pPr>
      <a:lvl5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jpeg"/><Relationship Id="rId3" Type="http://schemas.openxmlformats.org/officeDocument/2006/relationships/image" Target="../media/image121.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jpeg"/><Relationship Id="rId3" Type="http://schemas.openxmlformats.org/officeDocument/2006/relationships/image" Target="../media/image122.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jpeg"/><Relationship Id="rId3" Type="http://schemas.openxmlformats.org/officeDocument/2006/relationships/image" Target="../media/image123.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jpeg"/><Relationship Id="rId3" Type="http://schemas.openxmlformats.org/officeDocument/2006/relationships/image" Target="../media/image124.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5.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6.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7.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28.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30.jpg"/></Relationships>
</file>

<file path=ppt/slides/_rels/slide111.xml.rels><?xml version="1.0" encoding="UTF-8" standalone="yes"?>
<Relationships xmlns="http://schemas.openxmlformats.org/package/2006/relationships"><Relationship Id="rId3" Type="http://schemas.openxmlformats.org/officeDocument/2006/relationships/image" Target="../media/image131.jpg"/><Relationship Id="rId4" Type="http://schemas.openxmlformats.org/officeDocument/2006/relationships/image" Target="../media/image132.jpg"/><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112.xml.rels><?xml version="1.0" encoding="UTF-8" standalone="yes"?>
<Relationships xmlns="http://schemas.openxmlformats.org/package/2006/relationships"><Relationship Id="rId3" Type="http://schemas.openxmlformats.org/officeDocument/2006/relationships/image" Target="../media/image110.jpeg"/><Relationship Id="rId4" Type="http://schemas.openxmlformats.org/officeDocument/2006/relationships/image" Target="../media/image132.jpg"/><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113.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33.jp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34.jpg"/></Relationships>
</file>

<file path=ppt/slides/_rels/slide115.xml.rels><?xml version="1.0" encoding="UTF-8" standalone="yes"?>
<Relationships xmlns="http://schemas.openxmlformats.org/package/2006/relationships"><Relationship Id="rId3" Type="http://schemas.openxmlformats.org/officeDocument/2006/relationships/image" Target="../media/image136.png"/><Relationship Id="rId4" Type="http://schemas.openxmlformats.org/officeDocument/2006/relationships/image" Target="../media/image137.png"/><Relationship Id="rId5" Type="http://schemas.openxmlformats.org/officeDocument/2006/relationships/image" Target="../media/image138.png"/><Relationship Id="rId1" Type="http://schemas.openxmlformats.org/officeDocument/2006/relationships/slideLayout" Target="../slideLayouts/slideLayout2.xml"/><Relationship Id="rId2" Type="http://schemas.openxmlformats.org/officeDocument/2006/relationships/image" Target="../media/image135.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39.jp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0.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1.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4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143.jp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4.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145.jp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6.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147.jp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148.jp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49.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50.jp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151.jp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15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130.xml.rels><?xml version="1.0" encoding="UTF-8" standalone="yes"?>
<Relationships xmlns="http://schemas.openxmlformats.org/package/2006/relationships"><Relationship Id="rId3" Type="http://schemas.openxmlformats.org/officeDocument/2006/relationships/image" Target="../media/image110.jpeg"/><Relationship Id="rId4" Type="http://schemas.openxmlformats.org/officeDocument/2006/relationships/image" Target="../media/image21.png"/><Relationship Id="rId5" Type="http://schemas.openxmlformats.org/officeDocument/2006/relationships/image" Target="../media/image153.jpg"/><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4.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5.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156.jpg"/></Relationships>
</file>

<file path=ppt/slides/_rels/slide13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136.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57.jp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58.jpg"/></Relationships>
</file>

<file path=ppt/slides/_rels/slide139.xml.rels><?xml version="1.0" encoding="UTF-8" standalone="yes"?>
<Relationships xmlns="http://schemas.openxmlformats.org/package/2006/relationships"><Relationship Id="rId3" Type="http://schemas.openxmlformats.org/officeDocument/2006/relationships/image" Target="../media/image159.jpg"/><Relationship Id="rId4" Type="http://schemas.openxmlformats.org/officeDocument/2006/relationships/image" Target="../media/image160.jpg"/><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161.jp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162.jp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163.jp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164.jpg"/></Relationships>
</file>

<file path=ppt/slides/_rels/slide145.xml.rels><?xml version="1.0" encoding="UTF-8" standalone="yes"?>
<Relationships xmlns="http://schemas.openxmlformats.org/package/2006/relationships"><Relationship Id="rId3" Type="http://schemas.openxmlformats.org/officeDocument/2006/relationships/hyperlink" Target="http://csrc.nist.gov/publications/nistpubs/800-66-Rev1/SP-800-66-Revision1.pdf" TargetMode="External"/><Relationship Id="rId4" Type="http://schemas.openxmlformats.org/officeDocument/2006/relationships/hyperlink" Target="http://csrc.nist.gov/publications/nistpubs/800-53-Rev3/sp800-53-rev3-final_updated-errata_05-01-2010.pdf" TargetMode="External"/><Relationship Id="rId5" Type="http://schemas.openxmlformats.org/officeDocument/2006/relationships/hyperlink" Target="http://csrc.nist.gov/publications/nistpubs/800-53A-rev1/sp800-53A-rev1-final.pdf" TargetMode="External"/><Relationship Id="rId6" Type="http://schemas.openxmlformats.org/officeDocument/2006/relationships/hyperlink" Target="http://csrc.nist.gov/publications/fips/fips200/FIPS-200-final-march.pdf" TargetMode="External"/><Relationship Id="rId7" Type="http://schemas.openxmlformats.org/officeDocument/2006/relationships/hyperlink" Target="http://scap.nist.gov/hipaa/" TargetMode="External"/><Relationship Id="rId8" Type="http://schemas.openxmlformats.org/officeDocument/2006/relationships/image" Target="../media/image165.jpg"/><Relationship Id="rId1" Type="http://schemas.openxmlformats.org/officeDocument/2006/relationships/slideLayout" Target="../slideLayouts/slideLayout2.xml"/><Relationship Id="rId2" Type="http://schemas.openxmlformats.org/officeDocument/2006/relationships/hyperlink" Target="http://www.hhs.gov/ocr/privacy/hipaa/administrative/securityrule/index.html" TargetMode="External"/></Relationships>
</file>

<file path=ppt/slides/_rels/slide146.xml.rels><?xml version="1.0" encoding="UTF-8" standalone="yes"?>
<Relationships xmlns="http://schemas.openxmlformats.org/package/2006/relationships"><Relationship Id="rId3" Type="http://schemas.openxmlformats.org/officeDocument/2006/relationships/image" Target="../media/image166.jpeg"/><Relationship Id="rId4" Type="http://schemas.openxmlformats.org/officeDocument/2006/relationships/image" Target="../media/image167.jpeg"/><Relationship Id="rId5" Type="http://schemas.openxmlformats.org/officeDocument/2006/relationships/image" Target="../media/image168.jpg"/><Relationship Id="rId1" Type="http://schemas.openxmlformats.org/officeDocument/2006/relationships/slideLayout" Target="../slideLayouts/slideLayout2.xml"/><Relationship Id="rId2" Type="http://schemas.openxmlformats.org/officeDocument/2006/relationships/hyperlink" Target="mailto:ashankar@iu.edu"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creativecommons.org/licenses/by/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5.jp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6.jp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7.jp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2.jp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21.png"/><Relationship Id="rId5" Type="http://schemas.openxmlformats.org/officeDocument/2006/relationships/image" Target="../media/image38.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39.jp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1" Type="http://schemas.openxmlformats.org/officeDocument/2006/relationships/image" Target="../media/image48.png"/><Relationship Id="rId12" Type="http://schemas.openxmlformats.org/officeDocument/2006/relationships/image" Target="../media/image49.png"/><Relationship Id="rId13" Type="http://schemas.openxmlformats.org/officeDocument/2006/relationships/image" Target="../media/image50.png"/><Relationship Id="rId14" Type="http://schemas.openxmlformats.org/officeDocument/2006/relationships/image" Target="../media/image51.png"/><Relationship Id="rId15" Type="http://schemas.openxmlformats.org/officeDocument/2006/relationships/image" Target="../media/image52.png"/><Relationship Id="rId16" Type="http://schemas.openxmlformats.org/officeDocument/2006/relationships/image" Target="../media/image53.png"/><Relationship Id="rId1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png"/><Relationship Id="rId9" Type="http://schemas.openxmlformats.org/officeDocument/2006/relationships/image" Target="../media/image46.png"/><Relationship Id="rId10"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21.png"/><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57.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58.jp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59.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60.jpg"/><Relationship Id="rId5"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62.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63.jpg"/><Relationship Id="rId5" Type="http://schemas.openxmlformats.org/officeDocument/2006/relationships/image" Target="../media/image64.jp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65.gif"/><Relationship Id="rId5" Type="http://schemas.openxmlformats.org/officeDocument/2006/relationships/image" Target="../media/image66.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67.jp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68.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69.jp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70.jpg"/><Relationship Id="rId5" Type="http://schemas.openxmlformats.org/officeDocument/2006/relationships/image" Target="../media/image71.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71.jp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5.xml.rels><?xml version="1.0" encoding="UTF-8" standalone="yes"?>
<Relationships xmlns="http://schemas.openxmlformats.org/package/2006/relationships"><Relationship Id="rId3" Type="http://schemas.openxmlformats.org/officeDocument/2006/relationships/image" Target="../media/image72.gif"/><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6.xml.rels><?xml version="1.0" encoding="UTF-8" standalone="yes"?>
<Relationships xmlns="http://schemas.openxmlformats.org/package/2006/relationships"><Relationship Id="rId3" Type="http://schemas.openxmlformats.org/officeDocument/2006/relationships/image" Target="../media/image73.jpg"/><Relationship Id="rId4" Type="http://schemas.openxmlformats.org/officeDocument/2006/relationships/image" Target="../media/image74.jp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75.jp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76.jpg"/><Relationship Id="rId5" Type="http://schemas.openxmlformats.org/officeDocument/2006/relationships/image" Target="../media/image77.jp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21.png"/><Relationship Id="rId5" Type="http://schemas.openxmlformats.org/officeDocument/2006/relationships/image" Target="../media/image79.jp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80.jp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81.jpg"/></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21.png"/><Relationship Id="rId9" Type="http://schemas.openxmlformats.org/officeDocument/2006/relationships/image" Target="../media/image82.jp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83.jp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jpg"/><Relationship Id="rId3" Type="http://schemas.openxmlformats.org/officeDocument/2006/relationships/image" Target="../media/image73.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 Id="rId3" Type="http://schemas.openxmlformats.org/officeDocument/2006/relationships/image" Target="../media/image2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png"/><Relationship Id="rId3" Type="http://schemas.openxmlformats.org/officeDocument/2006/relationships/image" Target="../media/image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8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88.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8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0.jpg"/><Relationship Id="rId3" Type="http://schemas.openxmlformats.org/officeDocument/2006/relationships/image" Target="../media/image9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92.jpg"/></Relationships>
</file>

<file path=ppt/slides/_rels/slide72.xml.rels><?xml version="1.0" encoding="UTF-8" standalone="yes"?>
<Relationships xmlns="http://schemas.openxmlformats.org/package/2006/relationships"><Relationship Id="rId3" Type="http://schemas.openxmlformats.org/officeDocument/2006/relationships/image" Target="../media/image92.jpg"/><Relationship Id="rId4" Type="http://schemas.openxmlformats.org/officeDocument/2006/relationships/image" Target="../media/image93.jp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3.xml.rels><?xml version="1.0" encoding="UTF-8" standalone="yes"?>
<Relationships xmlns="http://schemas.openxmlformats.org/package/2006/relationships"><Relationship Id="rId3" Type="http://schemas.openxmlformats.org/officeDocument/2006/relationships/image" Target="../media/image92.jpg"/><Relationship Id="rId4" Type="http://schemas.openxmlformats.org/officeDocument/2006/relationships/image" Target="../media/image94.jp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4.xml.rels><?xml version="1.0" encoding="UTF-8" standalone="yes"?>
<Relationships xmlns="http://schemas.openxmlformats.org/package/2006/relationships"><Relationship Id="rId3" Type="http://schemas.openxmlformats.org/officeDocument/2006/relationships/image" Target="../media/image92.jpg"/><Relationship Id="rId4" Type="http://schemas.openxmlformats.org/officeDocument/2006/relationships/image" Target="../media/image95.jp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5.xml.rels><?xml version="1.0" encoding="UTF-8" standalone="yes"?>
<Relationships xmlns="http://schemas.openxmlformats.org/package/2006/relationships"><Relationship Id="rId3" Type="http://schemas.openxmlformats.org/officeDocument/2006/relationships/image" Target="../media/image92.jpg"/><Relationship Id="rId4" Type="http://schemas.openxmlformats.org/officeDocument/2006/relationships/image" Target="../media/image96.jp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jpg"/><Relationship Id="rId3" Type="http://schemas.openxmlformats.org/officeDocument/2006/relationships/image" Target="../media/image97.jpg"/></Relationships>
</file>

<file path=ppt/slides/_rels/slide77.xml.rels><?xml version="1.0" encoding="UTF-8" standalone="yes"?>
<Relationships xmlns="http://schemas.openxmlformats.org/package/2006/relationships"><Relationship Id="rId3" Type="http://schemas.openxmlformats.org/officeDocument/2006/relationships/image" Target="../media/image92.jpg"/><Relationship Id="rId4" Type="http://schemas.openxmlformats.org/officeDocument/2006/relationships/image" Target="../media/image98.jp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jpg"/><Relationship Id="rId3" Type="http://schemas.openxmlformats.org/officeDocument/2006/relationships/image" Target="../media/image99.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jpg"/><Relationship Id="rId3" Type="http://schemas.openxmlformats.org/officeDocument/2006/relationships/image" Target="../media/image10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jpg"/><Relationship Id="rId3" Type="http://schemas.openxmlformats.org/officeDocument/2006/relationships/image" Target="../media/image101.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jpg"/><Relationship Id="rId3" Type="http://schemas.openxmlformats.org/officeDocument/2006/relationships/image" Target="../media/image102.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04.jpg"/><Relationship Id="rId9" Type="http://schemas.openxmlformats.org/officeDocument/2006/relationships/image" Target="../media/image105.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6.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7.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8.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9.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110.jpeg"/><Relationship Id="rId4" Type="http://schemas.openxmlformats.org/officeDocument/2006/relationships/image" Target="../media/image112.jpg"/><Relationship Id="rId1" Type="http://schemas.openxmlformats.org/officeDocument/2006/relationships/slideLayout" Target="../slideLayouts/slideLayout2.xml"/><Relationship Id="rId2" Type="http://schemas.openxmlformats.org/officeDocument/2006/relationships/image" Target="../media/image111.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jpeg"/><Relationship Id="rId3" Type="http://schemas.openxmlformats.org/officeDocument/2006/relationships/image" Target="../media/image113.jpg"/></Relationships>
</file>

<file path=ppt/slides/_rels/slide92.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1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jpeg"/><Relationship Id="rId3" Type="http://schemas.openxmlformats.org/officeDocument/2006/relationships/image" Target="../media/image115.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6.png"/><Relationship Id="rId3" Type="http://schemas.openxmlformats.org/officeDocument/2006/relationships/image" Target="../media/image117.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8.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jpeg"/><Relationship Id="rId3" Type="http://schemas.openxmlformats.org/officeDocument/2006/relationships/image" Target="../media/image119.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jpeg"/><Relationship Id="rId3" Type="http://schemas.openxmlformats.org/officeDocument/2006/relationships/image" Target="../media/image120.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0.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uits.V.CMYK smaller.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876800"/>
            <a:ext cx="51038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455613" y="3483648"/>
            <a:ext cx="822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i="1">
                <a:solidFill>
                  <a:schemeClr val="tx1"/>
                </a:solidFill>
                <a:latin typeface="Arial" charset="0"/>
                <a:ea typeface="ＭＳ Ｐゴシック" charset="0"/>
                <a:cs typeface="ＭＳ Ｐゴシック" charset="0"/>
              </a:defRPr>
            </a:lvl1pPr>
            <a:lvl2pPr marL="37931725" indent="-37474525">
              <a:defRPr sz="2400" i="1">
                <a:solidFill>
                  <a:schemeClr val="tx1"/>
                </a:solidFill>
                <a:latin typeface="Arial" charset="0"/>
                <a:ea typeface="ＭＳ Ｐゴシック" charset="0"/>
              </a:defRPr>
            </a:lvl2pPr>
            <a:lvl3pPr>
              <a:defRPr sz="2400" i="1">
                <a:solidFill>
                  <a:schemeClr val="tx1"/>
                </a:solidFill>
                <a:latin typeface="Arial" charset="0"/>
                <a:ea typeface="ＭＳ Ｐゴシック" charset="0"/>
              </a:defRPr>
            </a:lvl3pPr>
            <a:lvl4pPr>
              <a:defRPr sz="2400" i="1">
                <a:solidFill>
                  <a:schemeClr val="tx1"/>
                </a:solidFill>
                <a:latin typeface="Arial" charset="0"/>
                <a:ea typeface="ＭＳ Ｐゴシック" charset="0"/>
              </a:defRPr>
            </a:lvl4pPr>
            <a:lvl5pPr>
              <a:defRPr sz="2400" i="1">
                <a:solidFill>
                  <a:schemeClr val="tx1"/>
                </a:solidFill>
                <a:latin typeface="Arial" charset="0"/>
                <a:ea typeface="ＭＳ Ｐゴシック" charset="0"/>
              </a:defRPr>
            </a:lvl5pPr>
            <a:lvl6pPr marL="457200" eaLnBrk="0" fontAlgn="base" hangingPunct="0">
              <a:spcBef>
                <a:spcPct val="0"/>
              </a:spcBef>
              <a:spcAft>
                <a:spcPct val="0"/>
              </a:spcAft>
              <a:defRPr sz="2400" i="1">
                <a:solidFill>
                  <a:schemeClr val="tx1"/>
                </a:solidFill>
                <a:latin typeface="Arial" charset="0"/>
                <a:ea typeface="ＭＳ Ｐゴシック" charset="0"/>
              </a:defRPr>
            </a:lvl6pPr>
            <a:lvl7pPr marL="914400" eaLnBrk="0" fontAlgn="base" hangingPunct="0">
              <a:spcBef>
                <a:spcPct val="0"/>
              </a:spcBef>
              <a:spcAft>
                <a:spcPct val="0"/>
              </a:spcAft>
              <a:defRPr sz="2400" i="1">
                <a:solidFill>
                  <a:schemeClr val="tx1"/>
                </a:solidFill>
                <a:latin typeface="Arial" charset="0"/>
                <a:ea typeface="ＭＳ Ｐゴシック" charset="0"/>
              </a:defRPr>
            </a:lvl7pPr>
            <a:lvl8pPr marL="1371600" eaLnBrk="0" fontAlgn="base" hangingPunct="0">
              <a:spcBef>
                <a:spcPct val="0"/>
              </a:spcBef>
              <a:spcAft>
                <a:spcPct val="0"/>
              </a:spcAft>
              <a:defRPr sz="2400" i="1">
                <a:solidFill>
                  <a:schemeClr val="tx1"/>
                </a:solidFill>
                <a:latin typeface="Arial" charset="0"/>
                <a:ea typeface="ＭＳ Ｐゴシック" charset="0"/>
              </a:defRPr>
            </a:lvl8pPr>
            <a:lvl9pPr marL="1828800" eaLnBrk="0" fontAlgn="base" hangingPunct="0">
              <a:spcBef>
                <a:spcPct val="0"/>
              </a:spcBef>
              <a:spcAft>
                <a:spcPct val="0"/>
              </a:spcAft>
              <a:defRPr sz="2400" i="1">
                <a:solidFill>
                  <a:schemeClr val="tx1"/>
                </a:solidFill>
                <a:latin typeface="Arial" charset="0"/>
                <a:ea typeface="ＭＳ Ｐゴシック" charset="0"/>
              </a:defRPr>
            </a:lvl9pPr>
          </a:lstStyle>
          <a:p>
            <a:pPr algn="ctr"/>
            <a:endParaRPr lang="en-US" sz="1800" i="0" dirty="0"/>
          </a:p>
          <a:p>
            <a:pPr algn="ctr"/>
            <a:r>
              <a:rPr lang="en-US" sz="1700" i="0" dirty="0" smtClean="0">
                <a:solidFill>
                  <a:schemeClr val="bg1"/>
                </a:solidFill>
              </a:rPr>
              <a:t>Bill Barnett &amp; Anurag Shankar</a:t>
            </a:r>
          </a:p>
          <a:p>
            <a:pPr algn="ctr"/>
            <a:r>
              <a:rPr lang="en-US" sz="1700" i="0" dirty="0" smtClean="0">
                <a:solidFill>
                  <a:schemeClr val="bg1"/>
                </a:solidFill>
              </a:rPr>
              <a:t>Pervasive Technology Institute</a:t>
            </a:r>
          </a:p>
          <a:p>
            <a:pPr algn="ctr"/>
            <a:r>
              <a:rPr lang="en-US" sz="1700" i="0" dirty="0" smtClean="0">
                <a:solidFill>
                  <a:schemeClr val="bg1"/>
                </a:solidFill>
              </a:rPr>
              <a:t>Center for Applied </a:t>
            </a:r>
            <a:r>
              <a:rPr lang="en-US" sz="1700" i="0" dirty="0" err="1" smtClean="0">
                <a:solidFill>
                  <a:schemeClr val="bg1"/>
                </a:solidFill>
              </a:rPr>
              <a:t>Cybersecurity</a:t>
            </a:r>
            <a:r>
              <a:rPr lang="en-US" sz="1700" i="0" dirty="0" smtClean="0">
                <a:solidFill>
                  <a:schemeClr val="bg1"/>
                </a:solidFill>
              </a:rPr>
              <a:t> Research</a:t>
            </a:r>
            <a:endParaRPr lang="en-US" sz="1700" i="0" dirty="0" smtClean="0">
              <a:solidFill>
                <a:schemeClr val="bg1"/>
              </a:solidFill>
            </a:endParaRPr>
          </a:p>
          <a:p>
            <a:pPr algn="ctr"/>
            <a:r>
              <a:rPr lang="en-US" sz="1700" i="0" dirty="0" smtClean="0">
                <a:solidFill>
                  <a:schemeClr val="bg1"/>
                </a:solidFill>
              </a:rPr>
              <a:t>Indiana </a:t>
            </a:r>
            <a:r>
              <a:rPr lang="en-US" sz="1700" i="0" dirty="0" smtClean="0">
                <a:solidFill>
                  <a:schemeClr val="bg1"/>
                </a:solidFill>
              </a:rPr>
              <a:t>University</a:t>
            </a:r>
          </a:p>
          <a:p>
            <a:pPr algn="ctr"/>
            <a:endParaRPr lang="en-US" sz="1700" i="0" dirty="0">
              <a:solidFill>
                <a:schemeClr val="bg1"/>
              </a:solidFill>
            </a:endParaRPr>
          </a:p>
          <a:p>
            <a:pPr algn="ctr"/>
            <a:r>
              <a:rPr lang="en-US" sz="1700" dirty="0">
                <a:solidFill>
                  <a:schemeClr val="bg1"/>
                </a:solidFill>
              </a:rPr>
              <a:t>2014 NSF </a:t>
            </a:r>
            <a:r>
              <a:rPr lang="en-US" sz="1700" dirty="0" err="1">
                <a:solidFill>
                  <a:schemeClr val="bg1"/>
                </a:solidFill>
              </a:rPr>
              <a:t>Cybersecurity</a:t>
            </a:r>
            <a:r>
              <a:rPr lang="en-US" sz="1700" dirty="0">
                <a:solidFill>
                  <a:schemeClr val="bg1"/>
                </a:solidFill>
              </a:rPr>
              <a:t> Summit for Large Facilities and Cyberinfrastructure</a:t>
            </a:r>
          </a:p>
          <a:p>
            <a:pPr algn="ctr"/>
            <a:r>
              <a:rPr lang="en-US" sz="1700" dirty="0">
                <a:solidFill>
                  <a:schemeClr val="bg1"/>
                </a:solidFill>
              </a:rPr>
              <a:t>August 26, </a:t>
            </a:r>
            <a:r>
              <a:rPr lang="en-US" sz="1700" dirty="0" smtClean="0">
                <a:solidFill>
                  <a:schemeClr val="bg1"/>
                </a:solidFill>
              </a:rPr>
              <a:t>2014</a:t>
            </a:r>
            <a:endParaRPr lang="en-US" sz="1700" i="0" dirty="0" smtClean="0">
              <a:solidFill>
                <a:schemeClr val="bg1"/>
              </a:solidFill>
            </a:endParaRPr>
          </a:p>
          <a:p>
            <a:pPr algn="ctr"/>
            <a:endParaRPr lang="en-US" sz="1600" i="0" dirty="0"/>
          </a:p>
          <a:p>
            <a:pPr algn="ctr"/>
            <a:endParaRPr lang="en-US" sz="1600" i="0" dirty="0"/>
          </a:p>
        </p:txBody>
      </p:sp>
      <p:sp>
        <p:nvSpPr>
          <p:cNvPr id="7" name="Text Box 7"/>
          <p:cNvSpPr txBox="1">
            <a:spLocks noChangeArrowheads="1"/>
          </p:cNvSpPr>
          <p:nvPr/>
        </p:nvSpPr>
        <p:spPr bwMode="auto">
          <a:xfrm>
            <a:off x="685800" y="52729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noAutofit/>
          </a:bodyPr>
          <a:lstStyle>
            <a:lvl1pPr algn="ctr" rtl="0" eaLnBrk="1" fontAlgn="base" hangingPunct="1">
              <a:spcBef>
                <a:spcPct val="0"/>
              </a:spcBef>
              <a:spcAft>
                <a:spcPct val="0"/>
              </a:spcAft>
              <a:defRPr sz="4200" b="0">
                <a:solidFill>
                  <a:schemeClr val="bg1"/>
                </a:solidFill>
                <a:latin typeface="+mj-lt"/>
                <a:ea typeface="+mj-ea"/>
                <a:cs typeface="+mj-cs"/>
              </a:defRPr>
            </a:lvl1pPr>
            <a:lvl2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2pPr>
            <a:lvl3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3pPr>
            <a:lvl4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4pPr>
            <a:lvl5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9pPr>
          </a:lstStyle>
          <a:p>
            <a:r>
              <a:rPr lang="en-US" sz="3600" dirty="0" smtClean="0">
                <a:latin typeface="Arial" charset="0"/>
                <a:ea typeface="ＭＳ Ｐゴシック" charset="0"/>
                <a:cs typeface="ＭＳ Ｐゴシック" charset="0"/>
              </a:rPr>
              <a:t>HPC, HIPAA, and FISMA:  Meeting the Regulatory Challenge through Effective Risk Management</a:t>
            </a:r>
            <a:endParaRPr lang="en-US" sz="360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025035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59154" y="495038"/>
            <a:ext cx="8229600" cy="838200"/>
          </a:xfrm>
          <a:prstGeom prst="rect">
            <a:avLst/>
          </a:prstGeom>
        </p:spPr>
        <p:txBody>
          <a:bodyPr>
            <a:normAutofit fontScale="97500"/>
          </a:bodyPr>
          <a:lstStyle>
            <a:lvl1pPr algn="l" rtl="0" fontAlgn="base">
              <a:spcBef>
                <a:spcPct val="0"/>
              </a:spcBef>
              <a:spcAft>
                <a:spcPct val="0"/>
              </a:spcAft>
              <a:defRPr sz="3400" b="1">
                <a:solidFill>
                  <a:schemeClr val="accent1"/>
                </a:solidFill>
                <a:latin typeface="+mj-lt"/>
                <a:ea typeface="+mj-ea"/>
                <a:cs typeface="+mj-cs"/>
              </a:defRPr>
            </a:lvl1pPr>
            <a:lvl2pPr algn="l" rtl="0" fontAlgn="base">
              <a:spcBef>
                <a:spcPct val="0"/>
              </a:spcBef>
              <a:spcAft>
                <a:spcPct val="0"/>
              </a:spcAft>
              <a:defRPr sz="3400" b="1">
                <a:solidFill>
                  <a:schemeClr val="accent1"/>
                </a:solidFill>
                <a:latin typeface="Arial" charset="0"/>
                <a:ea typeface="ＭＳ Ｐゴシック" charset="0"/>
                <a:cs typeface="ＭＳ Ｐゴシック" charset="0"/>
              </a:defRPr>
            </a:lvl2pPr>
            <a:lvl3pPr algn="l" rtl="0" fontAlgn="base">
              <a:spcBef>
                <a:spcPct val="0"/>
              </a:spcBef>
              <a:spcAft>
                <a:spcPct val="0"/>
              </a:spcAft>
              <a:defRPr sz="3400" b="1">
                <a:solidFill>
                  <a:schemeClr val="accent1"/>
                </a:solidFill>
                <a:latin typeface="Arial" charset="0"/>
                <a:ea typeface="ＭＳ Ｐゴシック" charset="0"/>
                <a:cs typeface="ＭＳ Ｐゴシック" charset="0"/>
              </a:defRPr>
            </a:lvl3pPr>
            <a:lvl4pPr algn="l" rtl="0" fontAlgn="base">
              <a:spcBef>
                <a:spcPct val="0"/>
              </a:spcBef>
              <a:spcAft>
                <a:spcPct val="0"/>
              </a:spcAft>
              <a:defRPr sz="3400" b="1">
                <a:solidFill>
                  <a:schemeClr val="accent1"/>
                </a:solidFill>
                <a:latin typeface="Arial" charset="0"/>
                <a:ea typeface="ＭＳ Ｐゴシック" charset="0"/>
                <a:cs typeface="ＭＳ Ｐゴシック" charset="0"/>
              </a:defRPr>
            </a:lvl4pPr>
            <a:lvl5pPr algn="l" rtl="0" fontAlgn="base">
              <a:spcBef>
                <a:spcPct val="0"/>
              </a:spcBef>
              <a:spcAft>
                <a:spcPct val="0"/>
              </a:spcAft>
              <a:defRPr sz="3400" b="1">
                <a:solidFill>
                  <a:schemeClr val="accent1"/>
                </a:solidFill>
                <a:latin typeface="Arial" charset="0"/>
                <a:ea typeface="ＭＳ Ｐゴシック" charset="0"/>
                <a:cs typeface="ＭＳ Ｐゴシック" charset="0"/>
              </a:defRPr>
            </a:lvl5pPr>
            <a:lvl6pPr marL="457200" algn="l" rtl="0" fontAlgn="base">
              <a:spcBef>
                <a:spcPct val="0"/>
              </a:spcBef>
              <a:spcAft>
                <a:spcPct val="0"/>
              </a:spcAft>
              <a:defRPr sz="3400" b="1">
                <a:solidFill>
                  <a:schemeClr val="accent1"/>
                </a:solidFill>
                <a:latin typeface="Arial" charset="0"/>
                <a:ea typeface="ＭＳ Ｐゴシック" charset="0"/>
                <a:cs typeface="ＭＳ Ｐゴシック" charset="0"/>
              </a:defRPr>
            </a:lvl6pPr>
            <a:lvl7pPr marL="914400" algn="l" rtl="0" fontAlgn="base">
              <a:spcBef>
                <a:spcPct val="0"/>
              </a:spcBef>
              <a:spcAft>
                <a:spcPct val="0"/>
              </a:spcAft>
              <a:defRPr sz="3400" b="1">
                <a:solidFill>
                  <a:schemeClr val="accent1"/>
                </a:solidFill>
                <a:latin typeface="Arial" charset="0"/>
                <a:ea typeface="ＭＳ Ｐゴシック" charset="0"/>
                <a:cs typeface="ＭＳ Ｐゴシック" charset="0"/>
              </a:defRPr>
            </a:lvl7pPr>
            <a:lvl8pPr marL="1371600" algn="l" rtl="0" fontAlgn="base">
              <a:spcBef>
                <a:spcPct val="0"/>
              </a:spcBef>
              <a:spcAft>
                <a:spcPct val="0"/>
              </a:spcAft>
              <a:defRPr sz="3400" b="1">
                <a:solidFill>
                  <a:schemeClr val="accent1"/>
                </a:solidFill>
                <a:latin typeface="Arial" charset="0"/>
                <a:ea typeface="ＭＳ Ｐゴシック" charset="0"/>
                <a:cs typeface="ＭＳ Ｐゴシック" charset="0"/>
              </a:defRPr>
            </a:lvl8pPr>
            <a:lvl9pPr marL="1828800" algn="l" rtl="0" fontAlgn="base">
              <a:spcBef>
                <a:spcPct val="0"/>
              </a:spcBef>
              <a:spcAft>
                <a:spcPct val="0"/>
              </a:spcAft>
              <a:defRPr sz="3400" b="1">
                <a:solidFill>
                  <a:schemeClr val="accent1"/>
                </a:solidFill>
                <a:latin typeface="Arial" charset="0"/>
                <a:ea typeface="ＭＳ Ｐゴシック" charset="0"/>
                <a:cs typeface="ＭＳ Ｐゴシック" charset="0"/>
              </a:defRPr>
            </a:lvl9pPr>
          </a:lstStyle>
          <a:p>
            <a:pPr>
              <a:defRPr/>
            </a:pPr>
            <a:r>
              <a:rPr lang="en-US" dirty="0" smtClean="0"/>
              <a:t>Right now, </a:t>
            </a:r>
            <a:r>
              <a:rPr lang="en-US" dirty="0" smtClean="0"/>
              <a:t>Big Data i</a:t>
            </a:r>
            <a:r>
              <a:rPr lang="en-US" dirty="0" smtClean="0"/>
              <a:t>s </a:t>
            </a:r>
            <a:r>
              <a:rPr lang="en-US" dirty="0" smtClean="0"/>
              <a:t>still Alchemy</a:t>
            </a:r>
          </a:p>
        </p:txBody>
      </p:sp>
      <p:sp>
        <p:nvSpPr>
          <p:cNvPr id="3" name="Content Placeholder 2"/>
          <p:cNvSpPr txBox="1">
            <a:spLocks/>
          </p:cNvSpPr>
          <p:nvPr/>
        </p:nvSpPr>
        <p:spPr bwMode="auto">
          <a:xfrm>
            <a:off x="381000" y="1567294"/>
            <a:ext cx="8686800"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spcBef>
                <a:spcPts val="1275"/>
              </a:spcBef>
              <a:buFontTx/>
              <a:buChar char="•"/>
              <a:defRPr/>
            </a:pPr>
            <a:r>
              <a:rPr lang="en-US" sz="3200" dirty="0" err="1" smtClean="0"/>
              <a:t>Omics</a:t>
            </a:r>
            <a:r>
              <a:rPr lang="en-US" sz="3200" dirty="0"/>
              <a:t>:</a:t>
            </a:r>
            <a:r>
              <a:rPr lang="en-US" sz="3200" dirty="0" smtClean="0"/>
              <a:t> new kinds of data with young rules</a:t>
            </a:r>
          </a:p>
          <a:p>
            <a:pPr>
              <a:spcBef>
                <a:spcPts val="1275"/>
              </a:spcBef>
              <a:buFontTx/>
              <a:buChar char="•"/>
              <a:defRPr/>
            </a:pPr>
            <a:r>
              <a:rPr lang="en-US" sz="3200" dirty="0" smtClean="0"/>
              <a:t>Patients as Partners: new stakeholders</a:t>
            </a:r>
          </a:p>
          <a:p>
            <a:pPr>
              <a:spcBef>
                <a:spcPts val="1275"/>
              </a:spcBef>
              <a:buFontTx/>
              <a:buChar char="•"/>
              <a:defRPr/>
            </a:pPr>
            <a:r>
              <a:rPr lang="en-US" sz="3200" dirty="0" smtClean="0"/>
              <a:t>Network Science: new conceptual modes</a:t>
            </a:r>
          </a:p>
          <a:p>
            <a:pPr>
              <a:spcBef>
                <a:spcPts val="1275"/>
              </a:spcBef>
              <a:buFontTx/>
              <a:buChar char="•"/>
              <a:defRPr/>
            </a:pPr>
            <a:r>
              <a:rPr lang="en-US" sz="3200" dirty="0" smtClean="0"/>
              <a:t>Team Science:  competitions (Sage/DREAM)</a:t>
            </a:r>
          </a:p>
          <a:p>
            <a:pPr>
              <a:spcBef>
                <a:spcPts val="1275"/>
              </a:spcBef>
              <a:buFontTx/>
              <a:buChar char="•"/>
              <a:defRPr/>
            </a:pPr>
            <a:r>
              <a:rPr lang="en-US" sz="3200" dirty="0" smtClean="0"/>
              <a:t>Crowd Sourcing: public analysis</a:t>
            </a:r>
          </a:p>
          <a:p>
            <a:pPr>
              <a:spcBef>
                <a:spcPts val="1275"/>
              </a:spcBef>
              <a:buFontTx/>
              <a:buChar char="•"/>
              <a:defRPr/>
            </a:pPr>
            <a:r>
              <a:rPr lang="en-US" sz="3200" dirty="0" smtClean="0"/>
              <a:t>Cloud: new data sharing </a:t>
            </a:r>
            <a:r>
              <a:rPr lang="en-US" sz="3200" dirty="0" smtClean="0"/>
              <a:t>capabilities</a:t>
            </a:r>
            <a:endParaRPr lang="en-US" sz="2000" dirty="0" smtClean="0"/>
          </a:p>
          <a:p>
            <a:pPr marL="0" indent="0">
              <a:spcBef>
                <a:spcPts val="1275"/>
              </a:spcBef>
              <a:defRPr/>
            </a:pPr>
            <a:r>
              <a:rPr lang="en-US" sz="2000" dirty="0" smtClean="0"/>
              <a:t>Source: Steven Friend, Bio-IT World keynote presentation, April 30, 2014</a:t>
            </a:r>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95038"/>
            <a:ext cx="686406" cy="689470"/>
          </a:xfrm>
          <a:prstGeom prst="rect">
            <a:avLst/>
          </a:prstGeom>
        </p:spPr>
      </p:pic>
    </p:spTree>
    <p:extLst>
      <p:ext uri="{BB962C8B-B14F-4D97-AF65-F5344CB8AC3E}">
        <p14:creationId xmlns:p14="http://schemas.microsoft.com/office/powerpoint/2010/main" val="3000805363"/>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51047" y="609600"/>
            <a:ext cx="8258826" cy="1143000"/>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4. Document Controls</a:t>
            </a:r>
            <a:endParaRPr lang="en-US" sz="44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463367" y="1828800"/>
            <a:ext cx="8165507" cy="4038600"/>
          </a:xfrm>
        </p:spPr>
        <p:txBody>
          <a:bodyPr/>
          <a:lstStyle/>
          <a:p>
            <a:r>
              <a:rPr lang="en-US" sz="2400" dirty="0">
                <a:solidFill>
                  <a:srgbClr val="000000"/>
                </a:solidFill>
                <a:latin typeface="Arial" charset="0"/>
                <a:ea typeface="ＭＳ Ｐゴシック" charset="0"/>
                <a:cs typeface="ＭＳ Ｐゴシック" charset="0"/>
              </a:rPr>
              <a:t>NIST 800-18 (Guide for Developing Security Plans for Federal Information Systems) describes what to document how in what is known as the </a:t>
            </a:r>
            <a:r>
              <a:rPr lang="en-US" sz="2400" dirty="0">
                <a:solidFill>
                  <a:srgbClr val="7D110C"/>
                </a:solidFill>
                <a:latin typeface="Arial" charset="0"/>
                <a:ea typeface="ＭＳ Ｐゴシック" charset="0"/>
                <a:cs typeface="ＭＳ Ｐゴシック" charset="0"/>
              </a:rPr>
              <a:t>System Security Plan (SSP)</a:t>
            </a:r>
            <a:r>
              <a:rPr lang="en-US" sz="2400" dirty="0">
                <a:solidFill>
                  <a:srgbClr val="000000"/>
                </a:solidFill>
                <a:latin typeface="Arial" charset="0"/>
                <a:ea typeface="ＭＳ Ｐゴシック" charset="0"/>
                <a:cs typeface="ＭＳ Ｐゴシック" charset="0"/>
              </a:rPr>
              <a:t>.</a:t>
            </a:r>
          </a:p>
          <a:p>
            <a:r>
              <a:rPr lang="en-US" sz="2400" dirty="0">
                <a:solidFill>
                  <a:srgbClr val="000000"/>
                </a:solidFill>
                <a:latin typeface="Arial" charset="0"/>
                <a:ea typeface="ＭＳ Ｐゴシック" charset="0"/>
                <a:cs typeface="ＭＳ Ｐゴシック" charset="0"/>
              </a:rPr>
              <a:t>The SSP describes system details and documents every NIST 800-53 security and privacy control currently in place, both base and enhancements</a:t>
            </a:r>
            <a:r>
              <a:rPr lang="en-US" sz="2400" dirty="0" smtClean="0">
                <a:solidFill>
                  <a:srgbClr val="000000"/>
                </a:solidFill>
                <a:latin typeface="Arial" charset="0"/>
                <a:ea typeface="ＭＳ Ｐゴシック" charset="0"/>
                <a:cs typeface="ＭＳ Ｐゴシック" charset="0"/>
              </a:rPr>
              <a:t>.</a:t>
            </a:r>
          </a:p>
          <a:p>
            <a:r>
              <a:rPr lang="en-US" sz="2400" dirty="0" smtClean="0">
                <a:solidFill>
                  <a:srgbClr val="000000"/>
                </a:solidFill>
                <a:latin typeface="Arial" charset="0"/>
                <a:ea typeface="ＭＳ Ｐゴシック" charset="0"/>
                <a:cs typeface="ＭＳ Ｐゴシック" charset="0"/>
              </a:rPr>
              <a:t>It is the most voluminous NIST document and requires some knowledge of NIST 800-53..</a:t>
            </a:r>
            <a:endParaRPr lang="en-US" sz="2400" dirty="0">
              <a:solidFill>
                <a:srgbClr val="000000"/>
              </a:solidFill>
              <a:latin typeface="Arial" charset="0"/>
              <a:ea typeface="ＭＳ Ｐゴシック" charset="0"/>
              <a:cs typeface="ＭＳ Ｐゴシック" charset="0"/>
            </a:endParaRPr>
          </a:p>
        </p:txBody>
      </p:sp>
      <p:pic>
        <p:nvPicPr>
          <p:cNvPr id="5" name="Picture 4"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970" y="5532269"/>
            <a:ext cx="914120" cy="408089"/>
          </a:xfrm>
          <a:prstGeom prst="rect">
            <a:avLst/>
          </a:prstGeom>
        </p:spPr>
      </p:pic>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766" y="837409"/>
            <a:ext cx="612322" cy="609600"/>
          </a:xfrm>
          <a:prstGeom prst="rect">
            <a:avLst/>
          </a:prstGeom>
        </p:spPr>
      </p:pic>
    </p:spTree>
    <p:extLst>
      <p:ext uri="{BB962C8B-B14F-4D97-AF65-F5344CB8AC3E}">
        <p14:creationId xmlns:p14="http://schemas.microsoft.com/office/powerpoint/2010/main" val="886325318"/>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85174" y="522076"/>
            <a:ext cx="8258826" cy="1143000"/>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5. Assess Controls</a:t>
            </a:r>
            <a:endParaRPr lang="en-US" sz="44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370048" y="1828800"/>
            <a:ext cx="8514041" cy="4038600"/>
          </a:xfrm>
        </p:spPr>
        <p:txBody>
          <a:bodyPr/>
          <a:lstStyle/>
          <a:p>
            <a:r>
              <a:rPr lang="en-US" sz="2600" dirty="0">
                <a:solidFill>
                  <a:srgbClr val="000000"/>
                </a:solidFill>
                <a:latin typeface="Arial" charset="0"/>
                <a:ea typeface="ＭＳ Ｐゴシック" charset="0"/>
                <a:cs typeface="ＭＳ Ｐゴシック" charset="0"/>
              </a:rPr>
              <a:t>NIST 800-53A (Guide for Assessing the Security Controls in Federal Information Systems &amp; Organizations) describes how to develop a plan to assess desired security controls.</a:t>
            </a:r>
          </a:p>
          <a:p>
            <a:r>
              <a:rPr lang="en-US" sz="2600" dirty="0">
                <a:solidFill>
                  <a:srgbClr val="000000"/>
                </a:solidFill>
                <a:latin typeface="Arial" charset="0"/>
                <a:ea typeface="ＭＳ Ｐゴシック" charset="0"/>
                <a:cs typeface="ＭＳ Ｐゴシック" charset="0"/>
              </a:rPr>
              <a:t>It helps build assurance into the RMF.</a:t>
            </a:r>
          </a:p>
          <a:p>
            <a:r>
              <a:rPr lang="en-US" sz="2600" dirty="0">
                <a:solidFill>
                  <a:srgbClr val="000000"/>
                </a:solidFill>
                <a:latin typeface="Arial" charset="0"/>
                <a:ea typeface="ＭＳ Ｐゴシック" charset="0"/>
                <a:cs typeface="ＭＳ Ｐゴシック" charset="0"/>
              </a:rPr>
              <a:t>The organization is left to devise the tests that assess the controls.  Examples are penetration testing to break into systems, etc</a:t>
            </a:r>
            <a:r>
              <a:rPr lang="en-US" sz="2600" dirty="0" smtClean="0">
                <a:solidFill>
                  <a:srgbClr val="000000"/>
                </a:solidFill>
                <a:latin typeface="Arial" charset="0"/>
                <a:ea typeface="ＭＳ Ｐゴシック" charset="0"/>
                <a:cs typeface="ＭＳ Ｐゴシック" charset="0"/>
              </a:rPr>
              <a:t>.</a:t>
            </a:r>
            <a:endParaRPr lang="en-US" sz="2600" dirty="0">
              <a:solidFill>
                <a:srgbClr val="000000"/>
              </a:solidFill>
              <a:latin typeface="Arial" charset="0"/>
              <a:ea typeface="ＭＳ Ｐゴシック" charset="0"/>
              <a:cs typeface="ＭＳ Ｐゴシック" charset="0"/>
            </a:endParaRPr>
          </a:p>
        </p:txBody>
      </p:sp>
      <p:pic>
        <p:nvPicPr>
          <p:cNvPr id="5" name="Picture 4"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970" y="5532269"/>
            <a:ext cx="914120" cy="408089"/>
          </a:xfrm>
          <a:prstGeom prst="rect">
            <a:avLst/>
          </a:prstGeom>
        </p:spPr>
      </p:pic>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470" y="690171"/>
            <a:ext cx="640077" cy="846871"/>
          </a:xfrm>
          <a:prstGeom prst="rect">
            <a:avLst/>
          </a:prstGeom>
        </p:spPr>
      </p:pic>
    </p:spTree>
    <p:extLst>
      <p:ext uri="{BB962C8B-B14F-4D97-AF65-F5344CB8AC3E}">
        <p14:creationId xmlns:p14="http://schemas.microsoft.com/office/powerpoint/2010/main" val="3597340600"/>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824531" y="604897"/>
            <a:ext cx="6467532" cy="1219200"/>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6. Authorize Information System</a:t>
            </a:r>
            <a:endParaRPr lang="en-US" sz="44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370049" y="2058857"/>
            <a:ext cx="8258825" cy="4038600"/>
          </a:xfrm>
        </p:spPr>
        <p:txBody>
          <a:bodyPr/>
          <a:lstStyle/>
          <a:p>
            <a:r>
              <a:rPr lang="en-US" sz="2600" dirty="0" smtClean="0">
                <a:solidFill>
                  <a:srgbClr val="000000"/>
                </a:solidFill>
                <a:latin typeface="Arial" charset="0"/>
                <a:ea typeface="ＭＳ Ｐゴシック" charset="0"/>
                <a:cs typeface="ＭＳ Ｐゴシック" charset="0"/>
              </a:rPr>
              <a:t>NIST 800-37 (Guide for Applying the Risk Management Framework to Federal Information Systems) describes how to leverage the NIST RMF once it is in place. It describes all of the NIST steps in detail.</a:t>
            </a:r>
            <a:endParaRPr lang="en-US" sz="2600" dirty="0">
              <a:solidFill>
                <a:srgbClr val="000000"/>
              </a:solidFill>
              <a:latin typeface="Arial" charset="0"/>
              <a:ea typeface="ＭＳ Ｐゴシック" charset="0"/>
              <a:cs typeface="ＭＳ Ｐゴシック" charset="0"/>
            </a:endParaRPr>
          </a:p>
          <a:p>
            <a:r>
              <a:rPr lang="en-US" sz="2600" dirty="0" smtClean="0">
                <a:solidFill>
                  <a:srgbClr val="000000"/>
                </a:solidFill>
                <a:latin typeface="Arial" charset="0"/>
                <a:ea typeface="ＭＳ Ｐゴシック" charset="0"/>
                <a:cs typeface="ＭＳ Ｐゴシック" charset="0"/>
              </a:rPr>
              <a:t>Authorization is based upon the information in the authorization package, namely the POA&amp;M, the SSP, and the RA report.  </a:t>
            </a:r>
            <a:endParaRPr lang="en-US" sz="2600" dirty="0">
              <a:solidFill>
                <a:srgbClr val="000000"/>
              </a:solidFill>
              <a:latin typeface="Arial" charset="0"/>
              <a:ea typeface="ＭＳ Ｐゴシック" charset="0"/>
              <a:cs typeface="ＭＳ Ｐゴシック" charset="0"/>
            </a:endParaRPr>
          </a:p>
          <a:p>
            <a:endParaRPr lang="en-US" dirty="0"/>
          </a:p>
        </p:txBody>
      </p:sp>
      <p:pic>
        <p:nvPicPr>
          <p:cNvPr id="5" name="Picture 4"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970" y="5532269"/>
            <a:ext cx="914120" cy="408089"/>
          </a:xfrm>
          <a:prstGeom prst="rect">
            <a:avLst/>
          </a:prstGeom>
        </p:spPr>
      </p:pic>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900" y="772991"/>
            <a:ext cx="833829" cy="772991"/>
          </a:xfrm>
          <a:prstGeom prst="rect">
            <a:avLst/>
          </a:prstGeom>
        </p:spPr>
      </p:pic>
    </p:spTree>
    <p:extLst>
      <p:ext uri="{BB962C8B-B14F-4D97-AF65-F5344CB8AC3E}">
        <p14:creationId xmlns:p14="http://schemas.microsoft.com/office/powerpoint/2010/main" val="3969725535"/>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762492" y="443958"/>
            <a:ext cx="6655102" cy="1451711"/>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7. Monitor Information System</a:t>
            </a:r>
            <a:endParaRPr lang="en-US" sz="44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370049" y="2086464"/>
            <a:ext cx="8258826" cy="4038600"/>
          </a:xfrm>
        </p:spPr>
        <p:txBody>
          <a:bodyPr/>
          <a:lstStyle/>
          <a:p>
            <a:r>
              <a:rPr lang="en-US" sz="2600" dirty="0">
                <a:solidFill>
                  <a:srgbClr val="000000"/>
                </a:solidFill>
                <a:latin typeface="Arial" charset="0"/>
                <a:ea typeface="ＭＳ Ｐゴシック" charset="0"/>
                <a:cs typeface="ＭＳ Ｐゴシック" charset="0"/>
              </a:rPr>
              <a:t>NIST 800-37 also describes how security controls should be monitored on an ongoing basis for system changes &amp; their impact.</a:t>
            </a:r>
          </a:p>
          <a:p>
            <a:r>
              <a:rPr lang="en-US" sz="2600" dirty="0">
                <a:solidFill>
                  <a:srgbClr val="000000"/>
                </a:solidFill>
                <a:latin typeface="Arial" charset="0"/>
                <a:ea typeface="ＭＳ Ｐゴシック" charset="0"/>
                <a:cs typeface="ＭＳ Ｐゴシック" charset="0"/>
              </a:rPr>
              <a:t>It provides guidance on regular security/risk assessments, remediation, system removal,  decommissioning, etc.</a:t>
            </a:r>
          </a:p>
          <a:p>
            <a:r>
              <a:rPr lang="en-US" sz="2600" dirty="0">
                <a:solidFill>
                  <a:srgbClr val="000000"/>
                </a:solidFill>
                <a:latin typeface="Arial" charset="0"/>
                <a:ea typeface="ＭＳ Ｐゴシック" charset="0"/>
                <a:cs typeface="ＭＳ Ｐゴシック" charset="0"/>
              </a:rPr>
              <a:t>Continuous monitoring is an essential requirement of FISMA</a:t>
            </a:r>
            <a:r>
              <a:rPr lang="en-US" sz="2600" dirty="0" smtClean="0">
                <a:solidFill>
                  <a:srgbClr val="000000"/>
                </a:solidFill>
                <a:latin typeface="Arial" charset="0"/>
                <a:ea typeface="ＭＳ Ｐゴシック" charset="0"/>
                <a:cs typeface="ＭＳ Ｐゴシック" charset="0"/>
              </a:rPr>
              <a:t>.</a:t>
            </a:r>
            <a:endParaRPr lang="en-US" sz="2600" dirty="0">
              <a:solidFill>
                <a:srgbClr val="000000"/>
              </a:solidFill>
              <a:latin typeface="Arial" charset="0"/>
              <a:ea typeface="ＭＳ Ｐゴシック" charset="0"/>
              <a:cs typeface="ＭＳ Ｐゴシック" charset="0"/>
            </a:endParaRPr>
          </a:p>
        </p:txBody>
      </p:sp>
      <p:pic>
        <p:nvPicPr>
          <p:cNvPr id="5" name="Picture 4"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970" y="5532269"/>
            <a:ext cx="914120" cy="408089"/>
          </a:xfrm>
          <a:prstGeom prst="rect">
            <a:avLst/>
          </a:prstGeom>
        </p:spPr>
      </p:pic>
      <p:pic>
        <p:nvPicPr>
          <p:cNvPr id="10" name="Picture 9"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37" y="736182"/>
            <a:ext cx="1194675" cy="883419"/>
          </a:xfrm>
          <a:prstGeom prst="rect">
            <a:avLst/>
          </a:prstGeom>
        </p:spPr>
      </p:pic>
    </p:spTree>
    <p:extLst>
      <p:ext uri="{BB962C8B-B14F-4D97-AF65-F5344CB8AC3E}">
        <p14:creationId xmlns:p14="http://schemas.microsoft.com/office/powerpoint/2010/main" val="828475716"/>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385" y="2960198"/>
            <a:ext cx="7110413" cy="1143000"/>
          </a:xfrm>
        </p:spPr>
        <p:txBody>
          <a:bodyPr/>
          <a:lstStyle/>
          <a:p>
            <a:pPr algn="ctr"/>
            <a:r>
              <a:rPr lang="en-US" sz="7200" dirty="0" smtClean="0"/>
              <a:t>Compliance &amp; Clouds</a:t>
            </a:r>
            <a:endParaRPr lang="en-US" sz="7200"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91" y="845509"/>
            <a:ext cx="1871614" cy="1166464"/>
          </a:xfrm>
          <a:prstGeom prst="rect">
            <a:avLst/>
          </a:prstGeom>
        </p:spPr>
      </p:pic>
    </p:spTree>
    <p:extLst>
      <p:ext uri="{BB962C8B-B14F-4D97-AF65-F5344CB8AC3E}">
        <p14:creationId xmlns:p14="http://schemas.microsoft.com/office/powerpoint/2010/main" val="3755415062"/>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762492" y="443958"/>
            <a:ext cx="6655102" cy="1451711"/>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How are we doing?</a:t>
            </a:r>
            <a:endParaRPr lang="en-US" sz="44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370049" y="2086464"/>
            <a:ext cx="8258826" cy="4038600"/>
          </a:xfrm>
        </p:spPr>
        <p:txBody>
          <a:bodyPr/>
          <a:lstStyle/>
          <a:p>
            <a:r>
              <a:rPr lang="en-US" sz="2600" dirty="0" smtClean="0">
                <a:solidFill>
                  <a:srgbClr val="000000"/>
                </a:solidFill>
                <a:latin typeface="Arial" charset="0"/>
                <a:ea typeface="ＭＳ Ｐゴシック" charset="0"/>
                <a:cs typeface="ＭＳ Ｐゴシック" charset="0"/>
              </a:rPr>
              <a:t>Both the government and cloud vendors have struggled with compliance.</a:t>
            </a:r>
          </a:p>
          <a:p>
            <a:r>
              <a:rPr lang="en-US" sz="2600" dirty="0" smtClean="0">
                <a:solidFill>
                  <a:srgbClr val="000000"/>
                </a:solidFill>
                <a:latin typeface="Arial" charset="0"/>
                <a:ea typeface="ＭＳ Ｐゴシック" charset="0"/>
                <a:cs typeface="ＭＳ Ｐゴシック" charset="0"/>
              </a:rPr>
              <a:t>Most vendors refuse to sign a HIPAA BAA, largely due to liability and/or ignorance.  Fortunately, the majors - AWS, Microsoft, Box, etc. - will now sign.</a:t>
            </a:r>
          </a:p>
          <a:p>
            <a:r>
              <a:rPr lang="en-US" sz="2600" dirty="0" smtClean="0">
                <a:solidFill>
                  <a:srgbClr val="000000"/>
                </a:solidFill>
                <a:latin typeface="Arial" charset="0"/>
                <a:ea typeface="ＭＳ Ｐゴシック" charset="0"/>
                <a:cs typeface="ＭＳ Ｐゴシック" charset="0"/>
              </a:rPr>
              <a:t>There is also a program called </a:t>
            </a:r>
            <a:r>
              <a:rPr lang="en-US" sz="2600" dirty="0" err="1" smtClean="0">
                <a:solidFill>
                  <a:srgbClr val="000000"/>
                </a:solidFill>
                <a:latin typeface="Arial" charset="0"/>
                <a:ea typeface="ＭＳ Ｐゴシック" charset="0"/>
                <a:cs typeface="ＭＳ Ｐゴシック" charset="0"/>
              </a:rPr>
              <a:t>FedRAMP</a:t>
            </a:r>
            <a:r>
              <a:rPr lang="en-US" sz="2600" dirty="0" smtClean="0">
                <a:solidFill>
                  <a:srgbClr val="000000"/>
                </a:solidFill>
                <a:latin typeface="Arial" charset="0"/>
                <a:ea typeface="ＭＳ Ｐゴシック" charset="0"/>
                <a:cs typeface="ＭＳ Ｐゴシック" charset="0"/>
              </a:rPr>
              <a:t> that a cloud vendor can go through to comply with FISMA.  It is not easy!</a:t>
            </a:r>
            <a:endParaRPr lang="en-US" sz="2600" dirty="0">
              <a:solidFill>
                <a:srgbClr val="000000"/>
              </a:solidFill>
              <a:latin typeface="Arial" charset="0"/>
              <a:ea typeface="ＭＳ Ｐゴシック" charset="0"/>
              <a:cs typeface="ＭＳ Ｐゴシック" charset="0"/>
            </a:endParaRPr>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844" y="679474"/>
            <a:ext cx="1275313" cy="955254"/>
          </a:xfrm>
          <a:prstGeom prst="rect">
            <a:avLst/>
          </a:prstGeom>
        </p:spPr>
      </p:pic>
    </p:spTree>
    <p:extLst>
      <p:ext uri="{BB962C8B-B14F-4D97-AF65-F5344CB8AC3E}">
        <p14:creationId xmlns:p14="http://schemas.microsoft.com/office/powerpoint/2010/main" val="3654101705"/>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762492" y="443958"/>
            <a:ext cx="6655102" cy="1451711"/>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HIPAA in the Cloud</a:t>
            </a:r>
            <a:endParaRPr lang="en-US" sz="44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370049" y="2086464"/>
            <a:ext cx="8258826" cy="4038600"/>
          </a:xfrm>
        </p:spPr>
        <p:txBody>
          <a:bodyPr/>
          <a:lstStyle/>
          <a:p>
            <a:r>
              <a:rPr lang="en-US" sz="2600" dirty="0" smtClean="0">
                <a:solidFill>
                  <a:srgbClr val="000000"/>
                </a:solidFill>
                <a:latin typeface="Arial" charset="0"/>
                <a:ea typeface="ＭＳ Ｐゴシック" charset="0"/>
                <a:cs typeface="ＭＳ Ｐゴシック" charset="0"/>
              </a:rPr>
              <a:t>It is finally possible to use the cloud to store or process ePHI.</a:t>
            </a:r>
          </a:p>
          <a:p>
            <a:r>
              <a:rPr lang="en-US" sz="2600" dirty="0" smtClean="0">
                <a:solidFill>
                  <a:srgbClr val="000000"/>
                </a:solidFill>
                <a:latin typeface="Arial" charset="0"/>
                <a:ea typeface="ＭＳ Ｐゴシック" charset="0"/>
                <a:cs typeface="ＭＳ Ｐゴシック" charset="0"/>
              </a:rPr>
              <a:t>We have just subjected Box to a HIPAA assessment and will soon allow researchers to use it for ePHI.</a:t>
            </a:r>
          </a:p>
          <a:p>
            <a:r>
              <a:rPr lang="en-US" sz="2600" dirty="0" smtClean="0">
                <a:solidFill>
                  <a:srgbClr val="000000"/>
                </a:solidFill>
                <a:latin typeface="Arial" charset="0"/>
                <a:ea typeface="ＭＳ Ｐゴシック" charset="0"/>
                <a:cs typeface="ＭＳ Ｐゴシック" charset="0"/>
              </a:rPr>
              <a:t>Most cloud vendors are simply choosing to encrypt all data at rest and in transit to lower risk.</a:t>
            </a:r>
          </a:p>
          <a:p>
            <a:r>
              <a:rPr lang="en-US" sz="2600" dirty="0" smtClean="0">
                <a:solidFill>
                  <a:srgbClr val="000000"/>
                </a:solidFill>
                <a:latin typeface="Arial" charset="0"/>
                <a:ea typeface="ＭＳ Ｐゴシック" charset="0"/>
                <a:cs typeface="ＭＳ Ｐゴシック" charset="0"/>
              </a:rPr>
              <a:t>There are also vendors who will provide a HIPAA “compliant” hosting environment.</a:t>
            </a:r>
            <a:endParaRPr lang="en-US" sz="2600" dirty="0">
              <a:solidFill>
                <a:srgbClr val="000000"/>
              </a:solidFill>
              <a:latin typeface="Arial" charset="0"/>
              <a:ea typeface="ＭＳ Ｐゴシック" charset="0"/>
              <a:cs typeface="ＭＳ Ｐゴシック" charset="0"/>
            </a:endParaRPr>
          </a:p>
        </p:txBody>
      </p:sp>
      <p:pic>
        <p:nvPicPr>
          <p:cNvPr id="5" name="Picture 4"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684" y="864251"/>
            <a:ext cx="1496233" cy="713588"/>
          </a:xfrm>
          <a:prstGeom prst="rect">
            <a:avLst/>
          </a:prstGeom>
        </p:spPr>
      </p:pic>
    </p:spTree>
    <p:extLst>
      <p:ext uri="{BB962C8B-B14F-4D97-AF65-F5344CB8AC3E}">
        <p14:creationId xmlns:p14="http://schemas.microsoft.com/office/powerpoint/2010/main" val="1032708129"/>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8" y="2436158"/>
            <a:ext cx="8487039" cy="1143000"/>
          </a:xfrm>
        </p:spPr>
        <p:txBody>
          <a:bodyPr/>
          <a:lstStyle/>
          <a:p>
            <a:pPr algn="ctr"/>
            <a:r>
              <a:rPr lang="en-US" sz="7200" dirty="0" smtClean="0"/>
              <a:t>5.  Building &amp; Leveraging a Risk Management Framework</a:t>
            </a:r>
            <a:endParaRPr lang="en-US" sz="7200" dirty="0"/>
          </a:p>
        </p:txBody>
      </p:sp>
    </p:spTree>
    <p:extLst>
      <p:ext uri="{BB962C8B-B14F-4D97-AF65-F5344CB8AC3E}">
        <p14:creationId xmlns:p14="http://schemas.microsoft.com/office/powerpoint/2010/main" val="3842230181"/>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573240" y="490740"/>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Where to start?</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20341" y="1752600"/>
            <a:ext cx="839027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600" dirty="0" smtClean="0">
                <a:latin typeface="Arial" charset="0"/>
                <a:ea typeface="ＭＳ Ｐゴシック" charset="0"/>
                <a:cs typeface="ＭＳ Ｐゴシック" charset="0"/>
              </a:rPr>
              <a:t>At first glance, HIPAA and FISMA seem highly onerous.</a:t>
            </a:r>
            <a:endParaRPr lang="en-US" sz="2600" dirty="0">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Digging deeper shows that this is not necessarily true.</a:t>
            </a:r>
            <a:endParaRPr lang="en-US" sz="2600" dirty="0">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Because you already have many components of a  RMF in place (whether or not you realize it).</a:t>
            </a:r>
          </a:p>
          <a:p>
            <a:pPr eaLnBrk="1" hangingPunct="1"/>
            <a:r>
              <a:rPr lang="en-US" sz="2600" dirty="0" smtClean="0">
                <a:latin typeface="Arial" charset="0"/>
                <a:ea typeface="ＭＳ Ｐゴシック" charset="0"/>
                <a:cs typeface="ＭＳ Ｐゴシック" charset="0"/>
              </a:rPr>
              <a:t>This becomes clear when you start taking stock</a:t>
            </a:r>
          </a:p>
          <a:p>
            <a:pPr eaLnBrk="1" hangingPunct="1"/>
            <a:r>
              <a:rPr lang="en-US" sz="2600" dirty="0" smtClean="0">
                <a:latin typeface="Arial" charset="0"/>
                <a:ea typeface="ＭＳ Ｐゴシック" charset="0"/>
                <a:cs typeface="ＭＳ Ｐゴシック" charset="0"/>
              </a:rPr>
              <a:t>If you don’t believe it, let me prove it to you.</a:t>
            </a:r>
          </a:p>
          <a:p>
            <a:pPr eaLnBrk="1" hangingPunct="1"/>
            <a:endParaRPr lang="en-US" sz="2700" dirty="0">
              <a:latin typeface="Arial" charset="0"/>
              <a:ea typeface="ＭＳ Ｐゴシック" charset="0"/>
              <a:cs typeface="ＭＳ Ｐゴシック" charset="0"/>
            </a:endParaRPr>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788" y="631115"/>
            <a:ext cx="977491" cy="977491"/>
          </a:xfrm>
          <a:prstGeom prst="rect">
            <a:avLst/>
          </a:prstGeom>
        </p:spPr>
      </p:pic>
    </p:spTree>
    <p:extLst>
      <p:ext uri="{BB962C8B-B14F-4D97-AF65-F5344CB8AC3E}">
        <p14:creationId xmlns:p14="http://schemas.microsoft.com/office/powerpoint/2010/main" val="2598323855"/>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667218" y="455313"/>
            <a:ext cx="6611573" cy="1414891"/>
          </a:xfrm>
        </p:spPr>
        <p:txBody>
          <a:bodyPr>
            <a:normAutofit fontScale="90000"/>
          </a:bodyPr>
          <a:lstStyle/>
          <a:p>
            <a:pPr algn="ctr" eaLnBrk="1" hangingPunct="1"/>
            <a:r>
              <a:rPr lang="en-US" sz="4400" b="0" dirty="0" smtClean="0">
                <a:solidFill>
                  <a:srgbClr val="000000"/>
                </a:solidFill>
                <a:latin typeface="Arial" charset="0"/>
                <a:ea typeface="ＭＳ Ｐゴシック" charset="0"/>
                <a:cs typeface="ＭＳ Ｐゴシック" charset="0"/>
              </a:rPr>
              <a:t>Pre-existing RMF Components</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20341" y="2003821"/>
            <a:ext cx="839027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600" dirty="0" smtClean="0">
                <a:latin typeface="Arial" charset="0"/>
                <a:ea typeface="ＭＳ Ｐゴシック" charset="0"/>
                <a:cs typeface="ＭＳ Ｐゴシック" charset="0"/>
              </a:rPr>
              <a:t>Administrative controls - institutional policies</a:t>
            </a:r>
            <a:r>
              <a:rPr lang="en-US" sz="2600" dirty="0">
                <a:latin typeface="Arial" charset="0"/>
                <a:ea typeface="ＭＳ Ｐゴシック" charset="0"/>
                <a:cs typeface="ＭＳ Ｐゴシック" charset="0"/>
              </a:rPr>
              <a:t> </a:t>
            </a:r>
            <a:r>
              <a:rPr lang="en-US" sz="2600" dirty="0" smtClean="0">
                <a:latin typeface="Arial" charset="0"/>
                <a:ea typeface="ＭＳ Ｐゴシック" charset="0"/>
                <a:cs typeface="ＭＳ Ｐゴシック" charset="0"/>
              </a:rPr>
              <a:t>&amp; procedures, disaster recovery, incident response, workforce security, training, etc.</a:t>
            </a:r>
            <a:endParaRPr lang="en-US" sz="2600" dirty="0">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Physical controls – secure data center, etc.</a:t>
            </a:r>
            <a:endParaRPr lang="en-US" sz="2600" dirty="0">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Technical controls – access control, account management, logging, patching, backups, encryption (</a:t>
            </a:r>
            <a:r>
              <a:rPr lang="en-US" sz="2600" dirty="0" err="1" smtClean="0">
                <a:latin typeface="Arial" charset="0"/>
                <a:ea typeface="ＭＳ Ｐゴシック" charset="0"/>
                <a:cs typeface="ＭＳ Ｐゴシック" charset="0"/>
              </a:rPr>
              <a:t>ssh</a:t>
            </a:r>
            <a:r>
              <a:rPr lang="en-US" sz="2600" dirty="0" smtClean="0">
                <a:latin typeface="Arial" charset="0"/>
                <a:ea typeface="ＭＳ Ｐゴシック" charset="0"/>
                <a:cs typeface="ＭＳ Ｐゴシック" charset="0"/>
              </a:rPr>
              <a:t>, https), firewalls, monitoring, etc.</a:t>
            </a:r>
            <a:endParaRPr lang="en-US" sz="2600" dirty="0">
              <a:latin typeface="Arial" charset="0"/>
              <a:ea typeface="ＭＳ Ｐゴシック" charset="0"/>
              <a:cs typeface="ＭＳ Ｐゴシック" charset="0"/>
            </a:endParaRPr>
          </a:p>
          <a:p>
            <a:pPr eaLnBrk="1" hangingPunct="1"/>
            <a:r>
              <a:rPr lang="en-US" sz="2600" strike="sngStrike" dirty="0" smtClean="0">
                <a:latin typeface="Arial" charset="0"/>
                <a:ea typeface="ＭＳ Ｐゴシック" charset="0"/>
                <a:cs typeface="ＭＳ Ｐゴシック" charset="0"/>
              </a:rPr>
              <a:t>Documentation</a:t>
            </a:r>
          </a:p>
          <a:p>
            <a:pPr eaLnBrk="1" hangingPunct="1"/>
            <a:endParaRPr lang="en-US" sz="2700" dirty="0">
              <a:latin typeface="Arial" charset="0"/>
              <a:ea typeface="ＭＳ Ｐゴシック" charset="0"/>
              <a:cs typeface="ＭＳ Ｐゴシック" charset="0"/>
            </a:endParaRPr>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556" y="651194"/>
            <a:ext cx="775323" cy="814266"/>
          </a:xfrm>
          <a:prstGeom prst="rect">
            <a:avLst/>
          </a:prstGeom>
        </p:spPr>
      </p:pic>
    </p:spTree>
    <p:extLst>
      <p:ext uri="{BB962C8B-B14F-4D97-AF65-F5344CB8AC3E}">
        <p14:creationId xmlns:p14="http://schemas.microsoft.com/office/powerpoint/2010/main" val="9311928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123787" y="609600"/>
            <a:ext cx="7110413" cy="1143000"/>
          </a:xfrm>
        </p:spPr>
        <p:txBody>
          <a:bodyPr/>
          <a:lstStyle/>
          <a:p>
            <a:pPr algn="ctr" eaLnBrk="1" hangingPunct="1"/>
            <a:r>
              <a:rPr lang="en-US" sz="4800" b="0" dirty="0" smtClean="0">
                <a:solidFill>
                  <a:srgbClr val="000000"/>
                </a:solidFill>
                <a:latin typeface="Arial" charset="0"/>
                <a:ea typeface="ＭＳ Ｐゴシック" charset="0"/>
                <a:cs typeface="ＭＳ Ｐゴシック" charset="0"/>
              </a:rPr>
              <a:t>Compliance Facts</a:t>
            </a:r>
            <a:endParaRPr lang="en-US" sz="48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561280" y="1752600"/>
            <a:ext cx="845461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2424"/>
              </a:spcBef>
            </a:pPr>
            <a:r>
              <a:rPr lang="en-US" sz="2600" dirty="0" smtClean="0">
                <a:latin typeface="Arial" charset="0"/>
                <a:ea typeface="ＭＳ Ｐゴシック" charset="0"/>
                <a:cs typeface="ＭＳ Ｐゴシック" charset="0"/>
              </a:rPr>
              <a:t>Clinical research data are subject to HIPAA.</a:t>
            </a:r>
          </a:p>
          <a:p>
            <a:pPr eaLnBrk="1" hangingPunct="1">
              <a:spcBef>
                <a:spcPts val="2424"/>
              </a:spcBef>
            </a:pPr>
            <a:r>
              <a:rPr lang="en-US" sz="2600" dirty="0">
                <a:latin typeface="Arial" charset="0"/>
                <a:ea typeface="ＭＳ Ｐゴシック" charset="0"/>
                <a:cs typeface="ＭＳ Ｐゴシック" charset="0"/>
              </a:rPr>
              <a:t>FISMA is </a:t>
            </a:r>
            <a:r>
              <a:rPr lang="en-US" sz="2600" dirty="0" smtClean="0">
                <a:latin typeface="Arial" charset="0"/>
                <a:ea typeface="ＭＳ Ｐゴシック" charset="0"/>
                <a:cs typeface="ＭＳ Ｐゴシック" charset="0"/>
              </a:rPr>
              <a:t>required in </a:t>
            </a:r>
            <a:r>
              <a:rPr lang="en-US" sz="2600" dirty="0">
                <a:latin typeface="Arial" charset="0"/>
                <a:ea typeface="ＭＳ Ｐゴシック" charset="0"/>
                <a:cs typeface="ＭＳ Ｐゴシック" charset="0"/>
              </a:rPr>
              <a:t>govt. grants &amp; </a:t>
            </a:r>
            <a:r>
              <a:rPr lang="en-US" sz="2600" dirty="0" smtClean="0">
                <a:latin typeface="Arial" charset="0"/>
                <a:ea typeface="ＭＳ Ｐゴシック" charset="0"/>
                <a:cs typeface="ＭＳ Ｐゴシック" charset="0"/>
              </a:rPr>
              <a:t>contracts.</a:t>
            </a:r>
            <a:endParaRPr lang="en-US" sz="2600" dirty="0">
              <a:latin typeface="Arial" charset="0"/>
              <a:ea typeface="ＭＳ Ｐゴシック" charset="0"/>
              <a:cs typeface="ＭＳ Ｐゴシック" charset="0"/>
            </a:endParaRPr>
          </a:p>
          <a:p>
            <a:pPr eaLnBrk="1" hangingPunct="1">
              <a:spcBef>
                <a:spcPts val="2424"/>
              </a:spcBef>
            </a:pPr>
            <a:r>
              <a:rPr lang="en-US" sz="2600" dirty="0" smtClean="0">
                <a:latin typeface="Arial" charset="0"/>
                <a:ea typeface="ＭＳ Ｐゴシック" charset="0"/>
                <a:cs typeface="ＭＳ Ｐゴシック" charset="0"/>
              </a:rPr>
              <a:t>IRB’s/Research Administrators/Researchers are neither IT nor regulatory experts</a:t>
            </a:r>
            <a:r>
              <a:rPr lang="en-US" sz="2600" dirty="0">
                <a:latin typeface="Arial" charset="0"/>
                <a:ea typeface="ＭＳ Ｐゴシック" charset="0"/>
                <a:cs typeface="ＭＳ Ｐゴシック" charset="0"/>
              </a:rPr>
              <a:t> </a:t>
            </a:r>
            <a:r>
              <a:rPr lang="en-US" sz="2600" dirty="0" smtClean="0">
                <a:latin typeface="Arial" charset="0"/>
                <a:ea typeface="ＭＳ Ｐゴシック" charset="0"/>
                <a:cs typeface="ＭＳ Ｐゴシック" charset="0"/>
                <a:sym typeface="Wingdings"/>
              </a:rPr>
              <a:t>so that </a:t>
            </a:r>
            <a:r>
              <a:rPr lang="en-US" sz="2600" dirty="0" smtClean="0">
                <a:latin typeface="Arial" charset="0"/>
                <a:ea typeface="ＭＳ Ｐゴシック" charset="0"/>
                <a:cs typeface="ＭＳ Ｐゴシック" charset="0"/>
              </a:rPr>
              <a:t>IT safeguards often do not get addressed as required by government regulations.</a:t>
            </a:r>
          </a:p>
          <a:p>
            <a:pPr marL="0" indent="0" eaLnBrk="1" hangingPunct="1">
              <a:spcBef>
                <a:spcPts val="2424"/>
              </a:spcBef>
              <a:buNone/>
            </a:pPr>
            <a:r>
              <a:rPr lang="en-US" sz="2600" dirty="0">
                <a:solidFill>
                  <a:schemeClr val="accent1"/>
                </a:solidFill>
                <a:latin typeface="Arial" charset="0"/>
                <a:ea typeface="ＭＳ Ｐゴシック" charset="0"/>
                <a:cs typeface="ＭＳ Ｐゴシック" charset="0"/>
              </a:rPr>
              <a:t>	</a:t>
            </a:r>
            <a:r>
              <a:rPr lang="en-US" sz="2600" dirty="0" smtClean="0">
                <a:solidFill>
                  <a:schemeClr val="accent1"/>
                </a:solidFill>
                <a:latin typeface="Arial" charset="0"/>
                <a:ea typeface="ＭＳ Ｐゴシック" charset="0"/>
                <a:cs typeface="ＭＳ Ｐゴシック" charset="0"/>
              </a:rPr>
              <a:t>		        </a:t>
            </a:r>
            <a:r>
              <a:rPr lang="en-US" sz="2600" dirty="0" smtClean="0">
                <a:solidFill>
                  <a:schemeClr val="accent1"/>
                </a:solidFill>
                <a:latin typeface="Arial" charset="0"/>
                <a:ea typeface="ＭＳ Ｐゴシック" charset="0"/>
                <a:cs typeface="ＭＳ Ｐゴシック" charset="0"/>
                <a:sym typeface="Wingdings"/>
              </a:rPr>
              <a:t> </a:t>
            </a:r>
            <a:r>
              <a:rPr lang="en-US" sz="2600" dirty="0">
                <a:solidFill>
                  <a:schemeClr val="accent1"/>
                </a:solidFill>
                <a:latin typeface="Arial" charset="0"/>
                <a:ea typeface="ＭＳ Ｐゴシック" charset="0"/>
                <a:cs typeface="ＭＳ Ｐゴシック" charset="0"/>
                <a:sym typeface="Wingdings"/>
              </a:rPr>
              <a:t>B</a:t>
            </a:r>
            <a:r>
              <a:rPr lang="en-US" sz="2600" dirty="0" smtClean="0">
                <a:solidFill>
                  <a:schemeClr val="accent1"/>
                </a:solidFill>
                <a:latin typeface="Arial" charset="0"/>
                <a:ea typeface="ＭＳ Ｐゴシック" charset="0"/>
                <a:cs typeface="ＭＳ Ｐゴシック" charset="0"/>
                <a:sym typeface="Wingdings"/>
              </a:rPr>
              <a:t>reaches &amp; fines</a:t>
            </a:r>
            <a:r>
              <a:rPr lang="en-US" sz="2600" dirty="0">
                <a:solidFill>
                  <a:schemeClr val="accent1"/>
                </a:solidFill>
                <a:latin typeface="Arial" charset="0"/>
                <a:ea typeface="ＭＳ Ｐゴシック" charset="0"/>
                <a:cs typeface="ＭＳ Ｐゴシック" charset="0"/>
                <a:sym typeface="Wingdings"/>
              </a:rPr>
              <a:t>	</a:t>
            </a:r>
            <a:endParaRPr lang="en-US" sz="2600" dirty="0">
              <a:solidFill>
                <a:schemeClr val="accent1"/>
              </a:solidFill>
              <a:latin typeface="Arial" charset="0"/>
              <a:ea typeface="ＭＳ Ｐゴシック" charset="0"/>
              <a:cs typeface="ＭＳ Ｐゴシック" charset="0"/>
            </a:endParaRPr>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09" y="554756"/>
            <a:ext cx="1132038" cy="1132038"/>
          </a:xfrm>
          <a:prstGeom prst="rect">
            <a:avLst/>
          </a:prstGeom>
        </p:spPr>
      </p:pic>
    </p:spTree>
    <p:extLst>
      <p:ext uri="{BB962C8B-B14F-4D97-AF65-F5344CB8AC3E}">
        <p14:creationId xmlns:p14="http://schemas.microsoft.com/office/powerpoint/2010/main" val="2375066833"/>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897519" y="457453"/>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Choosing a RMF</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20341" y="1752600"/>
            <a:ext cx="839027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600" dirty="0" smtClean="0">
                <a:latin typeface="Arial" charset="0"/>
                <a:ea typeface="ＭＳ Ｐゴシック" charset="0"/>
                <a:cs typeface="ＭＳ Ｐゴシック" charset="0"/>
              </a:rPr>
              <a:t>You can choose from any number of </a:t>
            </a:r>
            <a:r>
              <a:rPr lang="en-US" sz="2600" dirty="0" err="1" smtClean="0">
                <a:latin typeface="Arial" charset="0"/>
                <a:ea typeface="ＭＳ Ｐゴシック" charset="0"/>
                <a:cs typeface="ＭＳ Ｐゴシック" charset="0"/>
              </a:rPr>
              <a:t>cybersecurity</a:t>
            </a:r>
            <a:r>
              <a:rPr lang="en-US" sz="2600" dirty="0" smtClean="0">
                <a:latin typeface="Arial" charset="0"/>
                <a:ea typeface="ＭＳ Ｐゴシック" charset="0"/>
                <a:cs typeface="ＭＳ Ｐゴシック" charset="0"/>
              </a:rPr>
              <a:t> RMFs available these days.</a:t>
            </a:r>
            <a:endParaRPr lang="en-US" sz="2600" dirty="0">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FAIR is a good one at modest scales.</a:t>
            </a:r>
            <a:endParaRPr lang="en-US" sz="2600" dirty="0">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OCTAVE provides an organizational RMF.</a:t>
            </a:r>
          </a:p>
          <a:p>
            <a:pPr eaLnBrk="1" hangingPunct="1"/>
            <a:r>
              <a:rPr lang="en-US" sz="2600" dirty="0" smtClean="0">
                <a:latin typeface="Arial" charset="0"/>
                <a:ea typeface="ＭＳ Ｐゴシック" charset="0"/>
                <a:cs typeface="ＭＳ Ｐゴシック" charset="0"/>
              </a:rPr>
              <a:t>NIST </a:t>
            </a:r>
            <a:r>
              <a:rPr lang="en-US" sz="2600" dirty="0">
                <a:latin typeface="Arial" charset="0"/>
                <a:ea typeface="ＭＳ Ｐゴシック" charset="0"/>
                <a:cs typeface="ＭＳ Ｐゴシック" charset="0"/>
              </a:rPr>
              <a:t>is good for HIPAA and especially good if you are considering </a:t>
            </a:r>
            <a:r>
              <a:rPr lang="en-US" sz="2600" dirty="0" smtClean="0">
                <a:latin typeface="Arial" charset="0"/>
                <a:ea typeface="ＭＳ Ｐゴシック" charset="0"/>
                <a:cs typeface="ＭＳ Ｐゴシック" charset="0"/>
              </a:rPr>
              <a:t>FISMA.</a:t>
            </a:r>
          </a:p>
          <a:p>
            <a:pPr eaLnBrk="1" hangingPunct="1"/>
            <a:r>
              <a:rPr lang="en-US" sz="2600" dirty="0" smtClean="0">
                <a:latin typeface="Arial" charset="0"/>
                <a:ea typeface="ＭＳ Ｐゴシック" charset="0"/>
                <a:cs typeface="ＭＳ Ｐゴシック" charset="0"/>
              </a:rPr>
              <a:t>We chose NIST because pretty much any govt. or other rule/regulation can be mapped to NIST.</a:t>
            </a:r>
          </a:p>
          <a:p>
            <a:pPr eaLnBrk="1" hangingPunct="1"/>
            <a:endParaRPr lang="en-US" sz="2700" dirty="0">
              <a:latin typeface="Arial" charset="0"/>
              <a:ea typeface="ＭＳ Ｐゴシック" charset="0"/>
              <a:cs typeface="ＭＳ Ｐゴシック" charset="0"/>
            </a:endParaRPr>
          </a:p>
        </p:txBody>
      </p:sp>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13" y="515327"/>
            <a:ext cx="1298625" cy="1030655"/>
          </a:xfrm>
          <a:prstGeom prst="rect">
            <a:avLst/>
          </a:prstGeom>
        </p:spPr>
      </p:pic>
    </p:spTree>
    <p:extLst>
      <p:ext uri="{BB962C8B-B14F-4D97-AF65-F5344CB8AC3E}">
        <p14:creationId xmlns:p14="http://schemas.microsoft.com/office/powerpoint/2010/main" val="2226159735"/>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22" y="457917"/>
            <a:ext cx="1141131" cy="1141131"/>
          </a:xfrm>
          <a:prstGeom prst="rect">
            <a:avLst/>
          </a:prstGeom>
        </p:spPr>
      </p:pic>
      <p:sp>
        <p:nvSpPr>
          <p:cNvPr id="16388" name="Rectangle 2"/>
          <p:cNvSpPr>
            <a:spLocks noGrp="1" noChangeArrowheads="1"/>
          </p:cNvSpPr>
          <p:nvPr>
            <p:ph type="title"/>
          </p:nvPr>
        </p:nvSpPr>
        <p:spPr>
          <a:xfrm>
            <a:off x="580102" y="457917"/>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Building the RMF at IU</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20340" y="1752600"/>
            <a:ext cx="839027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600" dirty="0" smtClean="0">
                <a:latin typeface="Arial" charset="0"/>
                <a:ea typeface="ＭＳ Ｐゴシック" charset="0"/>
                <a:cs typeface="ＭＳ Ｐゴシック" charset="0"/>
              </a:rPr>
              <a:t>The only real world RMF we can illustrate is ours.</a:t>
            </a:r>
          </a:p>
          <a:p>
            <a:pPr eaLnBrk="1" hangingPunct="1"/>
            <a:r>
              <a:rPr lang="en-US" sz="2600" dirty="0" smtClean="0">
                <a:latin typeface="Arial" charset="0"/>
                <a:ea typeface="ＭＳ Ｐゴシック" charset="0"/>
                <a:cs typeface="ＭＳ Ｐゴシック" charset="0"/>
              </a:rPr>
              <a:t>It is NIST based and is used to handle HIPAA currently.</a:t>
            </a:r>
          </a:p>
          <a:p>
            <a:pPr eaLnBrk="1" hangingPunct="1"/>
            <a:r>
              <a:rPr lang="en-US" sz="2600" dirty="0" smtClean="0">
                <a:latin typeface="Arial" charset="0"/>
                <a:ea typeface="ＭＳ Ｐゴシック" charset="0"/>
                <a:cs typeface="ＭＳ Ｐゴシック" charset="0"/>
              </a:rPr>
              <a:t>We hope to use it for FISMA</a:t>
            </a:r>
            <a:r>
              <a:rPr lang="en-US" sz="2600" dirty="0">
                <a:latin typeface="Arial" charset="0"/>
                <a:ea typeface="ＭＳ Ｐゴシック" charset="0"/>
                <a:cs typeface="ＭＳ Ｐゴシック" charset="0"/>
              </a:rPr>
              <a:t> </a:t>
            </a:r>
            <a:r>
              <a:rPr lang="en-US" sz="2600" dirty="0" smtClean="0">
                <a:latin typeface="Arial" charset="0"/>
                <a:ea typeface="ＭＳ Ｐゴシック" charset="0"/>
                <a:cs typeface="ＭＳ Ｐゴシック" charset="0"/>
              </a:rPr>
              <a:t>and other rules and regulations going forward.</a:t>
            </a:r>
            <a:endParaRPr lang="en-US" sz="2600" dirty="0">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The idea is to create a standards based foundation for all cyber compliance at IU.</a:t>
            </a:r>
            <a:endParaRPr lang="en-US" sz="2600" dirty="0">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The project started about a year ago, took 1 FTE, and completed recently.</a:t>
            </a:r>
            <a:endParaRPr lang="en-US" sz="2600" dirty="0">
              <a:latin typeface="Arial" charset="0"/>
              <a:ea typeface="ＭＳ Ｐゴシック" charset="0"/>
              <a:cs typeface="ＭＳ Ｐゴシック" charset="0"/>
            </a:endParaRPr>
          </a:p>
        </p:txBody>
      </p:sp>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082" y="708575"/>
            <a:ext cx="394912" cy="394912"/>
          </a:xfrm>
          <a:prstGeom prst="rect">
            <a:avLst/>
          </a:prstGeom>
        </p:spPr>
      </p:pic>
    </p:spTree>
    <p:extLst>
      <p:ext uri="{BB962C8B-B14F-4D97-AF65-F5344CB8AC3E}">
        <p14:creationId xmlns:p14="http://schemas.microsoft.com/office/powerpoint/2010/main" val="1814124701"/>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903967" y="303928"/>
            <a:ext cx="7623872" cy="1683764"/>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IU’s NIST RMF Implementation</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20340" y="2236154"/>
            <a:ext cx="839027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600" dirty="0">
                <a:latin typeface="Arial" charset="0"/>
                <a:ea typeface="ＭＳ Ｐゴシック" charset="0"/>
                <a:cs typeface="ＭＳ Ｐゴシック" charset="0"/>
              </a:rPr>
              <a:t>Our NIST implementation is lightweight and nimble – we decided to start simple and align with the NIST Low security </a:t>
            </a:r>
            <a:r>
              <a:rPr lang="en-US" sz="2600" dirty="0" smtClean="0">
                <a:latin typeface="Arial" charset="0"/>
                <a:ea typeface="ＭＳ Ｐゴシック" charset="0"/>
                <a:cs typeface="ＭＳ Ｐゴシック" charset="0"/>
              </a:rPr>
              <a:t>baseline.</a:t>
            </a:r>
            <a:endParaRPr lang="en-US" sz="2600" dirty="0">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Any control enhancement we already have or institute is added as icing on the cake.</a:t>
            </a:r>
            <a:endParaRPr lang="en-US" sz="2600" dirty="0">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The NIST </a:t>
            </a:r>
            <a:r>
              <a:rPr lang="en-US" sz="2600" dirty="0">
                <a:latin typeface="Arial" charset="0"/>
                <a:ea typeface="ＭＳ Ｐゴシック" charset="0"/>
                <a:cs typeface="ＭＳ Ｐゴシック" charset="0"/>
              </a:rPr>
              <a:t>process </a:t>
            </a:r>
            <a:r>
              <a:rPr lang="en-US" sz="2600" dirty="0" smtClean="0">
                <a:latin typeface="Arial" charset="0"/>
                <a:ea typeface="ＭＳ Ｐゴシック" charset="0"/>
                <a:cs typeface="ＭＳ Ｐゴシック" charset="0"/>
              </a:rPr>
              <a:t>has been adapted </a:t>
            </a:r>
            <a:r>
              <a:rPr lang="en-US" sz="2600" dirty="0">
                <a:latin typeface="Arial" charset="0"/>
                <a:ea typeface="ＭＳ Ｐゴシック" charset="0"/>
                <a:cs typeface="ＭＳ Ｐゴシック" charset="0"/>
              </a:rPr>
              <a:t>to our needs. </a:t>
            </a:r>
            <a:r>
              <a:rPr lang="en-US" sz="2600" dirty="0" smtClean="0">
                <a:latin typeface="Arial" charset="0"/>
                <a:ea typeface="ＭＳ Ｐゴシック" charset="0"/>
                <a:cs typeface="ＭＳ Ｐゴシック" charset="0"/>
              </a:rPr>
              <a:t>It does not literally follow everything in the NIST docs.  Instead, it follows the NIST spirit of managing risk.</a:t>
            </a:r>
            <a:endParaRPr lang="en-US" sz="2600" dirty="0">
              <a:latin typeface="Arial" charset="0"/>
              <a:ea typeface="ＭＳ Ｐゴシック" charset="0"/>
              <a:cs typeface="ＭＳ Ｐゴシック" charset="0"/>
            </a:endParaRPr>
          </a:p>
        </p:txBody>
      </p:sp>
      <p:pic>
        <p:nvPicPr>
          <p:cNvPr id="5" name="Picture 4" descr="download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37" y="921925"/>
            <a:ext cx="914120" cy="408089"/>
          </a:xfrm>
          <a:prstGeom prst="rect">
            <a:avLst/>
          </a:prstGeom>
        </p:spPr>
      </p:pic>
      <p:pic>
        <p:nvPicPr>
          <p:cNvPr id="6" name="Picture 5"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545" y="992013"/>
            <a:ext cx="394912" cy="394912"/>
          </a:xfrm>
          <a:prstGeom prst="rect">
            <a:avLst/>
          </a:prstGeom>
        </p:spPr>
      </p:pic>
    </p:spTree>
    <p:extLst>
      <p:ext uri="{BB962C8B-B14F-4D97-AF65-F5344CB8AC3E}">
        <p14:creationId xmlns:p14="http://schemas.microsoft.com/office/powerpoint/2010/main" val="1574038065"/>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927716" y="358917"/>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Aligning with NIST at IU</a:t>
            </a:r>
            <a:endParaRPr lang="en-US" sz="4400" b="0" dirty="0">
              <a:solidFill>
                <a:srgbClr val="000000"/>
              </a:solidFill>
              <a:latin typeface="Arial" charset="0"/>
              <a:ea typeface="ＭＳ Ｐゴシック" charset="0"/>
              <a:cs typeface="ＭＳ Ｐゴシック" charset="0"/>
            </a:endParaRPr>
          </a:p>
        </p:txBody>
      </p:sp>
      <p:graphicFrame>
        <p:nvGraphicFramePr>
          <p:cNvPr id="5" name="Diagram 4"/>
          <p:cNvGraphicFramePr/>
          <p:nvPr>
            <p:extLst>
              <p:ext uri="{D42A27DB-BD31-4B8C-83A1-F6EECF244321}">
                <p14:modId xmlns:p14="http://schemas.microsoft.com/office/powerpoint/2010/main" val="2097122858"/>
              </p:ext>
            </p:extLst>
          </p:nvPr>
        </p:nvGraphicFramePr>
        <p:xfrm>
          <a:off x="1320800" y="175557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imgr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9037" y="616553"/>
            <a:ext cx="837443" cy="871702"/>
          </a:xfrm>
          <a:prstGeom prst="rect">
            <a:avLst/>
          </a:prstGeom>
        </p:spPr>
      </p:pic>
    </p:spTree>
    <p:extLst>
      <p:ext uri="{BB962C8B-B14F-4D97-AF65-F5344CB8AC3E}">
        <p14:creationId xmlns:p14="http://schemas.microsoft.com/office/powerpoint/2010/main" val="3227963433"/>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552144" y="475858"/>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1. Inventory</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86141" y="2150534"/>
            <a:ext cx="832447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600" dirty="0" smtClean="0">
                <a:solidFill>
                  <a:srgbClr val="000000"/>
                </a:solidFill>
                <a:latin typeface="Arial" charset="0"/>
                <a:ea typeface="ＭＳ Ｐゴシック" charset="0"/>
                <a:cs typeface="ＭＳ Ｐゴシック" charset="0"/>
              </a:rPr>
              <a:t>System details, ePHI location, security settings, BAAs, scan info, access methods, disposal information, etc.</a:t>
            </a:r>
            <a:endParaRPr lang="en-US" sz="2600" dirty="0">
              <a:solidFill>
                <a:srgbClr val="000000"/>
              </a:solidFill>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Software, version, patch level, BAAs, scan info, etc.</a:t>
            </a:r>
          </a:p>
          <a:p>
            <a:pPr eaLnBrk="1" hangingPunct="1"/>
            <a:r>
              <a:rPr lang="en-US" sz="2600" dirty="0" smtClean="0">
                <a:latin typeface="Arial" charset="0"/>
                <a:ea typeface="ＭＳ Ｐゴシック" charset="0"/>
                <a:cs typeface="ＭＳ Ｐゴシック" charset="0"/>
              </a:rPr>
              <a:t>Privileged access inventory</a:t>
            </a:r>
            <a:r>
              <a:rPr lang="en-US" sz="2600" dirty="0">
                <a:latin typeface="Arial" charset="0"/>
                <a:ea typeface="ＭＳ Ｐゴシック" charset="0"/>
                <a:cs typeface="ＭＳ Ｐゴシック" charset="0"/>
              </a:rPr>
              <a:t> </a:t>
            </a:r>
            <a:r>
              <a:rPr lang="en-US" sz="2600" dirty="0" smtClean="0">
                <a:latin typeface="Arial" charset="0"/>
                <a:ea typeface="ＭＳ Ｐゴシック" charset="0"/>
                <a:cs typeface="ＭＳ Ｐゴシック" charset="0"/>
              </a:rPr>
              <a:t>- names, roles, dates authorized, etc.</a:t>
            </a:r>
            <a:endParaRPr lang="en-US" sz="2600" dirty="0">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Incident log – incident summary, response.</a:t>
            </a:r>
            <a:endParaRPr lang="en-US" sz="2600" dirty="0">
              <a:latin typeface="Arial" charset="0"/>
              <a:ea typeface="ＭＳ Ｐゴシック" charset="0"/>
              <a:cs typeface="ＭＳ Ｐゴシック" charset="0"/>
            </a:endParaRPr>
          </a:p>
        </p:txBody>
      </p:sp>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264" y="689174"/>
            <a:ext cx="883472" cy="883472"/>
          </a:xfrm>
          <a:prstGeom prst="rect">
            <a:avLst/>
          </a:prstGeom>
        </p:spPr>
      </p:pic>
    </p:spTree>
    <p:extLst>
      <p:ext uri="{BB962C8B-B14F-4D97-AF65-F5344CB8AC3E}">
        <p14:creationId xmlns:p14="http://schemas.microsoft.com/office/powerpoint/2010/main" val="563237260"/>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8702" y="4276724"/>
            <a:ext cx="2422859" cy="1284877"/>
          </a:xfrm>
        </p:spPr>
        <p:txBody>
          <a:bodyPr>
            <a:normAutofit/>
          </a:bodyPr>
          <a:lstStyle/>
          <a:p>
            <a:pPr algn="ctr" eaLnBrk="1" hangingPunct="1"/>
            <a:r>
              <a:rPr lang="en-US" sz="2400" b="0" dirty="0" smtClean="0">
                <a:solidFill>
                  <a:srgbClr val="000000"/>
                </a:solidFill>
                <a:latin typeface="Arial" charset="0"/>
                <a:ea typeface="ＭＳ Ｐゴシック" charset="0"/>
                <a:cs typeface="ＭＳ Ｐゴシック" charset="0"/>
              </a:rPr>
              <a:t>The Inventory</a:t>
            </a:r>
            <a:endParaRPr lang="en-US" sz="2400" b="0" dirty="0">
              <a:solidFill>
                <a:srgbClr val="000000"/>
              </a:solidFill>
              <a:latin typeface="Arial" charset="0"/>
              <a:ea typeface="ＭＳ Ｐゴシック" charset="0"/>
              <a:cs typeface="ＭＳ Ｐゴシック" charset="0"/>
            </a:endParaRPr>
          </a:p>
        </p:txBody>
      </p:sp>
      <p:pic>
        <p:nvPicPr>
          <p:cNvPr id="6" name="Picture 5" descr="Screen Shot 2014-07-28 at 4.38.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61" y="501372"/>
            <a:ext cx="7239000" cy="2052140"/>
          </a:xfrm>
          <a:prstGeom prst="rect">
            <a:avLst/>
          </a:prstGeom>
        </p:spPr>
      </p:pic>
      <p:pic>
        <p:nvPicPr>
          <p:cNvPr id="7" name="Picture 6" descr="Screen Shot 2014-07-28 at 4.38.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800" y="1897870"/>
            <a:ext cx="5105400" cy="1222939"/>
          </a:xfrm>
          <a:prstGeom prst="rect">
            <a:avLst/>
          </a:prstGeom>
        </p:spPr>
      </p:pic>
      <p:pic>
        <p:nvPicPr>
          <p:cNvPr id="8" name="Picture 7" descr="Screen Shot 2014-07-28 at 4.38.4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1961" y="3120809"/>
            <a:ext cx="5181600" cy="986271"/>
          </a:xfrm>
          <a:prstGeom prst="rect">
            <a:avLst/>
          </a:prstGeom>
        </p:spPr>
      </p:pic>
      <p:pic>
        <p:nvPicPr>
          <p:cNvPr id="9" name="Picture 8" descr="Screen Shot 2014-07-28 at 4.41.2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5347" y="4107080"/>
            <a:ext cx="3429000" cy="1426166"/>
          </a:xfrm>
          <a:prstGeom prst="rect">
            <a:avLst/>
          </a:prstGeom>
        </p:spPr>
      </p:pic>
    </p:spTree>
    <p:extLst>
      <p:ext uri="{BB962C8B-B14F-4D97-AF65-F5344CB8AC3E}">
        <p14:creationId xmlns:p14="http://schemas.microsoft.com/office/powerpoint/2010/main" val="2182183546"/>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681048" y="543441"/>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2. Controls -The SSP</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20339" y="1752600"/>
            <a:ext cx="848364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500" dirty="0" smtClean="0">
                <a:latin typeface="Arial" charset="0"/>
                <a:ea typeface="ＭＳ Ｐゴシック" charset="0"/>
                <a:cs typeface="ＭＳ Ｐゴシック" charset="0"/>
              </a:rPr>
              <a:t>We based our SSP on the templates used by DHHS, NASA, etc. use to satisfy FISMA.</a:t>
            </a:r>
          </a:p>
          <a:p>
            <a:pPr eaLnBrk="1" hangingPunct="1"/>
            <a:r>
              <a:rPr lang="en-US" sz="2500" dirty="0" smtClean="0">
                <a:latin typeface="Arial" charset="0"/>
                <a:ea typeface="ＭＳ Ｐゴシック" charset="0"/>
                <a:cs typeface="ＭＳ Ｐゴシック" charset="0"/>
              </a:rPr>
              <a:t>It specifies system name, categorization, contacts, purpose, diagram, component description, interconnections, boundaries, dependencies, and a complete catalog of NIST 800-53 security &amp; privacy controls in place.</a:t>
            </a:r>
          </a:p>
          <a:p>
            <a:pPr eaLnBrk="1" hangingPunct="1"/>
            <a:r>
              <a:rPr lang="en-US" sz="2500" dirty="0" smtClean="0">
                <a:latin typeface="Arial" charset="0"/>
                <a:ea typeface="ＭＳ Ｐゴシック" charset="0"/>
                <a:cs typeface="ＭＳ Ｐゴシック" charset="0"/>
              </a:rPr>
              <a:t>Enterprise common controls addressing each NIST 800-53 control family are documented separately and referenced in the SSP.</a:t>
            </a:r>
          </a:p>
          <a:p>
            <a:pPr eaLnBrk="1" hangingPunct="1"/>
            <a:endParaRPr lang="en-US" sz="2700" dirty="0">
              <a:latin typeface="Arial" charset="0"/>
              <a:ea typeface="ＭＳ Ｐゴシック" charset="0"/>
              <a:cs typeface="ＭＳ Ｐゴシック" charset="0"/>
            </a:endParaRPr>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48" y="587949"/>
            <a:ext cx="785983" cy="1012251"/>
          </a:xfrm>
          <a:prstGeom prst="rect">
            <a:avLst/>
          </a:prstGeom>
        </p:spPr>
      </p:pic>
    </p:spTree>
    <p:extLst>
      <p:ext uri="{BB962C8B-B14F-4D97-AF65-F5344CB8AC3E}">
        <p14:creationId xmlns:p14="http://schemas.microsoft.com/office/powerpoint/2010/main" val="1524898113"/>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8-21 at 10.53.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534" y="473881"/>
            <a:ext cx="3090334" cy="5545175"/>
          </a:xfrm>
          <a:prstGeom prst="rect">
            <a:avLst/>
          </a:prstGeom>
          <a:ln>
            <a:solidFill>
              <a:schemeClr val="bg1">
                <a:lumMod val="65000"/>
              </a:schemeClr>
            </a:solidFill>
          </a:ln>
        </p:spPr>
      </p:pic>
      <p:sp>
        <p:nvSpPr>
          <p:cNvPr id="5" name="Rectangle 2"/>
          <p:cNvSpPr>
            <a:spLocks noGrp="1" noChangeArrowheads="1"/>
          </p:cNvSpPr>
          <p:nvPr>
            <p:ph type="title"/>
          </p:nvPr>
        </p:nvSpPr>
        <p:spPr>
          <a:xfrm>
            <a:off x="888681" y="2389656"/>
            <a:ext cx="2422859" cy="1284877"/>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The SSP</a:t>
            </a:r>
            <a:endParaRPr lang="en-US" sz="4400" b="0" dirty="0">
              <a:solidFill>
                <a:srgbClr val="000000"/>
              </a:solidFill>
              <a:latin typeface="Arial" charset="0"/>
              <a:ea typeface="ＭＳ Ｐゴシック" charset="0"/>
              <a:cs typeface="ＭＳ Ｐゴシック" charset="0"/>
            </a:endParaRPr>
          </a:p>
        </p:txBody>
      </p:sp>
      <p:sp>
        <p:nvSpPr>
          <p:cNvPr id="8" name="Donut 7"/>
          <p:cNvSpPr/>
          <p:nvPr/>
        </p:nvSpPr>
        <p:spPr bwMode="auto">
          <a:xfrm>
            <a:off x="4558139" y="3002410"/>
            <a:ext cx="2745826" cy="971119"/>
          </a:xfrm>
          <a:prstGeom prst="donut">
            <a:avLst>
              <a:gd name="adj" fmla="val 513"/>
            </a:avLst>
          </a:prstGeom>
          <a:solidFill>
            <a:schemeClr val="accent1"/>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9" name="Straight Arrow Connector 8"/>
          <p:cNvCxnSpPr/>
          <p:nvPr/>
        </p:nvCxnSpPr>
        <p:spPr bwMode="auto">
          <a:xfrm flipH="1">
            <a:off x="7303966" y="3215374"/>
            <a:ext cx="478737" cy="157468"/>
          </a:xfrm>
          <a:prstGeom prst="straightConnector1">
            <a:avLst/>
          </a:prstGeom>
          <a:solidFill>
            <a:schemeClr val="accent1"/>
          </a:solidFill>
          <a:ln w="9525" cap="flat" cmpd="sng" algn="ctr">
            <a:solidFill>
              <a:schemeClr val="accent1">
                <a:lumMod val="60000"/>
                <a:lumOff val="40000"/>
              </a:schemeClr>
            </a:solidFill>
            <a:prstDash val="solid"/>
            <a:round/>
            <a:headEnd type="none" w="med" len="med"/>
            <a:tailEnd type="arrow"/>
          </a:ln>
          <a:effectLst/>
        </p:spPr>
      </p:cxnSp>
      <p:sp>
        <p:nvSpPr>
          <p:cNvPr id="11" name="TextBox 10"/>
          <p:cNvSpPr txBox="1"/>
          <p:nvPr/>
        </p:nvSpPr>
        <p:spPr>
          <a:xfrm>
            <a:off x="7877284" y="2141736"/>
            <a:ext cx="1384917" cy="1446550"/>
          </a:xfrm>
          <a:prstGeom prst="rect">
            <a:avLst/>
          </a:prstGeom>
          <a:noFill/>
        </p:spPr>
        <p:txBody>
          <a:bodyPr wrap="square" rtlCol="0">
            <a:spAutoFit/>
          </a:bodyPr>
          <a:lstStyle/>
          <a:p>
            <a:endParaRPr lang="en-US" dirty="0" smtClean="0"/>
          </a:p>
          <a:p>
            <a:r>
              <a:rPr lang="en-US" sz="1400" dirty="0" smtClean="0">
                <a:solidFill>
                  <a:srgbClr val="EB3B33"/>
                </a:solidFill>
              </a:rPr>
              <a:t>HIPAA “required” &amp; “addressable”   controls are </a:t>
            </a:r>
          </a:p>
          <a:p>
            <a:r>
              <a:rPr lang="en-US" sz="1400" dirty="0">
                <a:solidFill>
                  <a:srgbClr val="EB3B33"/>
                </a:solidFill>
              </a:rPr>
              <a:t>c</a:t>
            </a:r>
            <a:r>
              <a:rPr lang="en-US" sz="1400" dirty="0" smtClean="0">
                <a:solidFill>
                  <a:srgbClr val="EB3B33"/>
                </a:solidFill>
              </a:rPr>
              <a:t>olor coded</a:t>
            </a:r>
            <a:endParaRPr lang="en-US" sz="1400" dirty="0">
              <a:solidFill>
                <a:srgbClr val="EB3B33"/>
              </a:solidFill>
            </a:endParaRPr>
          </a:p>
        </p:txBody>
      </p:sp>
      <p:cxnSp>
        <p:nvCxnSpPr>
          <p:cNvPr id="16" name="Straight Arrow Connector 15"/>
          <p:cNvCxnSpPr/>
          <p:nvPr/>
        </p:nvCxnSpPr>
        <p:spPr bwMode="auto">
          <a:xfrm flipH="1">
            <a:off x="7161167" y="3372842"/>
            <a:ext cx="716117" cy="1679888"/>
          </a:xfrm>
          <a:prstGeom prst="straightConnector1">
            <a:avLst/>
          </a:prstGeom>
          <a:solidFill>
            <a:schemeClr val="accent1"/>
          </a:solidFill>
          <a:ln w="9525" cap="flat" cmpd="sng" algn="ctr">
            <a:solidFill>
              <a:schemeClr val="accent1">
                <a:lumMod val="60000"/>
                <a:lumOff val="40000"/>
              </a:schemeClr>
            </a:solidFill>
            <a:prstDash val="solid"/>
            <a:round/>
            <a:headEnd type="none" w="med" len="med"/>
            <a:tailEnd type="arrow"/>
          </a:ln>
          <a:effectLst/>
        </p:spPr>
      </p:cxnSp>
      <p:sp>
        <p:nvSpPr>
          <p:cNvPr id="20" name="Donut 19"/>
          <p:cNvSpPr/>
          <p:nvPr/>
        </p:nvSpPr>
        <p:spPr bwMode="auto">
          <a:xfrm>
            <a:off x="4544630" y="4735477"/>
            <a:ext cx="2745826" cy="971119"/>
          </a:xfrm>
          <a:prstGeom prst="donut">
            <a:avLst>
              <a:gd name="adj" fmla="val 513"/>
            </a:avLst>
          </a:prstGeom>
          <a:solidFill>
            <a:schemeClr val="accent1"/>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2845147457"/>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758800" y="2383567"/>
            <a:ext cx="2545956" cy="1284877"/>
          </a:xfrm>
        </p:spPr>
        <p:txBody>
          <a:bodyPr>
            <a:normAutofit fontScale="90000"/>
          </a:bodyPr>
          <a:lstStyle/>
          <a:p>
            <a:pPr algn="ctr" eaLnBrk="1" hangingPunct="1"/>
            <a:r>
              <a:rPr lang="en-US" sz="4400" b="0" dirty="0" smtClean="0">
                <a:solidFill>
                  <a:srgbClr val="000000"/>
                </a:solidFill>
                <a:latin typeface="Arial" charset="0"/>
                <a:ea typeface="ＭＳ Ｐゴシック" charset="0"/>
                <a:cs typeface="ＭＳ Ｐゴシック" charset="0"/>
              </a:rPr>
              <a:t>The Enterprise </a:t>
            </a:r>
            <a:r>
              <a:rPr lang="en-US" sz="4400" b="0" dirty="0" err="1" smtClean="0">
                <a:solidFill>
                  <a:srgbClr val="000000"/>
                </a:solidFill>
                <a:latin typeface="Arial" charset="0"/>
                <a:ea typeface="ＭＳ Ｐゴシック" charset="0"/>
                <a:cs typeface="ＭＳ Ｐゴシック" charset="0"/>
              </a:rPr>
              <a:t>CommonControls</a:t>
            </a:r>
            <a:endParaRPr lang="en-US" sz="4400" b="0" dirty="0">
              <a:solidFill>
                <a:srgbClr val="000000"/>
              </a:solidFill>
              <a:latin typeface="Arial" charset="0"/>
              <a:ea typeface="ＭＳ Ｐゴシック" charset="0"/>
              <a:cs typeface="ＭＳ Ｐゴシック" charset="0"/>
            </a:endParaRPr>
          </a:p>
        </p:txBody>
      </p:sp>
      <p:pic>
        <p:nvPicPr>
          <p:cNvPr id="2" name="Picture 1" descr="Screen Shot 2014-08-21 at 11.12.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067" y="524934"/>
            <a:ext cx="4043533" cy="5222326"/>
          </a:xfrm>
          <a:prstGeom prst="rect">
            <a:avLst/>
          </a:prstGeom>
          <a:ln>
            <a:solidFill>
              <a:schemeClr val="bg1">
                <a:lumMod val="65000"/>
              </a:schemeClr>
            </a:solidFill>
          </a:ln>
        </p:spPr>
      </p:pic>
    </p:spTree>
    <p:extLst>
      <p:ext uri="{BB962C8B-B14F-4D97-AF65-F5344CB8AC3E}">
        <p14:creationId xmlns:p14="http://schemas.microsoft.com/office/powerpoint/2010/main" val="832856733"/>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087864" y="507353"/>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Secure the documents</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420463" y="1752600"/>
            <a:ext cx="829014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700" dirty="0" smtClean="0">
                <a:latin typeface="Arial" charset="0"/>
                <a:ea typeface="ＭＳ Ｐゴシック" charset="0"/>
                <a:cs typeface="ＭＳ Ｐゴシック" charset="0"/>
              </a:rPr>
              <a:t>Once you create compliance documentation, it becomes an asset that needs protecting</a:t>
            </a:r>
          </a:p>
          <a:p>
            <a:pPr eaLnBrk="1" hangingPunct="1"/>
            <a:r>
              <a:rPr lang="en-US" sz="2700" dirty="0" smtClean="0">
                <a:latin typeface="Arial" charset="0"/>
                <a:ea typeface="ＭＳ Ｐゴシック" charset="0"/>
                <a:cs typeface="ＭＳ Ｐゴシック" charset="0"/>
              </a:rPr>
              <a:t>Secure documentation management is key.</a:t>
            </a:r>
          </a:p>
          <a:p>
            <a:pPr eaLnBrk="1" hangingPunct="1"/>
            <a:r>
              <a:rPr lang="en-US" sz="2700" dirty="0" smtClean="0">
                <a:latin typeface="Arial" charset="0"/>
                <a:ea typeface="ＭＳ Ｐゴシック" charset="0"/>
                <a:cs typeface="ＭＳ Ｐゴシック" charset="0"/>
              </a:rPr>
              <a:t>Centralizing documentation helps with this.</a:t>
            </a:r>
          </a:p>
          <a:p>
            <a:pPr eaLnBrk="1" hangingPunct="1"/>
            <a:r>
              <a:rPr lang="en-US" sz="2700" dirty="0" smtClean="0">
                <a:latin typeface="Arial" charset="0"/>
                <a:ea typeface="ＭＳ Ｐゴシック" charset="0"/>
                <a:cs typeface="ＭＳ Ｐゴシック" charset="0"/>
              </a:rPr>
              <a:t>Encrypting documents helps too.</a:t>
            </a:r>
          </a:p>
          <a:p>
            <a:pPr eaLnBrk="1" hangingPunct="1"/>
            <a:r>
              <a:rPr lang="en-US" sz="2700" dirty="0" smtClean="0">
                <a:latin typeface="Arial" charset="0"/>
                <a:ea typeface="ＭＳ Ｐゴシック" charset="0"/>
                <a:cs typeface="ＭＳ Ｐゴシック" charset="0"/>
              </a:rPr>
              <a:t>We require an NDA if an external entity (customer, vendor, etc.) wants to see our documents.</a:t>
            </a:r>
          </a:p>
          <a:p>
            <a:pPr eaLnBrk="1" hangingPunct="1"/>
            <a:r>
              <a:rPr lang="en-US" sz="2700" dirty="0" smtClean="0">
                <a:latin typeface="Arial" charset="0"/>
                <a:ea typeface="ＭＳ Ｐゴシック" charset="0"/>
                <a:cs typeface="ＭＳ Ｐゴシック" charset="0"/>
              </a:rPr>
              <a:t>HIPAA compliance document retention = 6 years.</a:t>
            </a:r>
          </a:p>
          <a:p>
            <a:pPr eaLnBrk="1" hangingPunct="1"/>
            <a:endParaRPr lang="en-US" sz="2700" dirty="0">
              <a:latin typeface="Arial" charset="0"/>
              <a:ea typeface="ＭＳ Ｐゴシック" charset="0"/>
              <a:cs typeface="ＭＳ Ｐゴシック" charset="0"/>
            </a:endParaRPr>
          </a:p>
        </p:txBody>
      </p:sp>
      <p:pic>
        <p:nvPicPr>
          <p:cNvPr id="3" name="Picture 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64" y="666117"/>
            <a:ext cx="737483" cy="813299"/>
          </a:xfrm>
          <a:prstGeom prst="rect">
            <a:avLst/>
          </a:prstGeom>
        </p:spPr>
      </p:pic>
    </p:spTree>
    <p:extLst>
      <p:ext uri="{BB962C8B-B14F-4D97-AF65-F5344CB8AC3E}">
        <p14:creationId xmlns:p14="http://schemas.microsoft.com/office/powerpoint/2010/main" val="34419552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883621" y="457200"/>
            <a:ext cx="8447541" cy="1143000"/>
          </a:xfrm>
        </p:spPr>
        <p:txBody>
          <a:bodyPr/>
          <a:lstStyle/>
          <a:p>
            <a:pPr algn="ctr" eaLnBrk="1" hangingPunct="1"/>
            <a:r>
              <a:rPr lang="en-US" sz="4800" b="0" dirty="0" smtClean="0">
                <a:solidFill>
                  <a:srgbClr val="000000"/>
                </a:solidFill>
                <a:latin typeface="Arial" charset="0"/>
                <a:ea typeface="ＭＳ Ｐゴシック" charset="0"/>
                <a:cs typeface="ＭＳ Ｐゴシック" charset="0"/>
              </a:rPr>
              <a:t>The Regulatory Challenge</a:t>
            </a:r>
            <a:endParaRPr lang="en-US" sz="48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82429" y="1811325"/>
            <a:ext cx="832818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2472"/>
              </a:spcBef>
            </a:pPr>
            <a:r>
              <a:rPr lang="en-US" sz="2600" dirty="0" smtClean="0">
                <a:latin typeface="Arial" charset="0"/>
                <a:ea typeface="ＭＳ Ｐゴシック" charset="0"/>
                <a:cs typeface="ＭＳ Ｐゴシック" charset="0"/>
              </a:rPr>
              <a:t>Regulations such as HIPAA &amp; FISMA have their own, specific requirements and stress different areas.</a:t>
            </a:r>
          </a:p>
          <a:p>
            <a:pPr eaLnBrk="1" hangingPunct="1">
              <a:spcBef>
                <a:spcPts val="2472"/>
              </a:spcBef>
            </a:pPr>
            <a:r>
              <a:rPr lang="en-US" sz="2600" dirty="0" smtClean="0">
                <a:latin typeface="Arial" charset="0"/>
                <a:ea typeface="ＭＳ Ｐゴシック" charset="0"/>
                <a:cs typeface="ＭＳ Ｐゴシック" charset="0"/>
              </a:rPr>
              <a:t>HPC shops lack regulatory expertise.</a:t>
            </a:r>
          </a:p>
          <a:p>
            <a:pPr eaLnBrk="1" hangingPunct="1">
              <a:spcBef>
                <a:spcPts val="2472"/>
              </a:spcBef>
            </a:pPr>
            <a:r>
              <a:rPr lang="en-US" sz="2600" dirty="0" smtClean="0">
                <a:latin typeface="Arial" charset="0"/>
                <a:ea typeface="ＭＳ Ｐゴシック" charset="0"/>
                <a:cs typeface="ＭＳ Ｐゴシック" charset="0"/>
              </a:rPr>
              <a:t>HIPAA fines have increased substantially.</a:t>
            </a:r>
          </a:p>
          <a:p>
            <a:pPr eaLnBrk="1" hangingPunct="1">
              <a:spcBef>
                <a:spcPts val="2472"/>
              </a:spcBef>
            </a:pPr>
            <a:r>
              <a:rPr lang="en-US" sz="2600" dirty="0" smtClean="0">
                <a:latin typeface="Arial" charset="0"/>
                <a:ea typeface="ＭＳ Ｐゴシック" charset="0"/>
                <a:cs typeface="ＭＳ Ｐゴシック" charset="0"/>
              </a:rPr>
              <a:t>The </a:t>
            </a:r>
            <a:r>
              <a:rPr lang="en-US" sz="2600" dirty="0" smtClean="0">
                <a:solidFill>
                  <a:srgbClr val="800000"/>
                </a:solidFill>
                <a:latin typeface="Arial" charset="0"/>
                <a:ea typeface="ＭＳ Ｐゴシック" charset="0"/>
                <a:cs typeface="ＭＳ Ｐゴシック" charset="0"/>
              </a:rPr>
              <a:t>government (OCR) has initiated </a:t>
            </a:r>
            <a:r>
              <a:rPr lang="en-US" sz="2600" dirty="0">
                <a:solidFill>
                  <a:srgbClr val="800000"/>
                </a:solidFill>
                <a:latin typeface="Arial" charset="0"/>
                <a:ea typeface="ＭＳ Ｐゴシック" charset="0"/>
                <a:cs typeface="ＭＳ Ｐゴシック" charset="0"/>
              </a:rPr>
              <a:t>random </a:t>
            </a:r>
            <a:r>
              <a:rPr lang="en-US" sz="2600" dirty="0" smtClean="0">
                <a:solidFill>
                  <a:srgbClr val="800000"/>
                </a:solidFill>
                <a:latin typeface="Arial" charset="0"/>
                <a:ea typeface="ＭＳ Ｐゴシック" charset="0"/>
                <a:cs typeface="ＭＳ Ｐゴシック" charset="0"/>
              </a:rPr>
              <a:t>HIPAA audits in 2014</a:t>
            </a:r>
            <a:r>
              <a:rPr lang="en-US" dirty="0" smtClean="0">
                <a:solidFill>
                  <a:srgbClr val="800000"/>
                </a:solidFill>
                <a:latin typeface="Arial" charset="0"/>
                <a:ea typeface="ＭＳ Ｐゴシック" charset="0"/>
                <a:cs typeface="ＭＳ Ｐゴシック" charset="0"/>
              </a:rPr>
              <a:t> </a:t>
            </a:r>
            <a:r>
              <a:rPr lang="en-US" sz="2600" dirty="0" smtClean="0">
                <a:latin typeface="Arial" charset="0"/>
                <a:ea typeface="ＭＳ Ｐゴシック" charset="0"/>
                <a:cs typeface="ＭＳ Ｐゴシック" charset="0"/>
              </a:rPr>
              <a:t>(Audits occurred only as part of data breach investigations earlier).</a:t>
            </a:r>
            <a:endParaRPr lang="en-US" sz="2600" dirty="0">
              <a:latin typeface="Arial" charset="0"/>
              <a:ea typeface="ＭＳ Ｐゴシック" charset="0"/>
              <a:cs typeface="ＭＳ Ｐゴシック" charset="0"/>
            </a:endParaRPr>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30" y="550098"/>
            <a:ext cx="821190" cy="950852"/>
          </a:xfrm>
          <a:prstGeom prst="rect">
            <a:avLst/>
          </a:prstGeom>
        </p:spPr>
      </p:pic>
    </p:spTree>
    <p:extLst>
      <p:ext uri="{BB962C8B-B14F-4D97-AF65-F5344CB8AC3E}">
        <p14:creationId xmlns:p14="http://schemas.microsoft.com/office/powerpoint/2010/main" val="2403189814"/>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320340" y="552390"/>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3. The RA Report</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420463" y="1752600"/>
            <a:ext cx="829014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700" dirty="0">
                <a:latin typeface="Arial" charset="0"/>
                <a:ea typeface="ＭＳ Ｐゴシック" charset="0"/>
                <a:cs typeface="ＭＳ Ｐゴシック" charset="0"/>
              </a:rPr>
              <a:t>We do </a:t>
            </a:r>
            <a:r>
              <a:rPr lang="en-US" sz="2700" dirty="0" smtClean="0">
                <a:latin typeface="Arial" charset="0"/>
                <a:ea typeface="ＭＳ Ｐゴシック" charset="0"/>
                <a:cs typeface="ＭＳ Ｐゴシック" charset="0"/>
              </a:rPr>
              <a:t>risk </a:t>
            </a:r>
            <a:r>
              <a:rPr lang="en-US" sz="2700" dirty="0">
                <a:latin typeface="Arial" charset="0"/>
                <a:ea typeface="ＭＳ Ｐゴシック" charset="0"/>
                <a:cs typeface="ＭＳ Ｐゴシック" charset="0"/>
              </a:rPr>
              <a:t>self-</a:t>
            </a:r>
            <a:r>
              <a:rPr lang="en-US" sz="2700" dirty="0" smtClean="0">
                <a:latin typeface="Arial" charset="0"/>
                <a:ea typeface="ＭＳ Ｐゴシック" charset="0"/>
                <a:cs typeface="ＭＳ Ｐゴシック" charset="0"/>
              </a:rPr>
              <a:t>assessments.</a:t>
            </a:r>
            <a:endParaRPr lang="en-US" sz="2700" dirty="0">
              <a:latin typeface="Arial" charset="0"/>
              <a:ea typeface="ＭＳ Ｐゴシック" charset="0"/>
              <a:cs typeface="ＭＳ Ｐゴシック" charset="0"/>
            </a:endParaRPr>
          </a:p>
          <a:p>
            <a:pPr eaLnBrk="1" hangingPunct="1"/>
            <a:r>
              <a:rPr lang="en-US" sz="2700" dirty="0">
                <a:latin typeface="Arial" charset="0"/>
                <a:ea typeface="ＭＳ Ｐゴシック" charset="0"/>
                <a:cs typeface="ＭＳ Ｐゴシック" charset="0"/>
              </a:rPr>
              <a:t>Managers &amp; </a:t>
            </a:r>
            <a:r>
              <a:rPr lang="en-US" sz="2700" dirty="0" smtClean="0">
                <a:latin typeface="Arial" charset="0"/>
                <a:ea typeface="ＭＳ Ｐゴシック" charset="0"/>
                <a:cs typeface="ＭＳ Ｐゴシック" charset="0"/>
              </a:rPr>
              <a:t>sys admins </a:t>
            </a:r>
            <a:r>
              <a:rPr lang="en-US" sz="2700" dirty="0">
                <a:latin typeface="Arial" charset="0"/>
                <a:ea typeface="ＭＳ Ｐゴシック" charset="0"/>
                <a:cs typeface="ＭＳ Ｐゴシック" charset="0"/>
              </a:rPr>
              <a:t>brainstorm and </a:t>
            </a:r>
            <a:r>
              <a:rPr lang="en-US" sz="2700" dirty="0" smtClean="0">
                <a:latin typeface="Arial" charset="0"/>
                <a:ea typeface="ＭＳ Ｐゴシック" charset="0"/>
                <a:cs typeface="ＭＳ Ｐゴシック" charset="0"/>
              </a:rPr>
              <a:t>identify areas of vulnerabilities and risk for the system.</a:t>
            </a:r>
            <a:endParaRPr lang="en-US" sz="2700" dirty="0">
              <a:latin typeface="Arial" charset="0"/>
              <a:ea typeface="ＭＳ Ｐゴシック" charset="0"/>
              <a:cs typeface="ＭＳ Ｐゴシック" charset="0"/>
            </a:endParaRPr>
          </a:p>
          <a:p>
            <a:pPr eaLnBrk="1" hangingPunct="1"/>
            <a:r>
              <a:rPr lang="en-US" sz="2700" dirty="0" smtClean="0">
                <a:latin typeface="Arial" charset="0"/>
                <a:ea typeface="ＭＳ Ｐゴシック" charset="0"/>
                <a:cs typeface="ＭＳ Ｐゴシック" charset="0"/>
              </a:rPr>
              <a:t>The </a:t>
            </a:r>
            <a:r>
              <a:rPr lang="en-US" sz="2700" dirty="0">
                <a:latin typeface="Arial" charset="0"/>
                <a:ea typeface="ＭＳ Ｐゴシック" charset="0"/>
                <a:cs typeface="ＭＳ Ｐゴシック" charset="0"/>
              </a:rPr>
              <a:t>assessment </a:t>
            </a:r>
            <a:r>
              <a:rPr lang="en-US" sz="2700" dirty="0" smtClean="0">
                <a:latin typeface="Arial" charset="0"/>
                <a:ea typeface="ＭＳ Ｐゴシック" charset="0"/>
                <a:cs typeface="ＭＳ Ｐゴシック" charset="0"/>
              </a:rPr>
              <a:t>documents risk </a:t>
            </a:r>
            <a:r>
              <a:rPr lang="en-US" sz="2700" dirty="0">
                <a:latin typeface="Arial" charset="0"/>
                <a:ea typeface="ＭＳ Ｐゴシック" charset="0"/>
                <a:cs typeface="ＭＳ Ｐゴシック" charset="0"/>
              </a:rPr>
              <a:t>areas, NIST controls that address those risks, </a:t>
            </a:r>
            <a:r>
              <a:rPr lang="en-US" sz="2700" dirty="0" smtClean="0">
                <a:latin typeface="Arial" charset="0"/>
                <a:ea typeface="ＭＳ Ｐゴシック" charset="0"/>
                <a:cs typeface="ＭＳ Ｐゴシック" charset="0"/>
              </a:rPr>
              <a:t>residual vulnerabilities and risks, and risk severity.</a:t>
            </a:r>
          </a:p>
          <a:p>
            <a:pPr eaLnBrk="1" hangingPunct="1"/>
            <a:r>
              <a:rPr lang="en-US" sz="2700" dirty="0" smtClean="0">
                <a:latin typeface="Arial" charset="0"/>
                <a:ea typeface="ＭＳ Ｐゴシック" charset="0"/>
                <a:cs typeface="ＭＳ Ｐゴシック" charset="0"/>
              </a:rPr>
              <a:t>External, third party assessments are performed every five years.</a:t>
            </a:r>
          </a:p>
          <a:p>
            <a:pPr eaLnBrk="1" hangingPunct="1"/>
            <a:endParaRPr lang="en-US" sz="2700" dirty="0">
              <a:latin typeface="Arial" charset="0"/>
              <a:ea typeface="ＭＳ Ｐゴシック" charset="0"/>
              <a:cs typeface="ＭＳ Ｐゴシック" charset="0"/>
            </a:endParaRPr>
          </a:p>
        </p:txBody>
      </p:sp>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174" y="634957"/>
            <a:ext cx="1113522" cy="868021"/>
          </a:xfrm>
          <a:prstGeom prst="rect">
            <a:avLst/>
          </a:prstGeom>
        </p:spPr>
      </p:pic>
    </p:spTree>
    <p:extLst>
      <p:ext uri="{BB962C8B-B14F-4D97-AF65-F5344CB8AC3E}">
        <p14:creationId xmlns:p14="http://schemas.microsoft.com/office/powerpoint/2010/main" val="2661055552"/>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523067" y="467723"/>
            <a:ext cx="3649133" cy="1284877"/>
          </a:xfrm>
        </p:spPr>
        <p:txBody>
          <a:bodyPr>
            <a:normAutofit fontScale="90000"/>
          </a:bodyPr>
          <a:lstStyle/>
          <a:p>
            <a:pPr algn="ctr" eaLnBrk="1" hangingPunct="1"/>
            <a:r>
              <a:rPr lang="en-US" sz="4400" b="0" dirty="0" smtClean="0">
                <a:solidFill>
                  <a:srgbClr val="000000"/>
                </a:solidFill>
                <a:latin typeface="Arial" charset="0"/>
                <a:ea typeface="ＭＳ Ｐゴシック" charset="0"/>
                <a:cs typeface="ＭＳ Ｐゴシック" charset="0"/>
              </a:rPr>
              <a:t>The RA Report</a:t>
            </a:r>
            <a:endParaRPr lang="en-US" sz="4400" b="0" dirty="0">
              <a:solidFill>
                <a:srgbClr val="000000"/>
              </a:solidFill>
              <a:latin typeface="Arial" charset="0"/>
              <a:ea typeface="ＭＳ Ｐゴシック" charset="0"/>
              <a:cs typeface="ＭＳ Ｐゴシック" charset="0"/>
            </a:endParaRPr>
          </a:p>
        </p:txBody>
      </p:sp>
      <p:pic>
        <p:nvPicPr>
          <p:cNvPr id="2" name="Picture 1" descr="Screen Shot 2014-08-21 at 11.01.2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7" y="1716875"/>
            <a:ext cx="9016275" cy="3447792"/>
          </a:xfrm>
          <a:prstGeom prst="rect">
            <a:avLst/>
          </a:prstGeom>
        </p:spPr>
      </p:pic>
    </p:spTree>
    <p:extLst>
      <p:ext uri="{BB962C8B-B14F-4D97-AF65-F5344CB8AC3E}">
        <p14:creationId xmlns:p14="http://schemas.microsoft.com/office/powerpoint/2010/main" val="3716479697"/>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524000" y="354105"/>
            <a:ext cx="7478300" cy="1518123"/>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4. Response - POA&amp;M</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94720" y="1872228"/>
            <a:ext cx="831589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500" dirty="0" smtClean="0">
                <a:latin typeface="Arial" charset="0"/>
                <a:ea typeface="ＭＳ Ｐゴシック" charset="0"/>
                <a:cs typeface="ＭＳ Ｐゴシック" charset="0"/>
              </a:rPr>
              <a:t>Our Plan of Action &amp; Milestones documents our response to the residual risks that are not addressed by the existing controls.</a:t>
            </a:r>
          </a:p>
          <a:p>
            <a:pPr eaLnBrk="1" hangingPunct="1"/>
            <a:r>
              <a:rPr lang="en-US" sz="2500" dirty="0" smtClean="0">
                <a:latin typeface="Arial" charset="0"/>
                <a:ea typeface="ＭＳ Ｐゴシック" charset="0"/>
                <a:cs typeface="ＭＳ Ｐゴシック" charset="0"/>
              </a:rPr>
              <a:t>The response includes things like whether the risk was accepted or transferred, reasons, time estimate and activities planned if mitigation is planned, etc.</a:t>
            </a:r>
          </a:p>
          <a:p>
            <a:pPr eaLnBrk="1" hangingPunct="1"/>
            <a:r>
              <a:rPr lang="en-US" sz="2500" dirty="0" smtClean="0">
                <a:latin typeface="Arial" charset="0"/>
                <a:ea typeface="ＭＳ Ｐゴシック" charset="0"/>
                <a:cs typeface="ＭＳ Ｐゴシック" charset="0"/>
              </a:rPr>
              <a:t>It is not possible always to respond to a risk due to budget, technology constraints, etc.  We document this and try our best to address those using training or workarounds.</a:t>
            </a:r>
          </a:p>
          <a:p>
            <a:pPr eaLnBrk="1" hangingPunct="1"/>
            <a:endParaRPr lang="en-US" sz="2700" dirty="0">
              <a:latin typeface="Arial" charset="0"/>
              <a:ea typeface="ＭＳ Ｐゴシック" charset="0"/>
              <a:cs typeface="ＭＳ Ｐゴシック" charset="0"/>
            </a:endParaRPr>
          </a:p>
        </p:txBody>
      </p:sp>
      <p:pic>
        <p:nvPicPr>
          <p:cNvPr id="5" name="Picture 4"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01" y="774030"/>
            <a:ext cx="1223955" cy="826170"/>
          </a:xfrm>
          <a:prstGeom prst="rect">
            <a:avLst/>
          </a:prstGeom>
        </p:spPr>
      </p:pic>
    </p:spTree>
    <p:extLst>
      <p:ext uri="{BB962C8B-B14F-4D97-AF65-F5344CB8AC3E}">
        <p14:creationId xmlns:p14="http://schemas.microsoft.com/office/powerpoint/2010/main" val="896244715"/>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82807" y="2330389"/>
            <a:ext cx="2422859" cy="1284877"/>
          </a:xfrm>
        </p:spPr>
        <p:txBody>
          <a:bodyPr>
            <a:normAutofit fontScale="90000"/>
          </a:bodyPr>
          <a:lstStyle/>
          <a:p>
            <a:pPr algn="ctr" eaLnBrk="1" hangingPunct="1"/>
            <a:r>
              <a:rPr lang="en-US" sz="4400" b="0" dirty="0" smtClean="0">
                <a:solidFill>
                  <a:srgbClr val="000000"/>
                </a:solidFill>
                <a:latin typeface="Arial" charset="0"/>
                <a:ea typeface="ＭＳ Ｐゴシック" charset="0"/>
                <a:cs typeface="ＭＳ Ｐゴシック" charset="0"/>
              </a:rPr>
              <a:t>The POA&amp;M</a:t>
            </a:r>
            <a:endParaRPr lang="en-US" sz="4400" b="0" dirty="0">
              <a:solidFill>
                <a:srgbClr val="000000"/>
              </a:solidFill>
              <a:latin typeface="Arial" charset="0"/>
              <a:ea typeface="ＭＳ Ｐゴシック" charset="0"/>
              <a:cs typeface="ＭＳ Ｐゴシック" charset="0"/>
            </a:endParaRPr>
          </a:p>
        </p:txBody>
      </p:sp>
      <p:pic>
        <p:nvPicPr>
          <p:cNvPr id="3" name="Picture 2" descr="Screen Shot 2014-08-21 at 11.03.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732" y="1170517"/>
            <a:ext cx="5101166" cy="3651250"/>
          </a:xfrm>
          <a:prstGeom prst="rect">
            <a:avLst/>
          </a:prstGeom>
        </p:spPr>
      </p:pic>
    </p:spTree>
    <p:extLst>
      <p:ext uri="{BB962C8B-B14F-4D97-AF65-F5344CB8AC3E}">
        <p14:creationId xmlns:p14="http://schemas.microsoft.com/office/powerpoint/2010/main" val="556350277"/>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320340" y="475858"/>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5. Staff Training</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454787" y="1752600"/>
            <a:ext cx="834686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500" dirty="0" smtClean="0">
                <a:solidFill>
                  <a:srgbClr val="7D110C"/>
                </a:solidFill>
                <a:latin typeface="Arial" charset="0"/>
                <a:ea typeface="ＭＳ Ｐゴシック" charset="0"/>
                <a:cs typeface="ＭＳ Ｐゴシック" charset="0"/>
              </a:rPr>
              <a:t>Annual</a:t>
            </a:r>
            <a:r>
              <a:rPr lang="en-US" sz="2500" dirty="0" smtClean="0">
                <a:latin typeface="Arial" charset="0"/>
                <a:ea typeface="ＭＳ Ｐゴシック" charset="0"/>
                <a:cs typeface="ＭＳ Ｐゴシック" charset="0"/>
              </a:rPr>
              <a:t> </a:t>
            </a:r>
            <a:r>
              <a:rPr lang="en-US" sz="2500" dirty="0" smtClean="0">
                <a:solidFill>
                  <a:schemeClr val="accent1"/>
                </a:solidFill>
                <a:latin typeface="Arial" charset="0"/>
                <a:ea typeface="ＭＳ Ｐゴシック" charset="0"/>
                <a:cs typeface="ＭＳ Ｐゴシック" charset="0"/>
              </a:rPr>
              <a:t>training</a:t>
            </a:r>
            <a:r>
              <a:rPr lang="en-US" sz="2500" dirty="0" smtClean="0">
                <a:latin typeface="Arial" charset="0"/>
                <a:ea typeface="ＭＳ Ｐゴシック" charset="0"/>
                <a:cs typeface="ＭＳ Ｐゴシック" charset="0"/>
              </a:rPr>
              <a:t> is </a:t>
            </a:r>
            <a:r>
              <a:rPr lang="en-US" sz="2500" dirty="0" smtClean="0">
                <a:solidFill>
                  <a:srgbClr val="7D110C"/>
                </a:solidFill>
                <a:latin typeface="Arial" charset="0"/>
                <a:ea typeface="ＭＳ Ｐゴシック" charset="0"/>
                <a:cs typeface="ＭＳ Ｐゴシック" charset="0"/>
              </a:rPr>
              <a:t>mandated</a:t>
            </a:r>
            <a:r>
              <a:rPr lang="en-US" sz="2500" dirty="0" smtClean="0">
                <a:latin typeface="Arial" charset="0"/>
                <a:ea typeface="ＭＳ Ｐゴシック" charset="0"/>
                <a:cs typeface="ＭＳ Ｐゴシック" charset="0"/>
              </a:rPr>
              <a:t> </a:t>
            </a:r>
            <a:r>
              <a:rPr lang="en-US" sz="2500" dirty="0">
                <a:latin typeface="Arial" charset="0"/>
                <a:ea typeface="ＭＳ Ｐゴシック" charset="0"/>
                <a:cs typeface="ＭＳ Ｐゴシック" charset="0"/>
              </a:rPr>
              <a:t>for all </a:t>
            </a:r>
            <a:r>
              <a:rPr lang="en-US" sz="2500" dirty="0" smtClean="0">
                <a:latin typeface="Arial" charset="0"/>
                <a:ea typeface="ＭＳ Ｐゴシック" charset="0"/>
                <a:cs typeface="ＭＳ Ｐゴシック" charset="0"/>
              </a:rPr>
              <a:t>who are involved </a:t>
            </a:r>
            <a:r>
              <a:rPr lang="en-US" sz="2500" dirty="0">
                <a:latin typeface="Arial" charset="0"/>
                <a:ea typeface="ＭＳ Ｐゴシック" charset="0"/>
                <a:cs typeface="ＭＳ Ｐゴシック" charset="0"/>
              </a:rPr>
              <a:t>in the care and feeding of the </a:t>
            </a:r>
            <a:r>
              <a:rPr lang="en-US" sz="2500" dirty="0" smtClean="0">
                <a:latin typeface="Arial" charset="0"/>
                <a:ea typeface="ＭＳ Ｐゴシック" charset="0"/>
                <a:cs typeface="ＭＳ Ｐゴシック" charset="0"/>
              </a:rPr>
              <a:t>system (both management and staff).</a:t>
            </a:r>
          </a:p>
          <a:p>
            <a:pPr eaLnBrk="1" hangingPunct="1"/>
            <a:r>
              <a:rPr lang="en-US" sz="2500" dirty="0" smtClean="0">
                <a:latin typeface="Arial" charset="0"/>
                <a:ea typeface="ＭＳ Ｐゴシック" charset="0"/>
                <a:cs typeface="ＭＳ Ｐゴシック" charset="0"/>
              </a:rPr>
              <a:t>Three e-training modules must be completed:</a:t>
            </a:r>
          </a:p>
          <a:p>
            <a:pPr marL="1371600" lvl="2" indent="-457200" eaLnBrk="1" hangingPunct="1">
              <a:buFont typeface="+mj-lt"/>
              <a:buAutoNum type="arabicPeriod"/>
            </a:pPr>
            <a:r>
              <a:rPr lang="en-US" sz="2000" dirty="0" smtClean="0">
                <a:latin typeface="Arial" charset="0"/>
                <a:ea typeface="ＭＳ Ｐゴシック" charset="0"/>
                <a:cs typeface="ＭＳ Ｐゴシック" charset="0"/>
              </a:rPr>
              <a:t>The standard IU HIPAA training (covering the </a:t>
            </a:r>
            <a:r>
              <a:rPr lang="en-US" sz="2000" dirty="0" err="1" smtClean="0">
                <a:latin typeface="Arial" charset="0"/>
                <a:ea typeface="ＭＳ Ｐゴシック" charset="0"/>
                <a:cs typeface="ＭＳ Ｐゴシック" charset="0"/>
              </a:rPr>
              <a:t>reg</a:t>
            </a:r>
            <a:r>
              <a:rPr lang="en-US" sz="2000" dirty="0" smtClean="0">
                <a:latin typeface="Arial" charset="0"/>
                <a:ea typeface="ＭＳ Ｐゴシック" charset="0"/>
                <a:cs typeface="ＭＳ Ｐゴシック" charset="0"/>
              </a:rPr>
              <a:t> and IU policies &amp; procedures)</a:t>
            </a:r>
          </a:p>
          <a:p>
            <a:pPr marL="1371600" lvl="2" indent="-457200" eaLnBrk="1" hangingPunct="1">
              <a:buFont typeface="+mj-lt"/>
              <a:buAutoNum type="arabicPeriod"/>
            </a:pPr>
            <a:r>
              <a:rPr lang="en-US" sz="2000" dirty="0" smtClean="0">
                <a:latin typeface="Arial" charset="0"/>
                <a:ea typeface="ＭＳ Ｐゴシック" charset="0"/>
                <a:cs typeface="ＭＳ Ｐゴシック" charset="0"/>
              </a:rPr>
              <a:t>IU Human Subjects training</a:t>
            </a:r>
          </a:p>
          <a:p>
            <a:pPr marL="1371600" lvl="2" indent="-457200" eaLnBrk="1" hangingPunct="1">
              <a:buFont typeface="+mj-lt"/>
              <a:buAutoNum type="arabicPeriod"/>
            </a:pPr>
            <a:r>
              <a:rPr lang="en-US" sz="2000" dirty="0" smtClean="0">
                <a:latin typeface="Arial" charset="0"/>
                <a:ea typeface="ＭＳ Ｐゴシック" charset="0"/>
                <a:cs typeface="ＭＳ Ｐゴシック" charset="0"/>
              </a:rPr>
              <a:t>UITS specific information on how HIPAA applies to us, our policies &amp; NIST procedures</a:t>
            </a:r>
            <a:endParaRPr lang="en-US" sz="2000" dirty="0">
              <a:latin typeface="Arial" charset="0"/>
              <a:ea typeface="ＭＳ Ｐゴシック" charset="0"/>
              <a:cs typeface="ＭＳ Ｐゴシック" charset="0"/>
            </a:endParaRPr>
          </a:p>
          <a:p>
            <a:pPr eaLnBrk="1" hangingPunct="1"/>
            <a:r>
              <a:rPr lang="en-US" sz="2500" dirty="0" smtClean="0">
                <a:latin typeface="Arial" charset="0"/>
                <a:ea typeface="ＭＳ Ｐゴシック" charset="0"/>
                <a:cs typeface="ＭＳ Ｐゴシック" charset="0"/>
              </a:rPr>
              <a:t>All security related is documented in a training log.</a:t>
            </a:r>
            <a:endParaRPr lang="en-US" sz="2500" dirty="0">
              <a:latin typeface="Arial" charset="0"/>
              <a:ea typeface="ＭＳ Ｐゴシック" charset="0"/>
              <a:cs typeface="ＭＳ Ｐゴシック" charset="0"/>
            </a:endParaRPr>
          </a:p>
        </p:txBody>
      </p:sp>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749" y="687654"/>
            <a:ext cx="915559" cy="829725"/>
          </a:xfrm>
          <a:prstGeom prst="rect">
            <a:avLst/>
          </a:prstGeom>
        </p:spPr>
      </p:pic>
    </p:spTree>
    <p:extLst>
      <p:ext uri="{BB962C8B-B14F-4D97-AF65-F5344CB8AC3E}">
        <p14:creationId xmlns:p14="http://schemas.microsoft.com/office/powerpoint/2010/main" val="2760954434"/>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320340" y="552390"/>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User Training</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437626" y="1752600"/>
            <a:ext cx="821777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500" dirty="0" smtClean="0">
                <a:latin typeface="Arial" charset="0"/>
                <a:ea typeface="ＭＳ Ｐゴシック" charset="0"/>
                <a:cs typeface="ＭＳ Ｐゴシック" charset="0"/>
              </a:rPr>
              <a:t>All security measures at the back end can be defeated by security challenged users.  They are typically the weakest link in the chain.</a:t>
            </a:r>
          </a:p>
          <a:p>
            <a:pPr eaLnBrk="1" hangingPunct="1"/>
            <a:r>
              <a:rPr lang="en-US" sz="2500" dirty="0" smtClean="0">
                <a:latin typeface="Arial" charset="0"/>
                <a:ea typeface="ＭＳ Ｐゴシック" charset="0"/>
                <a:cs typeface="ＭＳ Ｐゴシック" charset="0"/>
              </a:rPr>
              <a:t>We address this risk by providing guidance in our Knowledge Base about what is and is not permitted when handling ePHI on our systems.</a:t>
            </a:r>
          </a:p>
          <a:p>
            <a:pPr eaLnBrk="1" hangingPunct="1"/>
            <a:r>
              <a:rPr lang="en-US" sz="2500" dirty="0" smtClean="0">
                <a:latin typeface="Arial" charset="0"/>
                <a:ea typeface="ＭＳ Ｐゴシック" charset="0"/>
                <a:cs typeface="ＭＳ Ｐゴシック" charset="0"/>
              </a:rPr>
              <a:t>As we work individually with researchers, we train them &amp; help them create HIPAA documentation that describes how they are protecting their end.</a:t>
            </a:r>
            <a:endParaRPr lang="en-US" sz="2500" dirty="0">
              <a:latin typeface="Arial" charset="0"/>
              <a:ea typeface="ＭＳ Ｐゴシック" charset="0"/>
              <a:cs typeface="ＭＳ Ｐゴシック" charset="0"/>
            </a:endParaRPr>
          </a:p>
        </p:txBody>
      </p:sp>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773" y="733735"/>
            <a:ext cx="990246" cy="866465"/>
          </a:xfrm>
          <a:prstGeom prst="rect">
            <a:avLst/>
          </a:prstGeom>
        </p:spPr>
      </p:pic>
    </p:spTree>
    <p:extLst>
      <p:ext uri="{BB962C8B-B14F-4D97-AF65-F5344CB8AC3E}">
        <p14:creationId xmlns:p14="http://schemas.microsoft.com/office/powerpoint/2010/main" val="3768931261"/>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1506533" y="1709541"/>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6" name="Rectangle 2"/>
          <p:cNvSpPr>
            <a:spLocks noGrp="1" noChangeArrowheads="1"/>
          </p:cNvSpPr>
          <p:nvPr>
            <p:ph type="title"/>
          </p:nvPr>
        </p:nvSpPr>
        <p:spPr>
          <a:xfrm>
            <a:off x="1078776" y="180766"/>
            <a:ext cx="6882323" cy="1179506"/>
          </a:xfrm>
        </p:spPr>
        <p:txBody>
          <a:bodyPr>
            <a:normAutofit/>
          </a:bodyPr>
          <a:lstStyle/>
          <a:p>
            <a:pPr algn="ctr" eaLnBrk="1" hangingPunct="1"/>
            <a:r>
              <a:rPr lang="en-US" sz="2400" b="0" dirty="0" smtClean="0">
                <a:solidFill>
                  <a:srgbClr val="000000"/>
                </a:solidFill>
                <a:latin typeface="Arial" charset="0"/>
                <a:ea typeface="ＭＳ Ｐゴシック" charset="0"/>
                <a:cs typeface="ＭＳ Ｐゴシック" charset="0"/>
              </a:rPr>
              <a:t>User awareness and training</a:t>
            </a:r>
            <a:endParaRPr lang="en-US" sz="2400" b="0" dirty="0">
              <a:solidFill>
                <a:srgbClr val="000000"/>
              </a:solidFill>
              <a:latin typeface="Arial" charset="0"/>
              <a:ea typeface="ＭＳ Ｐゴシック" charset="0"/>
              <a:cs typeface="ＭＳ Ｐゴシック" charset="0"/>
            </a:endParaRPr>
          </a:p>
        </p:txBody>
      </p:sp>
      <p:pic>
        <p:nvPicPr>
          <p:cNvPr id="8" name="Picture 7" descr="Screen Shot 2014-08-22 at 7.59.1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533" y="1212287"/>
            <a:ext cx="6154319" cy="4356771"/>
          </a:xfrm>
          <a:prstGeom prst="rect">
            <a:avLst/>
          </a:prstGeom>
          <a:ln>
            <a:solidFill>
              <a:schemeClr val="bg1">
                <a:lumMod val="65000"/>
              </a:schemeClr>
            </a:solidFill>
          </a:ln>
        </p:spPr>
      </p:pic>
    </p:spTree>
    <p:extLst>
      <p:ext uri="{BB962C8B-B14F-4D97-AF65-F5344CB8AC3E}">
        <p14:creationId xmlns:p14="http://schemas.microsoft.com/office/powerpoint/2010/main" val="1935326894"/>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320340" y="552390"/>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6. Oversight</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403301" y="1752600"/>
            <a:ext cx="830731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600" dirty="0">
                <a:solidFill>
                  <a:srgbClr val="000000"/>
                </a:solidFill>
                <a:latin typeface="Arial" charset="0"/>
                <a:ea typeface="ＭＳ Ｐゴシック" charset="0"/>
                <a:cs typeface="ＭＳ Ｐゴシック" charset="0"/>
              </a:rPr>
              <a:t>When ready, the compliance package is sent to the IU HIPAA Privacy and Security Office, the University Information Security Office, and Internal Audit.</a:t>
            </a:r>
          </a:p>
          <a:p>
            <a:pPr eaLnBrk="1" hangingPunct="1"/>
            <a:r>
              <a:rPr lang="en-US" sz="2600" dirty="0">
                <a:solidFill>
                  <a:srgbClr val="000000"/>
                </a:solidFill>
                <a:latin typeface="Arial" charset="0"/>
                <a:ea typeface="ＭＳ Ｐゴシック" charset="0"/>
                <a:cs typeface="ＭＳ Ｐゴシック" charset="0"/>
              </a:rPr>
              <a:t>We’d like every system under alignment to go through a full assessment but this is not done today due to </a:t>
            </a:r>
            <a:r>
              <a:rPr lang="en-US" sz="2600" dirty="0" smtClean="0">
                <a:solidFill>
                  <a:srgbClr val="000000"/>
                </a:solidFill>
                <a:latin typeface="Arial" charset="0"/>
                <a:ea typeface="ＭＳ Ｐゴシック" charset="0"/>
                <a:cs typeface="ＭＳ Ｐゴシック" charset="0"/>
              </a:rPr>
              <a:t>(a) lack </a:t>
            </a:r>
            <a:r>
              <a:rPr lang="en-US" sz="2600" dirty="0">
                <a:solidFill>
                  <a:srgbClr val="000000"/>
                </a:solidFill>
                <a:latin typeface="Arial" charset="0"/>
                <a:ea typeface="ＭＳ Ｐゴシック" charset="0"/>
                <a:cs typeface="ＭＳ Ｐゴシック" charset="0"/>
              </a:rPr>
              <a:t>of </a:t>
            </a:r>
            <a:r>
              <a:rPr lang="en-US" sz="2600" dirty="0" smtClean="0">
                <a:solidFill>
                  <a:srgbClr val="000000"/>
                </a:solidFill>
                <a:latin typeface="Arial" charset="0"/>
                <a:ea typeface="ＭＳ Ｐゴシック" charset="0"/>
                <a:cs typeface="ＭＳ Ｐゴシック" charset="0"/>
              </a:rPr>
              <a:t>resources, </a:t>
            </a:r>
            <a:r>
              <a:rPr lang="en-US" sz="2600" dirty="0">
                <a:solidFill>
                  <a:srgbClr val="000000"/>
                </a:solidFill>
                <a:latin typeface="Arial" charset="0"/>
                <a:ea typeface="ＭＳ Ｐゴシック" charset="0"/>
                <a:cs typeface="ＭＳ Ｐゴシック" charset="0"/>
              </a:rPr>
              <a:t>and </a:t>
            </a:r>
            <a:r>
              <a:rPr lang="en-US" sz="2600" dirty="0" smtClean="0">
                <a:solidFill>
                  <a:srgbClr val="000000"/>
                </a:solidFill>
                <a:latin typeface="Arial" charset="0"/>
                <a:ea typeface="ＭＳ Ｐゴシック" charset="0"/>
                <a:cs typeface="ＭＳ Ｐゴシック" charset="0"/>
              </a:rPr>
              <a:t>(b) the </a:t>
            </a:r>
            <a:r>
              <a:rPr lang="en-US" sz="2600" dirty="0">
                <a:solidFill>
                  <a:srgbClr val="000000"/>
                </a:solidFill>
                <a:latin typeface="Arial" charset="0"/>
                <a:ea typeface="ＭＳ Ｐゴシック" charset="0"/>
                <a:cs typeface="ＭＳ Ｐゴシック" charset="0"/>
              </a:rPr>
              <a:t>trust that we have developed by working closely with these </a:t>
            </a:r>
            <a:r>
              <a:rPr lang="en-US" sz="2600" dirty="0" smtClean="0">
                <a:solidFill>
                  <a:srgbClr val="000000"/>
                </a:solidFill>
                <a:latin typeface="Arial" charset="0"/>
                <a:ea typeface="ＭＳ Ｐゴシック" charset="0"/>
                <a:cs typeface="ＭＳ Ｐゴシック" charset="0"/>
              </a:rPr>
              <a:t>partners.</a:t>
            </a:r>
            <a:endParaRPr lang="en-US" sz="2600" dirty="0">
              <a:solidFill>
                <a:srgbClr val="000000"/>
              </a:solidFill>
              <a:latin typeface="Arial" charset="0"/>
              <a:ea typeface="ＭＳ Ｐゴシック" charset="0"/>
              <a:cs typeface="ＭＳ Ｐゴシック" charset="0"/>
            </a:endParaRPr>
          </a:p>
          <a:p>
            <a:pPr eaLnBrk="1" hangingPunct="1"/>
            <a:r>
              <a:rPr lang="en-US" sz="2600" dirty="0">
                <a:solidFill>
                  <a:srgbClr val="000000"/>
                </a:solidFill>
                <a:latin typeface="Arial" charset="0"/>
                <a:ea typeface="ＭＳ Ｐゴシック" charset="0"/>
                <a:cs typeface="ＭＳ Ｐゴシック" charset="0"/>
              </a:rPr>
              <a:t>Critical systems do get assessed.</a:t>
            </a:r>
          </a:p>
        </p:txBody>
      </p:sp>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587" y="780319"/>
            <a:ext cx="946053" cy="630702"/>
          </a:xfrm>
          <a:prstGeom prst="rect">
            <a:avLst/>
          </a:prstGeom>
        </p:spPr>
      </p:pic>
    </p:spTree>
    <p:extLst>
      <p:ext uri="{BB962C8B-B14F-4D97-AF65-F5344CB8AC3E}">
        <p14:creationId xmlns:p14="http://schemas.microsoft.com/office/powerpoint/2010/main" val="2760954434"/>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946121" y="552390"/>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7. Authority to Operate</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411882" y="1914231"/>
            <a:ext cx="829872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600" dirty="0" smtClean="0">
                <a:solidFill>
                  <a:srgbClr val="000000"/>
                </a:solidFill>
                <a:latin typeface="Arial" charset="0"/>
                <a:ea typeface="ＭＳ Ｐゴシック" charset="0"/>
                <a:cs typeface="ＭＳ Ｐゴシック" charset="0"/>
              </a:rPr>
              <a:t>After we have reviewed everything and have approval from the partners, we issue an ATO</a:t>
            </a:r>
            <a:r>
              <a:rPr lang="en-US" sz="2400" dirty="0" smtClean="0">
                <a:solidFill>
                  <a:srgbClr val="000000"/>
                </a:solidFill>
                <a:latin typeface="Arial" charset="0"/>
                <a:ea typeface="ＭＳ Ｐゴシック" charset="0"/>
                <a:cs typeface="ＭＳ Ｐゴシック" charset="0"/>
              </a:rPr>
              <a:t>.</a:t>
            </a:r>
            <a:endParaRPr lang="en-US" sz="2400" dirty="0">
              <a:solidFill>
                <a:srgbClr val="000000"/>
              </a:solidFill>
              <a:latin typeface="Arial" charset="0"/>
              <a:ea typeface="ＭＳ Ｐゴシック" charset="0"/>
              <a:cs typeface="ＭＳ Ｐゴシック" charset="0"/>
            </a:endParaRPr>
          </a:p>
          <a:p>
            <a:pPr eaLnBrk="1" hangingPunct="1"/>
            <a:r>
              <a:rPr lang="en-US" sz="2700" dirty="0" smtClean="0">
                <a:latin typeface="Arial" charset="0"/>
                <a:ea typeface="ＭＳ Ｐゴシック" charset="0"/>
                <a:cs typeface="ＭＳ Ｐゴシック" charset="0"/>
              </a:rPr>
              <a:t>The ATO is good for thee years.</a:t>
            </a:r>
          </a:p>
          <a:p>
            <a:pPr eaLnBrk="1" hangingPunct="1"/>
            <a:r>
              <a:rPr lang="en-US" sz="2700" dirty="0" smtClean="0">
                <a:latin typeface="Arial" charset="0"/>
                <a:ea typeface="ＭＳ Ｐゴシック" charset="0"/>
                <a:cs typeface="ＭＳ Ｐゴシック" charset="0"/>
              </a:rPr>
              <a:t>Renewal requires a review of ongoing risk management practices, training, any incidents that may have occurred, response, etc.</a:t>
            </a:r>
          </a:p>
          <a:p>
            <a:pPr eaLnBrk="1" hangingPunct="1"/>
            <a:r>
              <a:rPr lang="en-US" sz="2700" dirty="0" smtClean="0">
                <a:latin typeface="Arial" charset="0"/>
                <a:ea typeface="ＭＳ Ｐゴシック" charset="0"/>
                <a:cs typeface="ＭＳ Ｐゴシック" charset="0"/>
              </a:rPr>
              <a:t>The ATO is a vehicle for a unit to self-assert compliance with oversight from us.</a:t>
            </a:r>
          </a:p>
          <a:p>
            <a:pPr eaLnBrk="1" hangingPunct="1"/>
            <a:endParaRPr lang="en-US" sz="2700" dirty="0">
              <a:latin typeface="Arial" charset="0"/>
              <a:ea typeface="ＭＳ Ｐゴシック" charset="0"/>
              <a:cs typeface="ＭＳ Ｐゴシック" charset="0"/>
            </a:endParaRPr>
          </a:p>
        </p:txBody>
      </p:sp>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80" y="767786"/>
            <a:ext cx="972484" cy="832414"/>
          </a:xfrm>
          <a:prstGeom prst="rect">
            <a:avLst/>
          </a:prstGeom>
        </p:spPr>
      </p:pic>
    </p:spTree>
    <p:extLst>
      <p:ext uri="{BB962C8B-B14F-4D97-AF65-F5344CB8AC3E}">
        <p14:creationId xmlns:p14="http://schemas.microsoft.com/office/powerpoint/2010/main" val="2760954434"/>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900116" y="475858"/>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8. Ongoing Risk Management</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403301" y="1752600"/>
            <a:ext cx="846106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700" dirty="0" smtClean="0">
                <a:latin typeface="Arial" charset="0"/>
                <a:ea typeface="ＭＳ Ｐゴシック" charset="0"/>
                <a:cs typeface="ＭＳ Ｐゴシック" charset="0"/>
              </a:rPr>
              <a:t>Once a system comes under alignment, it becomes subject to regular, ongoing risk management. This includes:</a:t>
            </a:r>
          </a:p>
          <a:p>
            <a:pPr lvl="2" eaLnBrk="1" hangingPunct="1"/>
            <a:r>
              <a:rPr lang="en-US" sz="2000" dirty="0" smtClean="0">
                <a:latin typeface="Arial" charset="0"/>
                <a:ea typeface="ＭＳ Ｐゴシック" charset="0"/>
                <a:cs typeface="ＭＳ Ｐゴシック" charset="0"/>
              </a:rPr>
              <a:t>Semi-annual reviews, risk re-assessments, and documentation updates.</a:t>
            </a:r>
          </a:p>
          <a:p>
            <a:pPr lvl="2" eaLnBrk="1" hangingPunct="1"/>
            <a:r>
              <a:rPr lang="en-US" sz="2000" dirty="0" smtClean="0">
                <a:latin typeface="Arial" charset="0"/>
                <a:ea typeface="ＭＳ Ｐゴシック" charset="0"/>
                <a:cs typeface="ＭＳ Ｐゴシック" charset="0"/>
              </a:rPr>
              <a:t>Continuous &amp; automatic monitoring of risks, systems, generating alerts.</a:t>
            </a:r>
          </a:p>
          <a:p>
            <a:pPr lvl="2" eaLnBrk="1" hangingPunct="1"/>
            <a:r>
              <a:rPr lang="en-US" sz="2000" dirty="0" smtClean="0">
                <a:latin typeface="Arial" charset="0"/>
                <a:ea typeface="ＭＳ Ｐゴシック" charset="0"/>
                <a:cs typeface="ＭＳ Ｐゴシック" charset="0"/>
              </a:rPr>
              <a:t>Annual training</a:t>
            </a:r>
            <a:endParaRPr lang="en-US" sz="2300" dirty="0" smtClean="0">
              <a:latin typeface="Arial" charset="0"/>
              <a:ea typeface="ＭＳ Ｐゴシック" charset="0"/>
              <a:cs typeface="ＭＳ Ｐゴシック" charset="0"/>
            </a:endParaRPr>
          </a:p>
          <a:p>
            <a:pPr lvl="2" eaLnBrk="1" hangingPunct="1"/>
            <a:r>
              <a:rPr lang="en-US" sz="2000" dirty="0" smtClean="0">
                <a:latin typeface="Arial" charset="0"/>
                <a:ea typeface="ＭＳ Ｐゴシック" charset="0"/>
                <a:cs typeface="ＭＳ Ｐゴシック" charset="0"/>
              </a:rPr>
              <a:t>Oversight</a:t>
            </a:r>
          </a:p>
          <a:p>
            <a:pPr lvl="2" eaLnBrk="1" hangingPunct="1"/>
            <a:r>
              <a:rPr lang="en-US" sz="2000" dirty="0" smtClean="0">
                <a:latin typeface="Arial" charset="0"/>
                <a:ea typeface="ＭＳ Ｐゴシック" charset="0"/>
                <a:cs typeface="ＭＳ Ｐゴシック" charset="0"/>
              </a:rPr>
              <a:t>External assessments every five years</a:t>
            </a:r>
          </a:p>
          <a:p>
            <a:pPr eaLnBrk="1" hangingPunct="1"/>
            <a:endParaRPr lang="en-US" sz="2700" dirty="0">
              <a:latin typeface="Arial" charset="0"/>
              <a:ea typeface="ＭＳ Ｐゴシック" charset="0"/>
              <a:cs typeface="ＭＳ Ｐゴシック" charset="0"/>
            </a:endParaRPr>
          </a:p>
        </p:txBody>
      </p:sp>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140" y="653362"/>
            <a:ext cx="809801" cy="809801"/>
          </a:xfrm>
          <a:prstGeom prst="rect">
            <a:avLst/>
          </a:prstGeom>
        </p:spPr>
      </p:pic>
    </p:spTree>
    <p:extLst>
      <p:ext uri="{BB962C8B-B14F-4D97-AF65-F5344CB8AC3E}">
        <p14:creationId xmlns:p14="http://schemas.microsoft.com/office/powerpoint/2010/main" val="17981737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493" y="620264"/>
            <a:ext cx="7110413" cy="1143000"/>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No Plausible Deniability</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78139" y="2242571"/>
            <a:ext cx="8332473" cy="353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3624"/>
              </a:spcBef>
            </a:pPr>
            <a:r>
              <a:rPr lang="en-US" sz="2600" dirty="0" smtClean="0">
                <a:latin typeface="Arial" charset="0"/>
                <a:ea typeface="ＭＳ Ｐゴシック" charset="0"/>
                <a:cs typeface="ＭＳ Ｐゴシック" charset="0"/>
              </a:rPr>
              <a:t>The servic</a:t>
            </a:r>
            <a:r>
              <a:rPr lang="en-US" sz="2600" dirty="0">
                <a:latin typeface="Arial" charset="0"/>
                <a:ea typeface="ＭＳ Ｐゴシック" charset="0"/>
                <a:cs typeface="ＭＳ Ｐゴシック" charset="0"/>
              </a:rPr>
              <a:t>e</a:t>
            </a:r>
            <a:r>
              <a:rPr lang="en-US" sz="2600" dirty="0" smtClean="0">
                <a:latin typeface="Arial" charset="0"/>
                <a:ea typeface="ＭＳ Ｐゴシック" charset="0"/>
                <a:cs typeface="ＭＳ Ｐゴシック" charset="0"/>
              </a:rPr>
              <a:t> must be HIPAA aligned</a:t>
            </a:r>
            <a:r>
              <a:rPr lang="en-US" sz="2600" b="1" dirty="0" smtClean="0">
                <a:latin typeface="Arial" charset="0"/>
                <a:ea typeface="ＭＳ Ｐゴシック" charset="0"/>
                <a:cs typeface="ＭＳ Ｐゴシック" charset="0"/>
              </a:rPr>
              <a:t> </a:t>
            </a:r>
            <a:r>
              <a:rPr lang="en-US" sz="2600" b="1" i="1" dirty="0" smtClean="0">
                <a:solidFill>
                  <a:srgbClr val="800000"/>
                </a:solidFill>
                <a:latin typeface="Arial" charset="0"/>
                <a:ea typeface="ＭＳ Ｐゴシック" charset="0"/>
                <a:cs typeface="ＭＳ Ｐゴシック" charset="0"/>
              </a:rPr>
              <a:t>if even a single clinical researcher</a:t>
            </a:r>
            <a:r>
              <a:rPr lang="en-US" sz="2600" i="1" dirty="0" smtClean="0">
                <a:solidFill>
                  <a:srgbClr val="800000"/>
                </a:solidFill>
                <a:latin typeface="Arial" charset="0"/>
                <a:ea typeface="ＭＳ Ｐゴシック" charset="0"/>
                <a:cs typeface="ＭＳ Ｐゴシック" charset="0"/>
              </a:rPr>
              <a:t> </a:t>
            </a:r>
            <a:r>
              <a:rPr lang="en-US" sz="2600" dirty="0" smtClean="0">
                <a:latin typeface="Arial" charset="0"/>
                <a:ea typeface="ＭＳ Ｐゴシック" charset="0"/>
                <a:cs typeface="ＭＳ Ｐゴシック" charset="0"/>
              </a:rPr>
              <a:t>has an account</a:t>
            </a:r>
            <a:r>
              <a:rPr lang="en-US" sz="2600" dirty="0">
                <a:latin typeface="Arial" charset="0"/>
                <a:ea typeface="ＭＳ Ｐゴシック" charset="0"/>
                <a:cs typeface="ＭＳ Ｐゴシック" charset="0"/>
              </a:rPr>
              <a:t> </a:t>
            </a:r>
            <a:r>
              <a:rPr lang="en-US" sz="2600" dirty="0" smtClean="0">
                <a:latin typeface="Arial" charset="0"/>
                <a:ea typeface="ＭＳ Ｐゴシック" charset="0"/>
                <a:cs typeface="ＭＳ Ｐゴシック" charset="0"/>
              </a:rPr>
              <a:t>on the system.</a:t>
            </a:r>
          </a:p>
          <a:p>
            <a:pPr eaLnBrk="1" hangingPunct="1">
              <a:spcBef>
                <a:spcPts val="3624"/>
              </a:spcBef>
            </a:pPr>
            <a:r>
              <a:rPr lang="en-US" sz="2600" dirty="0" smtClean="0">
                <a:latin typeface="Arial" charset="0"/>
                <a:ea typeface="ＭＳ Ｐゴシック" charset="0"/>
                <a:cs typeface="ＭＳ Ｐゴシック" charset="0"/>
              </a:rPr>
              <a:t>There is no plausible deniability in HIPAA. It says that you </a:t>
            </a:r>
            <a:r>
              <a:rPr lang="en-US" sz="2600" b="1" dirty="0" smtClean="0">
                <a:solidFill>
                  <a:srgbClr val="800000"/>
                </a:solidFill>
                <a:latin typeface="Arial" charset="0"/>
                <a:ea typeface="ＭＳ Ｐゴシック" charset="0"/>
                <a:cs typeface="ＭＳ Ｐゴシック" charset="0"/>
              </a:rPr>
              <a:t>should have expected </a:t>
            </a:r>
            <a:r>
              <a:rPr lang="en-US" sz="2600" dirty="0" smtClean="0">
                <a:latin typeface="Arial" charset="0"/>
                <a:ea typeface="ＭＳ Ｐゴシック" charset="0"/>
                <a:cs typeface="ＭＳ Ｐゴシック" charset="0"/>
              </a:rPr>
              <a:t>that allowing clinical researchers on the system will lead to clinical data on the system.</a:t>
            </a:r>
          </a:p>
        </p:txBody>
      </p:sp>
      <p:sp>
        <p:nvSpPr>
          <p:cNvPr id="2" name="TextBox 1"/>
          <p:cNvSpPr txBox="1"/>
          <p:nvPr/>
        </p:nvSpPr>
        <p:spPr>
          <a:xfrm>
            <a:off x="8043033" y="314055"/>
            <a:ext cx="184666" cy="369332"/>
          </a:xfrm>
          <a:prstGeom prst="rect">
            <a:avLst/>
          </a:prstGeom>
          <a:noFill/>
        </p:spPr>
        <p:txBody>
          <a:bodyPr wrap="none" rtlCol="0">
            <a:spAutoFit/>
          </a:bodyPr>
          <a:lstStyle/>
          <a:p>
            <a:endParaRPr lang="en-US" dirty="0"/>
          </a:p>
        </p:txBody>
      </p:sp>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22" y="683387"/>
            <a:ext cx="1534981" cy="892795"/>
          </a:xfrm>
          <a:prstGeom prst="rect">
            <a:avLst/>
          </a:prstGeom>
        </p:spPr>
      </p:pic>
    </p:spTree>
    <p:extLst>
      <p:ext uri="{BB962C8B-B14F-4D97-AF65-F5344CB8AC3E}">
        <p14:creationId xmlns:p14="http://schemas.microsoft.com/office/powerpoint/2010/main" val="80277281"/>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718668" y="468383"/>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From NIST to HIPAA</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20341" y="1918241"/>
            <a:ext cx="839027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600" dirty="0" smtClean="0">
                <a:latin typeface="Arial" charset="0"/>
                <a:ea typeface="ＭＳ Ｐゴシック" charset="0"/>
                <a:cs typeface="ＭＳ Ｐゴシック" charset="0"/>
              </a:rPr>
              <a:t>NIST 800-66 (An Introductory Resource Guide for Implementing the HIPAA Security Rule) provides HIPAA to NIST mapping.</a:t>
            </a:r>
          </a:p>
          <a:p>
            <a:pPr eaLnBrk="1" hangingPunct="1"/>
            <a:r>
              <a:rPr lang="en-US" sz="2600" dirty="0" smtClean="0">
                <a:latin typeface="Arial" charset="0"/>
                <a:ea typeface="ＭＳ Ｐゴシック" charset="0"/>
                <a:cs typeface="ＭＳ Ｐゴシック" charset="0"/>
              </a:rPr>
              <a:t>Our System Security Plan contains a HIPAA section that addresses HIPAA requirements that do not map to NIST.</a:t>
            </a:r>
          </a:p>
          <a:p>
            <a:pPr eaLnBrk="1" hangingPunct="1"/>
            <a:r>
              <a:rPr lang="en-US" sz="2600" dirty="0" smtClean="0">
                <a:latin typeface="Arial" charset="0"/>
                <a:ea typeface="ＭＳ Ｐゴシック" charset="0"/>
                <a:cs typeface="ＭＳ Ｐゴシック" charset="0"/>
              </a:rPr>
              <a:t>We will do the same for other rules and regulations such as IU’s critical data requirements, etc.</a:t>
            </a:r>
          </a:p>
        </p:txBody>
      </p:sp>
      <p:pic>
        <p:nvPicPr>
          <p:cNvPr id="5" name="Picture 4" descr="download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11" y="552390"/>
            <a:ext cx="914120" cy="408089"/>
          </a:xfrm>
          <a:prstGeom prst="rect">
            <a:avLst/>
          </a:prstGeom>
        </p:spPr>
      </p:pic>
      <p:pic>
        <p:nvPicPr>
          <p:cNvPr id="6" name="Picture 5" descr="hipaa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044" y="1011852"/>
            <a:ext cx="926494" cy="516327"/>
          </a:xfrm>
          <a:prstGeom prst="rect">
            <a:avLst/>
          </a:prstGeom>
        </p:spPr>
      </p:pic>
      <p:pic>
        <p:nvPicPr>
          <p:cNvPr id="2" name="Picture 1"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148" y="1011852"/>
            <a:ext cx="280278" cy="388773"/>
          </a:xfrm>
          <a:prstGeom prst="rect">
            <a:avLst/>
          </a:prstGeom>
        </p:spPr>
      </p:pic>
    </p:spTree>
    <p:extLst>
      <p:ext uri="{BB962C8B-B14F-4D97-AF65-F5344CB8AC3E}">
        <p14:creationId xmlns:p14="http://schemas.microsoft.com/office/powerpoint/2010/main" val="2583786431"/>
      </p:ext>
    </p:extLst>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8-24 at 6.11.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57" y="713118"/>
            <a:ext cx="7670111" cy="5040126"/>
          </a:xfrm>
          <a:prstGeom prst="rect">
            <a:avLst/>
          </a:prstGeom>
        </p:spPr>
      </p:pic>
      <p:sp>
        <p:nvSpPr>
          <p:cNvPr id="6" name="TextBox 5"/>
          <p:cNvSpPr txBox="1"/>
          <p:nvPr/>
        </p:nvSpPr>
        <p:spPr>
          <a:xfrm>
            <a:off x="1650876" y="584178"/>
            <a:ext cx="5521464" cy="461665"/>
          </a:xfrm>
          <a:prstGeom prst="rect">
            <a:avLst/>
          </a:prstGeom>
          <a:noFill/>
        </p:spPr>
        <p:txBody>
          <a:bodyPr wrap="none" rtlCol="0">
            <a:spAutoFit/>
          </a:bodyPr>
          <a:lstStyle/>
          <a:p>
            <a:r>
              <a:rPr lang="en-US" sz="2400" dirty="0" smtClean="0"/>
              <a:t>NIST 800-66 HIPAA to NIST Crosswalk</a:t>
            </a:r>
            <a:endParaRPr lang="en-US" sz="2400" dirty="0"/>
          </a:p>
        </p:txBody>
      </p:sp>
    </p:spTree>
    <p:extLst>
      <p:ext uri="{BB962C8B-B14F-4D97-AF65-F5344CB8AC3E}">
        <p14:creationId xmlns:p14="http://schemas.microsoft.com/office/powerpoint/2010/main" val="1468456071"/>
      </p:ext>
    </p:extLst>
  </p:cSld>
  <p:clrMapOvr>
    <a:masterClrMapping/>
  </p:clrMapOvr>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7447" y="796354"/>
            <a:ext cx="4891083" cy="461665"/>
          </a:xfrm>
          <a:prstGeom prst="rect">
            <a:avLst/>
          </a:prstGeom>
          <a:noFill/>
        </p:spPr>
        <p:txBody>
          <a:bodyPr wrap="none" rtlCol="0">
            <a:spAutoFit/>
          </a:bodyPr>
          <a:lstStyle/>
          <a:p>
            <a:r>
              <a:rPr lang="en-US" sz="2400" dirty="0" smtClean="0"/>
              <a:t>IU SSP Section addressing HIPAA</a:t>
            </a:r>
            <a:endParaRPr lang="en-US" sz="2400" dirty="0"/>
          </a:p>
        </p:txBody>
      </p:sp>
      <p:pic>
        <p:nvPicPr>
          <p:cNvPr id="2" name="Picture 1" descr="Screen Shot 2014-08-21 at 10.51.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588" y="1612900"/>
            <a:ext cx="6091768" cy="4026047"/>
          </a:xfrm>
          <a:prstGeom prst="rect">
            <a:avLst/>
          </a:prstGeom>
          <a:ln>
            <a:solidFill>
              <a:schemeClr val="bg1">
                <a:lumMod val="65000"/>
              </a:schemeClr>
            </a:solidFill>
          </a:ln>
        </p:spPr>
      </p:pic>
    </p:spTree>
    <p:extLst>
      <p:ext uri="{BB962C8B-B14F-4D97-AF65-F5344CB8AC3E}">
        <p14:creationId xmlns:p14="http://schemas.microsoft.com/office/powerpoint/2010/main" val="3178488213"/>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3895" y="1164329"/>
            <a:ext cx="7759312" cy="3785652"/>
          </a:xfrm>
          <a:prstGeom prst="rect">
            <a:avLst/>
          </a:prstGeom>
        </p:spPr>
        <p:txBody>
          <a:bodyPr wrap="square">
            <a:spAutoFit/>
          </a:bodyPr>
          <a:lstStyle/>
          <a:p>
            <a:pPr algn="ctr"/>
            <a:r>
              <a:rPr lang="en-US" sz="6000" b="1" dirty="0">
                <a:solidFill>
                  <a:schemeClr val="accent1"/>
                </a:solidFill>
              </a:rPr>
              <a:t>This shows how a NIST RMF provides an effective way to manage compliance</a:t>
            </a:r>
          </a:p>
        </p:txBody>
      </p:sp>
    </p:spTree>
    <p:extLst>
      <p:ext uri="{BB962C8B-B14F-4D97-AF65-F5344CB8AC3E}">
        <p14:creationId xmlns:p14="http://schemas.microsoft.com/office/powerpoint/2010/main" val="1449170229"/>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102566" y="571048"/>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Current Status</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95280" y="1881428"/>
            <a:ext cx="831533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700" dirty="0" smtClean="0">
                <a:latin typeface="Arial" charset="0"/>
                <a:ea typeface="ＭＳ Ｐゴシック" charset="0"/>
                <a:cs typeface="ＭＳ Ｐゴシック" charset="0"/>
              </a:rPr>
              <a:t>At IU, we are establishing institutional processes for HIPAA/FISMA &amp; IT compliance generally.</a:t>
            </a:r>
            <a:endParaRPr lang="en-US" sz="2700" dirty="0">
              <a:latin typeface="Arial" charset="0"/>
              <a:ea typeface="ＭＳ Ｐゴシック" charset="0"/>
              <a:cs typeface="ＭＳ Ｐゴシック" charset="0"/>
            </a:endParaRPr>
          </a:p>
          <a:p>
            <a:pPr eaLnBrk="1" hangingPunct="1"/>
            <a:r>
              <a:rPr lang="en-US" sz="2700" dirty="0" smtClean="0">
                <a:latin typeface="Arial" charset="0"/>
                <a:ea typeface="ＭＳ Ｐゴシック" charset="0"/>
                <a:cs typeface="ＭＳ Ｐゴシック" charset="0"/>
              </a:rPr>
              <a:t>HIPAA is in place</a:t>
            </a:r>
            <a:r>
              <a:rPr lang="en-US" sz="2700" dirty="0">
                <a:latin typeface="Arial" charset="0"/>
                <a:ea typeface="ＭＳ Ｐゴシック" charset="0"/>
                <a:cs typeface="ＭＳ Ｐゴシック" charset="0"/>
              </a:rPr>
              <a:t> </a:t>
            </a:r>
            <a:r>
              <a:rPr lang="en-US" sz="2700" dirty="0" smtClean="0">
                <a:latin typeface="Arial" charset="0"/>
                <a:ea typeface="ＭＳ Ｐゴシック" charset="0"/>
                <a:cs typeface="ＭＳ Ｐゴシック" charset="0"/>
              </a:rPr>
              <a:t>for central HPC/IT.</a:t>
            </a:r>
            <a:endParaRPr lang="en-US" sz="2700" dirty="0">
              <a:latin typeface="Arial" charset="0"/>
              <a:ea typeface="ＭＳ Ｐゴシック" charset="0"/>
              <a:cs typeface="ＭＳ Ｐゴシック" charset="0"/>
            </a:endParaRPr>
          </a:p>
          <a:p>
            <a:pPr eaLnBrk="1" hangingPunct="1"/>
            <a:r>
              <a:rPr lang="en-US" sz="2700" dirty="0" smtClean="0">
                <a:latin typeface="Arial" charset="0"/>
                <a:ea typeface="ＭＳ Ｐゴシック" charset="0"/>
                <a:cs typeface="ＭＳ Ｐゴシック" charset="0"/>
              </a:rPr>
              <a:t>FISMA is in process.</a:t>
            </a:r>
            <a:endParaRPr lang="en-US" sz="2700" dirty="0">
              <a:latin typeface="Arial" charset="0"/>
              <a:ea typeface="ＭＳ Ｐゴシック" charset="0"/>
              <a:cs typeface="ＭＳ Ｐゴシック" charset="0"/>
            </a:endParaRPr>
          </a:p>
          <a:p>
            <a:pPr eaLnBrk="1" hangingPunct="1"/>
            <a:r>
              <a:rPr lang="en-US" sz="2700" dirty="0" smtClean="0">
                <a:latin typeface="Arial" charset="0"/>
                <a:ea typeface="ＭＳ Ｐゴシック" charset="0"/>
                <a:cs typeface="ＭＳ Ｐゴシック" charset="0"/>
              </a:rPr>
              <a:t>Like a lot of other places, the IU GRC (Governance, Risk, Compliance) framework is in flux and evolving.  We are plugged into the thick of it due to effective partnerships.</a:t>
            </a:r>
            <a:endParaRPr lang="en-US" sz="2700" dirty="0">
              <a:latin typeface="Arial" charset="0"/>
              <a:ea typeface="ＭＳ Ｐゴシック" charset="0"/>
              <a:cs typeface="ＭＳ Ｐゴシック" charset="0"/>
            </a:endParaRPr>
          </a:p>
        </p:txBody>
      </p:sp>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599" y="861857"/>
            <a:ext cx="2480298" cy="568279"/>
          </a:xfrm>
          <a:prstGeom prst="rect">
            <a:avLst/>
          </a:prstGeom>
        </p:spPr>
      </p:pic>
    </p:spTree>
    <p:extLst>
      <p:ext uri="{BB962C8B-B14F-4D97-AF65-F5344CB8AC3E}">
        <p14:creationId xmlns:p14="http://schemas.microsoft.com/office/powerpoint/2010/main" val="978888693"/>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42240" y="712489"/>
            <a:ext cx="9357360" cy="1143000"/>
          </a:xfrm>
        </p:spPr>
        <p:txBody>
          <a:bodyPr>
            <a:noAutofit/>
          </a:bodyPr>
          <a:lstStyle/>
          <a:p>
            <a:pPr algn="ctr"/>
            <a:r>
              <a:rPr lang="en-US" sz="4400" b="0" dirty="0">
                <a:solidFill>
                  <a:srgbClr val="000000"/>
                </a:solidFill>
                <a:latin typeface="Arial" charset="0"/>
                <a:ea typeface="ＭＳ Ｐゴシック" charset="0"/>
                <a:cs typeface="ＭＳ Ｐゴシック" charset="0"/>
              </a:rPr>
              <a:t>Institutional </a:t>
            </a:r>
            <a:r>
              <a:rPr lang="en-US" sz="4400" b="0" dirty="0" smtClean="0">
                <a:solidFill>
                  <a:srgbClr val="000000"/>
                </a:solidFill>
                <a:latin typeface="Arial" charset="0"/>
                <a:ea typeface="ＭＳ Ｐゴシック" charset="0"/>
                <a:cs typeface="ＭＳ Ｐゴシック" charset="0"/>
              </a:rPr>
              <a:t>HIPAA Process</a:t>
            </a:r>
            <a:r>
              <a:rPr lang="en-US" sz="4400" dirty="0" smtClean="0">
                <a:latin typeface="Arial" charset="0"/>
                <a:ea typeface="ＭＳ Ｐゴシック" charset="0"/>
                <a:cs typeface="ＭＳ Ｐゴシック" charset="0"/>
              </a:rPr>
              <a:t/>
            </a:r>
            <a:br>
              <a:rPr lang="en-US" sz="4400" dirty="0" smtClean="0">
                <a:latin typeface="Arial" charset="0"/>
                <a:ea typeface="ＭＳ Ｐゴシック" charset="0"/>
                <a:cs typeface="ＭＳ Ｐゴシック" charset="0"/>
              </a:rPr>
            </a:br>
            <a:endParaRPr lang="en-US" sz="4400" dirty="0">
              <a:latin typeface="Arial" charset="0"/>
              <a:ea typeface="ＭＳ Ｐゴシック" charset="0"/>
              <a:cs typeface="ＭＳ Ｐゴシック" charset="0"/>
            </a:endParaRPr>
          </a:p>
        </p:txBody>
      </p:sp>
      <p:graphicFrame>
        <p:nvGraphicFramePr>
          <p:cNvPr id="2" name="Diagram 1"/>
          <p:cNvGraphicFramePr/>
          <p:nvPr>
            <p:extLst>
              <p:ext uri="{D42A27DB-BD31-4B8C-83A1-F6EECF244321}">
                <p14:modId xmlns:p14="http://schemas.microsoft.com/office/powerpoint/2010/main" val="2003594290"/>
              </p:ext>
            </p:extLst>
          </p:nvPr>
        </p:nvGraphicFramePr>
        <p:xfrm>
          <a:off x="1483360" y="171736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2909520"/>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320340" y="389830"/>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Institutional FISMA Process*</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graphicFrame>
        <p:nvGraphicFramePr>
          <p:cNvPr id="2" name="Diagram 1"/>
          <p:cNvGraphicFramePr/>
          <p:nvPr>
            <p:extLst>
              <p:ext uri="{D42A27DB-BD31-4B8C-83A1-F6EECF244321}">
                <p14:modId xmlns:p14="http://schemas.microsoft.com/office/powerpoint/2010/main" val="2099932867"/>
              </p:ext>
            </p:extLst>
          </p:nvPr>
        </p:nvGraphicFramePr>
        <p:xfrm>
          <a:off x="1524000" y="176598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507941" y="5691483"/>
            <a:ext cx="864690" cy="276999"/>
          </a:xfrm>
          <a:prstGeom prst="rect">
            <a:avLst/>
          </a:prstGeom>
          <a:noFill/>
        </p:spPr>
        <p:txBody>
          <a:bodyPr wrap="none" rtlCol="0">
            <a:spAutoFit/>
          </a:bodyPr>
          <a:lstStyle/>
          <a:p>
            <a:r>
              <a:rPr lang="en-US" sz="1200" dirty="0" smtClean="0"/>
              <a:t>* = Future</a:t>
            </a:r>
            <a:endParaRPr lang="en-US" sz="1200" dirty="0"/>
          </a:p>
        </p:txBody>
      </p:sp>
    </p:spTree>
    <p:extLst>
      <p:ext uri="{BB962C8B-B14F-4D97-AF65-F5344CB8AC3E}">
        <p14:creationId xmlns:p14="http://schemas.microsoft.com/office/powerpoint/2010/main" val="1429474172"/>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636" y="909228"/>
            <a:ext cx="732173" cy="548423"/>
          </a:xfrm>
          <a:prstGeom prst="rect">
            <a:avLst/>
          </a:prstGeom>
        </p:spPr>
      </p:pic>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6" name="Rectangle 3"/>
          <p:cNvSpPr txBox="1">
            <a:spLocks noChangeArrowheads="1"/>
          </p:cNvSpPr>
          <p:nvPr/>
        </p:nvSpPr>
        <p:spPr bwMode="auto">
          <a:xfrm>
            <a:off x="563218" y="2166703"/>
            <a:ext cx="8071194" cy="423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600" dirty="0">
                <a:latin typeface="Arial" charset="0"/>
                <a:ea typeface="ＭＳ Ｐゴシック" charset="0"/>
                <a:cs typeface="ＭＳ Ｐゴシック" charset="0"/>
              </a:rPr>
              <a:t>The government does not expect </a:t>
            </a:r>
            <a:r>
              <a:rPr lang="en-US" sz="2600" dirty="0" smtClean="0">
                <a:latin typeface="Arial" charset="0"/>
                <a:ea typeface="ＭＳ Ｐゴシック" charset="0"/>
                <a:cs typeface="ＭＳ Ｐゴシック" charset="0"/>
              </a:rPr>
              <a:t>you to </a:t>
            </a:r>
            <a:r>
              <a:rPr lang="en-US" sz="2600" dirty="0">
                <a:latin typeface="Arial" charset="0"/>
                <a:ea typeface="ＭＳ Ｐゴシック" charset="0"/>
                <a:cs typeface="ＭＳ Ｐゴシック" charset="0"/>
              </a:rPr>
              <a:t>undertake herculean measures or build walled gardens.</a:t>
            </a:r>
          </a:p>
          <a:p>
            <a:pPr eaLnBrk="1" hangingPunct="1"/>
            <a:r>
              <a:rPr lang="en-US" sz="2600" dirty="0" smtClean="0">
                <a:latin typeface="Arial" charset="0"/>
                <a:ea typeface="ＭＳ Ｐゴシック" charset="0"/>
                <a:cs typeface="ＭＳ Ｐゴシック" charset="0"/>
              </a:rPr>
              <a:t>Rules and regulations affecting </a:t>
            </a:r>
            <a:r>
              <a:rPr lang="en-US" sz="2600" dirty="0" err="1" smtClean="0">
                <a:latin typeface="Arial" charset="0"/>
                <a:ea typeface="ＭＳ Ｐゴシック" charset="0"/>
                <a:cs typeface="ＭＳ Ｐゴシック" charset="0"/>
              </a:rPr>
              <a:t>cybersecurity</a:t>
            </a:r>
            <a:r>
              <a:rPr lang="en-US" sz="2600" dirty="0" smtClean="0">
                <a:latin typeface="Arial" charset="0"/>
                <a:ea typeface="ＭＳ Ｐゴシック" charset="0"/>
                <a:cs typeface="ＭＳ Ｐゴシック" charset="0"/>
              </a:rPr>
              <a:t> are about using best practices, something we should be doing anyway</a:t>
            </a:r>
            <a:r>
              <a:rPr lang="en-US" sz="2600" dirty="0">
                <a:latin typeface="Arial" charset="0"/>
                <a:ea typeface="ＭＳ Ｐゴシック" charset="0"/>
                <a:cs typeface="ＭＳ Ｐゴシック" charset="0"/>
              </a:rPr>
              <a:t>. </a:t>
            </a:r>
            <a:endParaRPr lang="en-US" sz="2600" dirty="0" smtClean="0">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All of us have sufficiently good </a:t>
            </a:r>
            <a:r>
              <a:rPr lang="en-US" sz="2600" dirty="0" err="1" smtClean="0">
                <a:latin typeface="Arial" charset="0"/>
                <a:ea typeface="ＭＳ Ｐゴシック" charset="0"/>
                <a:cs typeface="ＭＳ Ｐゴシック" charset="0"/>
              </a:rPr>
              <a:t>cybersecurity</a:t>
            </a:r>
            <a:r>
              <a:rPr lang="en-US" sz="2600" dirty="0" smtClean="0">
                <a:latin typeface="Arial" charset="0"/>
                <a:ea typeface="ＭＳ Ｐゴシック" charset="0"/>
                <a:cs typeface="ＭＳ Ｐゴシック" charset="0"/>
              </a:rPr>
              <a:t> in place already.  It won’t take a gargantuan effort to go all the way.</a:t>
            </a:r>
          </a:p>
        </p:txBody>
      </p:sp>
      <p:sp>
        <p:nvSpPr>
          <p:cNvPr id="8" name="Rectangle 2"/>
          <p:cNvSpPr>
            <a:spLocks noGrp="1" noChangeArrowheads="1"/>
          </p:cNvSpPr>
          <p:nvPr>
            <p:ph type="title"/>
          </p:nvPr>
        </p:nvSpPr>
        <p:spPr>
          <a:xfrm>
            <a:off x="854296" y="552390"/>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Compliance is no beast</a:t>
            </a:r>
            <a:endParaRPr lang="en-US" sz="4400" b="0" dirty="0">
              <a:solidFill>
                <a:srgbClr val="000000"/>
              </a:solidFill>
              <a:latin typeface="Arial" charset="0"/>
              <a:ea typeface="ＭＳ Ｐゴシック" charset="0"/>
              <a:cs typeface="ＭＳ Ｐゴシック" charset="0"/>
            </a:endParaRPr>
          </a:p>
        </p:txBody>
      </p:sp>
      <p:sp>
        <p:nvSpPr>
          <p:cNvPr id="12" name="Donut 11"/>
          <p:cNvSpPr/>
          <p:nvPr/>
        </p:nvSpPr>
        <p:spPr bwMode="auto">
          <a:xfrm>
            <a:off x="563218" y="728826"/>
            <a:ext cx="1031435" cy="966564"/>
          </a:xfrm>
          <a:prstGeom prst="donut">
            <a:avLst>
              <a:gd name="adj" fmla="val 8958"/>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4" name="Straight Connector 13"/>
          <p:cNvCxnSpPr>
            <a:endCxn id="12" idx="3"/>
          </p:cNvCxnSpPr>
          <p:nvPr/>
        </p:nvCxnSpPr>
        <p:spPr bwMode="auto">
          <a:xfrm flipH="1">
            <a:off x="714268" y="858716"/>
            <a:ext cx="656410" cy="695124"/>
          </a:xfrm>
          <a:prstGeom prst="line">
            <a:avLst/>
          </a:prstGeom>
          <a:solidFill>
            <a:schemeClr val="accent1"/>
          </a:solidFill>
          <a:ln w="76200" cap="flat" cmpd="sng" algn="ctr">
            <a:solidFill>
              <a:schemeClr val="accent1">
                <a:lumMod val="60000"/>
                <a:lumOff val="40000"/>
              </a:schemeClr>
            </a:solidFill>
            <a:prstDash val="solid"/>
            <a:round/>
            <a:headEnd type="none" w="med" len="med"/>
            <a:tailEnd type="none" w="med" len="med"/>
          </a:ln>
          <a:effectLst/>
        </p:spPr>
      </p:cxnSp>
    </p:spTree>
    <p:extLst>
      <p:ext uri="{BB962C8B-B14F-4D97-AF65-F5344CB8AC3E}">
        <p14:creationId xmlns:p14="http://schemas.microsoft.com/office/powerpoint/2010/main" val="3959108806"/>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598174" y="392784"/>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Future</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20340" y="1752600"/>
            <a:ext cx="8390271" cy="423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700" dirty="0">
                <a:latin typeface="Arial" charset="0"/>
                <a:ea typeface="ＭＳ Ｐゴシック" charset="0"/>
                <a:cs typeface="ＭＳ Ｐゴシック" charset="0"/>
              </a:rPr>
              <a:t>Expand the mature, standards-based NIST approach to all IT compliance at IU.</a:t>
            </a:r>
          </a:p>
          <a:p>
            <a:pPr eaLnBrk="1" hangingPunct="1"/>
            <a:r>
              <a:rPr lang="en-US" sz="2700" dirty="0">
                <a:latin typeface="Arial" charset="0"/>
                <a:ea typeface="ＭＳ Ｐゴシック" charset="0"/>
                <a:cs typeface="ＭＳ Ｐゴシック" charset="0"/>
              </a:rPr>
              <a:t>Provide NIST-based risk and security assessment tools to all IT units for internal assessments.</a:t>
            </a:r>
          </a:p>
          <a:p>
            <a:pPr eaLnBrk="1" hangingPunct="1"/>
            <a:r>
              <a:rPr lang="en-US" sz="2700" dirty="0">
                <a:latin typeface="Arial" charset="0"/>
                <a:ea typeface="ＭＳ Ｐゴシック" charset="0"/>
                <a:cs typeface="ＭＳ Ｐゴシック" charset="0"/>
              </a:rPr>
              <a:t>Centralize documentation which can be used by all units conducting IT assessments (UISO, Internal Audit).</a:t>
            </a:r>
          </a:p>
          <a:p>
            <a:pPr eaLnBrk="1" hangingPunct="1"/>
            <a:r>
              <a:rPr lang="en-US" sz="2700" dirty="0">
                <a:latin typeface="Arial" charset="0"/>
                <a:ea typeface="ＭＳ Ｐゴシック" charset="0"/>
                <a:cs typeface="ＭＳ Ｐゴシック" charset="0"/>
              </a:rPr>
              <a:t>Create/modify policies to be aligned with NIST.</a:t>
            </a:r>
            <a:endParaRPr lang="en-US" sz="2700" dirty="0" smtClean="0">
              <a:latin typeface="Arial" charset="0"/>
              <a:ea typeface="ＭＳ Ｐゴシック" charset="0"/>
              <a:cs typeface="ＭＳ Ｐゴシック" charset="0"/>
            </a:endParaRPr>
          </a:p>
        </p:txBody>
      </p:sp>
      <p:pic>
        <p:nvPicPr>
          <p:cNvPr id="3" name="Picture 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797" y="632043"/>
            <a:ext cx="1616946" cy="793314"/>
          </a:xfrm>
          <a:prstGeom prst="rect">
            <a:avLst/>
          </a:prstGeom>
        </p:spPr>
      </p:pic>
    </p:spTree>
    <p:extLst>
      <p:ext uri="{BB962C8B-B14F-4D97-AF65-F5344CB8AC3E}">
        <p14:creationId xmlns:p14="http://schemas.microsoft.com/office/powerpoint/2010/main" val="654616122"/>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483068" y="457200"/>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Vision</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85281" y="1683269"/>
            <a:ext cx="8569487" cy="423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700" dirty="0">
                <a:latin typeface="Arial" charset="0"/>
                <a:ea typeface="ＭＳ Ｐゴシック" charset="0"/>
                <a:cs typeface="ＭＳ Ｐゴシック" charset="0"/>
              </a:rPr>
              <a:t>Establish an online risk profile system which automatically checks for new vulnerabilities, laws, etc. and provides alerts.  We update the profile continuously as risks change.</a:t>
            </a:r>
          </a:p>
          <a:p>
            <a:pPr eaLnBrk="1" hangingPunct="1"/>
            <a:r>
              <a:rPr lang="en-US" sz="2700" dirty="0" smtClean="0">
                <a:latin typeface="Arial" charset="0"/>
                <a:ea typeface="ＭＳ Ｐゴシック" charset="0"/>
                <a:cs typeface="ＭＳ Ｐゴシック" charset="0"/>
              </a:rPr>
              <a:t>Institute central support for all IT related compliance.      </a:t>
            </a:r>
            <a:endParaRPr lang="en-US" sz="2700" dirty="0">
              <a:latin typeface="Arial" charset="0"/>
              <a:ea typeface="ＭＳ Ｐゴシック" charset="0"/>
              <a:cs typeface="ＭＳ Ｐゴシック" charset="0"/>
            </a:endParaRPr>
          </a:p>
          <a:p>
            <a:pPr lvl="1" eaLnBrk="1" hangingPunct="1"/>
            <a:r>
              <a:rPr lang="en-US" sz="2700" dirty="0" smtClean="0">
                <a:latin typeface="Arial" charset="0"/>
                <a:ea typeface="ＭＳ Ｐゴシック" charset="0"/>
                <a:cs typeface="ＭＳ Ｐゴシック" charset="0"/>
              </a:rPr>
              <a:t>			</a:t>
            </a:r>
            <a:endParaRPr lang="en-US" sz="2700" dirty="0">
              <a:latin typeface="Arial" charset="0"/>
              <a:ea typeface="ＭＳ Ｐゴシック" charset="0"/>
              <a:cs typeface="ＭＳ Ｐゴシック" charset="0"/>
            </a:endParaRPr>
          </a:p>
        </p:txBody>
      </p:sp>
      <p:pic>
        <p:nvPicPr>
          <p:cNvPr id="5" name="Picture 4" descr="56720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858" y="4168751"/>
            <a:ext cx="1779407" cy="1405275"/>
          </a:xfrm>
          <a:prstGeom prst="rect">
            <a:avLst/>
          </a:prstGeom>
        </p:spPr>
      </p:pic>
      <p:sp>
        <p:nvSpPr>
          <p:cNvPr id="2" name="TextBox 1"/>
          <p:cNvSpPr txBox="1"/>
          <p:nvPr/>
        </p:nvSpPr>
        <p:spPr>
          <a:xfrm>
            <a:off x="1138589" y="4090126"/>
            <a:ext cx="4734928" cy="1615827"/>
          </a:xfrm>
          <a:prstGeom prst="rect">
            <a:avLst/>
          </a:prstGeom>
          <a:noFill/>
        </p:spPr>
        <p:txBody>
          <a:bodyPr wrap="square" rtlCol="0">
            <a:spAutoFit/>
          </a:bodyPr>
          <a:lstStyle/>
          <a:p>
            <a:pPr marL="0" lvl="1"/>
            <a:r>
              <a:rPr lang="en-US" sz="2700" dirty="0">
                <a:latin typeface="Arial" charset="0"/>
                <a:ea typeface="ＭＳ Ｐゴシック" charset="0"/>
                <a:cs typeface="ＭＳ Ｐゴシック" charset="0"/>
              </a:rPr>
              <a:t>We’d like to build compliance into the very </a:t>
            </a:r>
            <a:r>
              <a:rPr lang="en-US" sz="2700" dirty="0" smtClean="0">
                <a:latin typeface="Arial" charset="0"/>
                <a:ea typeface="ＭＳ Ｐゴシック" charset="0"/>
                <a:cs typeface="ＭＳ Ｐゴシック" charset="0"/>
              </a:rPr>
              <a:t>fabric </a:t>
            </a:r>
            <a:r>
              <a:rPr lang="en-US" sz="2700" dirty="0">
                <a:latin typeface="Arial" charset="0"/>
                <a:ea typeface="ＭＳ Ｐゴシック" charset="0"/>
                <a:cs typeface="ＭＳ Ｐゴシック" charset="0"/>
              </a:rPr>
              <a:t>of our IT environment.</a:t>
            </a:r>
          </a:p>
          <a:p>
            <a:endParaRPr lang="en-US" dirty="0"/>
          </a:p>
        </p:txBody>
      </p:sp>
      <p:pic>
        <p:nvPicPr>
          <p:cNvPr id="4" name="Picture 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5376" y="690171"/>
            <a:ext cx="1147770" cy="763789"/>
          </a:xfrm>
          <a:prstGeom prst="rect">
            <a:avLst/>
          </a:prstGeom>
        </p:spPr>
      </p:pic>
    </p:spTree>
    <p:extLst>
      <p:ext uri="{BB962C8B-B14F-4D97-AF65-F5344CB8AC3E}">
        <p14:creationId xmlns:p14="http://schemas.microsoft.com/office/powerpoint/2010/main" val="1638686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61" y="2436158"/>
            <a:ext cx="8259097" cy="1143000"/>
          </a:xfrm>
        </p:spPr>
        <p:txBody>
          <a:bodyPr/>
          <a:lstStyle/>
          <a:p>
            <a:pPr algn="ctr"/>
            <a:r>
              <a:rPr lang="en-US" sz="7200" dirty="0" smtClean="0"/>
              <a:t>2. HPC and Compliance at IU: A History</a:t>
            </a:r>
            <a:endParaRPr lang="en-US" sz="7200" dirty="0"/>
          </a:p>
        </p:txBody>
      </p:sp>
      <p:pic>
        <p:nvPicPr>
          <p:cNvPr id="3" name="Picture 2"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61" y="760911"/>
            <a:ext cx="1042835" cy="1042835"/>
          </a:xfrm>
          <a:prstGeom prst="rect">
            <a:avLst/>
          </a:prstGeom>
        </p:spPr>
      </p:pic>
    </p:spTree>
    <p:extLst>
      <p:ext uri="{BB962C8B-B14F-4D97-AF65-F5344CB8AC3E}">
        <p14:creationId xmlns:p14="http://schemas.microsoft.com/office/powerpoint/2010/main" val="3149586839"/>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8" y="2436158"/>
            <a:ext cx="8487039" cy="1143000"/>
          </a:xfrm>
        </p:spPr>
        <p:txBody>
          <a:bodyPr/>
          <a:lstStyle/>
          <a:p>
            <a:pPr algn="ctr"/>
            <a:r>
              <a:rPr lang="en-US" sz="7200" dirty="0" smtClean="0"/>
              <a:t>6.  Conclusions</a:t>
            </a:r>
            <a:endParaRPr lang="en-US" sz="7200" dirty="0"/>
          </a:p>
        </p:txBody>
      </p:sp>
    </p:spTree>
    <p:extLst>
      <p:ext uri="{BB962C8B-B14F-4D97-AF65-F5344CB8AC3E}">
        <p14:creationId xmlns:p14="http://schemas.microsoft.com/office/powerpoint/2010/main" val="2073654562"/>
      </p:ext>
    </p:extLst>
  </p:cSld>
  <p:clrMapOvr>
    <a:masterClrMapping/>
  </p:clrMapOvr>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6" name="Rectangle 2"/>
          <p:cNvSpPr>
            <a:spLocks noGrp="1" noChangeArrowheads="1"/>
          </p:cNvSpPr>
          <p:nvPr>
            <p:ph type="title"/>
          </p:nvPr>
        </p:nvSpPr>
        <p:spPr>
          <a:xfrm>
            <a:off x="1174290" y="592750"/>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Compliance is Imminent</a:t>
            </a:r>
            <a:endParaRPr lang="en-US" sz="4400" b="0" dirty="0">
              <a:solidFill>
                <a:srgbClr val="000000"/>
              </a:solidFill>
              <a:latin typeface="Arial" charset="0"/>
              <a:ea typeface="ＭＳ Ｐゴシック" charset="0"/>
              <a:cs typeface="ＭＳ Ｐゴシック" charset="0"/>
            </a:endParaRPr>
          </a:p>
        </p:txBody>
      </p:sp>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237" y="809962"/>
            <a:ext cx="966910" cy="708575"/>
          </a:xfrm>
          <a:prstGeom prst="rect">
            <a:avLst/>
          </a:prstGeom>
        </p:spPr>
      </p:pic>
      <p:sp>
        <p:nvSpPr>
          <p:cNvPr id="8" name="Rectangle 3"/>
          <p:cNvSpPr txBox="1">
            <a:spLocks noChangeArrowheads="1"/>
          </p:cNvSpPr>
          <p:nvPr/>
        </p:nvSpPr>
        <p:spPr bwMode="auto">
          <a:xfrm>
            <a:off x="810237" y="1164250"/>
            <a:ext cx="7704897" cy="447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1824"/>
              </a:spcBef>
            </a:pPr>
            <a:endParaRPr lang="en-US" sz="2600" dirty="0" smtClean="0">
              <a:latin typeface="Arial" charset="0"/>
              <a:ea typeface="ＭＳ Ｐゴシック" charset="0"/>
              <a:cs typeface="ＭＳ Ｐゴシック" charset="0"/>
            </a:endParaRPr>
          </a:p>
          <a:p>
            <a:pPr eaLnBrk="1" hangingPunct="1">
              <a:spcBef>
                <a:spcPts val="1824"/>
              </a:spcBef>
            </a:pPr>
            <a:r>
              <a:rPr lang="en-US" sz="2600" dirty="0">
                <a:latin typeface="Arial" charset="0"/>
                <a:ea typeface="ＭＳ Ｐゴシック" charset="0"/>
                <a:cs typeface="ＭＳ Ｐゴシック" charset="0"/>
              </a:rPr>
              <a:t>Biomedical research is on a collision course with the HPC/research computing world.</a:t>
            </a:r>
          </a:p>
          <a:p>
            <a:pPr eaLnBrk="1" hangingPunct="1">
              <a:spcBef>
                <a:spcPts val="1824"/>
              </a:spcBef>
            </a:pPr>
            <a:r>
              <a:rPr lang="en-US" sz="2600" dirty="0" smtClean="0">
                <a:latin typeface="Arial" charset="0"/>
                <a:ea typeface="ＭＳ Ｐゴシック" charset="0"/>
                <a:cs typeface="ＭＳ Ｐゴシック" charset="0"/>
              </a:rPr>
              <a:t>An increasingly </a:t>
            </a:r>
            <a:r>
              <a:rPr lang="en-US" sz="2600" dirty="0">
                <a:latin typeface="Arial" charset="0"/>
                <a:ea typeface="ＭＳ Ｐゴシック" charset="0"/>
                <a:cs typeface="ＭＳ Ｐゴシック" charset="0"/>
              </a:rPr>
              <a:t>larger volume of ePHI can be expected to land on </a:t>
            </a:r>
            <a:r>
              <a:rPr lang="en-US" sz="2600" dirty="0" smtClean="0">
                <a:latin typeface="Arial" charset="0"/>
                <a:ea typeface="ＭＳ Ｐゴシック" charset="0"/>
                <a:cs typeface="ＭＳ Ｐゴシック" charset="0"/>
              </a:rPr>
              <a:t>academic HPC </a:t>
            </a:r>
            <a:r>
              <a:rPr lang="en-US" sz="2600" dirty="0" smtClean="0">
                <a:latin typeface="Arial" charset="0"/>
                <a:ea typeface="ＭＳ Ｐゴシック" charset="0"/>
                <a:cs typeface="ＭＳ Ｐゴシック" charset="0"/>
              </a:rPr>
              <a:t>systems</a:t>
            </a:r>
            <a:r>
              <a:rPr lang="en-US" sz="2600" dirty="0">
                <a:latin typeface="Arial" charset="0"/>
                <a:ea typeface="ＭＳ Ｐゴシック" charset="0"/>
                <a:cs typeface="ＭＳ Ｐゴシック" charset="0"/>
              </a:rPr>
              <a:t>.</a:t>
            </a:r>
          </a:p>
          <a:p>
            <a:pPr eaLnBrk="1" hangingPunct="1">
              <a:spcBef>
                <a:spcPts val="1824"/>
              </a:spcBef>
            </a:pPr>
            <a:r>
              <a:rPr lang="en-US" sz="2600" dirty="0">
                <a:latin typeface="Arial" charset="0"/>
                <a:ea typeface="ＭＳ Ｐゴシック" charset="0"/>
                <a:cs typeface="ＭＳ Ｐゴシック" charset="0"/>
              </a:rPr>
              <a:t>Grants and contracts will be </a:t>
            </a:r>
            <a:r>
              <a:rPr lang="en-US" sz="2600" dirty="0" smtClean="0">
                <a:latin typeface="Arial" charset="0"/>
                <a:ea typeface="ＭＳ Ｐゴシック" charset="0"/>
                <a:cs typeface="ＭＳ Ｐゴシック" charset="0"/>
              </a:rPr>
              <a:t>requiring FISMA </a:t>
            </a:r>
            <a:r>
              <a:rPr lang="en-US" sz="2600" dirty="0" smtClean="0">
                <a:latin typeface="Arial" charset="0"/>
                <a:ea typeface="ＭＳ Ｐゴシック" charset="0"/>
                <a:cs typeface="ＭＳ Ｐゴシック" charset="0"/>
              </a:rPr>
              <a:t>‘compliance’.</a:t>
            </a:r>
            <a:endParaRPr lang="en-US" sz="2600" dirty="0">
              <a:latin typeface="Arial" charset="0"/>
              <a:ea typeface="ＭＳ Ｐゴシック" charset="0"/>
              <a:cs typeface="ＭＳ Ｐゴシック" charset="0"/>
            </a:endParaRPr>
          </a:p>
          <a:p>
            <a:pPr eaLnBrk="1" hangingPunct="1">
              <a:spcBef>
                <a:spcPts val="1824"/>
              </a:spcBef>
            </a:pPr>
            <a:r>
              <a:rPr lang="en-US" sz="2600" dirty="0" smtClean="0">
                <a:latin typeface="Arial" charset="0"/>
                <a:ea typeface="ＭＳ Ｐゴシック" charset="0"/>
                <a:cs typeface="ＭＳ Ｐゴシック" charset="0"/>
              </a:rPr>
              <a:t>It is coming, </a:t>
            </a:r>
            <a:r>
              <a:rPr lang="en-US" sz="2600" dirty="0">
                <a:latin typeface="Arial" charset="0"/>
                <a:ea typeface="ＭＳ Ｐゴシック" charset="0"/>
                <a:cs typeface="ＭＳ Ｐゴシック" charset="0"/>
              </a:rPr>
              <a:t>so embrace </a:t>
            </a:r>
            <a:r>
              <a:rPr lang="en-US" sz="2600" dirty="0" smtClean="0">
                <a:latin typeface="Arial" charset="0"/>
                <a:ea typeface="ＭＳ Ｐゴシック" charset="0"/>
                <a:cs typeface="ＭＳ Ｐゴシック" charset="0"/>
              </a:rPr>
              <a:t>it.</a:t>
            </a:r>
            <a:endParaRPr lang="en-US" sz="2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34719760"/>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440154" y="1449804"/>
            <a:ext cx="7961646" cy="423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spcBef>
                <a:spcPts val="3024"/>
              </a:spcBef>
              <a:buNone/>
            </a:pPr>
            <a:endParaRPr lang="en-US" sz="2600" dirty="0" smtClean="0">
              <a:latin typeface="Arial" charset="0"/>
              <a:ea typeface="ＭＳ Ｐゴシック" charset="0"/>
              <a:cs typeface="ＭＳ Ｐゴシック" charset="0"/>
            </a:endParaRPr>
          </a:p>
          <a:p>
            <a:pPr eaLnBrk="1" hangingPunct="1">
              <a:spcBef>
                <a:spcPts val="3024"/>
              </a:spcBef>
            </a:pPr>
            <a:r>
              <a:rPr lang="en-US" sz="2600" dirty="0" smtClean="0">
                <a:latin typeface="Arial" charset="0"/>
                <a:ea typeface="ＭＳ Ｐゴシック" charset="0"/>
                <a:cs typeface="ＭＳ Ｐゴシック" charset="0"/>
              </a:rPr>
              <a:t>Not having a compliance process in place means missed opportunities, particularly for ‘Big Data’ applications in health sciences research.</a:t>
            </a:r>
          </a:p>
          <a:p>
            <a:pPr eaLnBrk="1" hangingPunct="1">
              <a:spcBef>
                <a:spcPts val="3024"/>
              </a:spcBef>
            </a:pPr>
            <a:r>
              <a:rPr lang="en-US" sz="2600" dirty="0" smtClean="0">
                <a:latin typeface="Arial" charset="0"/>
                <a:ea typeface="ＭＳ Ｐゴシック" charset="0"/>
                <a:cs typeface="ＭＳ Ｐゴシック" charset="0"/>
              </a:rPr>
              <a:t>Managing </a:t>
            </a:r>
            <a:r>
              <a:rPr lang="en-US" sz="2600" dirty="0" err="1" smtClean="0">
                <a:latin typeface="Arial" charset="0"/>
                <a:ea typeface="ＭＳ Ｐゴシック" charset="0"/>
                <a:cs typeface="ＭＳ Ｐゴシック" charset="0"/>
              </a:rPr>
              <a:t>ePHI</a:t>
            </a:r>
            <a:r>
              <a:rPr lang="en-US" sz="2600" dirty="0" smtClean="0">
                <a:latin typeface="Arial" charset="0"/>
                <a:ea typeface="ＭＳ Ｐゴシック" charset="0"/>
                <a:cs typeface="ＭＳ Ｐゴシック" charset="0"/>
              </a:rPr>
              <a:t> without a RMF in place creates institutional liability and damage reputation.</a:t>
            </a:r>
          </a:p>
        </p:txBody>
      </p:sp>
      <p:sp>
        <p:nvSpPr>
          <p:cNvPr id="6" name="Rectangle 2"/>
          <p:cNvSpPr>
            <a:spLocks noGrp="1" noChangeArrowheads="1"/>
          </p:cNvSpPr>
          <p:nvPr>
            <p:ph type="title"/>
          </p:nvPr>
        </p:nvSpPr>
        <p:spPr>
          <a:xfrm>
            <a:off x="1111769" y="552390"/>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Opportunities and Threats</a:t>
            </a:r>
            <a:endParaRPr lang="en-US" sz="4400" b="0" dirty="0">
              <a:solidFill>
                <a:srgbClr val="000000"/>
              </a:solidFill>
              <a:latin typeface="Arial" charset="0"/>
              <a:ea typeface="ＭＳ Ｐゴシック" charset="0"/>
              <a:cs typeface="ＭＳ Ｐゴシック" charset="0"/>
            </a:endParaRPr>
          </a:p>
        </p:txBody>
      </p:sp>
      <p:pic>
        <p:nvPicPr>
          <p:cNvPr id="3" name="Picture 2"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518" y="841718"/>
            <a:ext cx="758482" cy="758482"/>
          </a:xfrm>
          <a:prstGeom prst="rect">
            <a:avLst/>
          </a:prstGeom>
        </p:spPr>
      </p:pic>
    </p:spTree>
    <p:extLst>
      <p:ext uri="{BB962C8B-B14F-4D97-AF65-F5344CB8AC3E}">
        <p14:creationId xmlns:p14="http://schemas.microsoft.com/office/powerpoint/2010/main" val="463978515"/>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6" name="Rectangle 2"/>
          <p:cNvSpPr>
            <a:spLocks noGrp="1" noChangeArrowheads="1"/>
          </p:cNvSpPr>
          <p:nvPr>
            <p:ph type="title"/>
          </p:nvPr>
        </p:nvSpPr>
        <p:spPr>
          <a:xfrm>
            <a:off x="666690" y="468383"/>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Benefits</a:t>
            </a:r>
            <a:endParaRPr lang="en-US" sz="4400" b="0" dirty="0">
              <a:solidFill>
                <a:srgbClr val="000000"/>
              </a:solidFill>
              <a:latin typeface="Arial" charset="0"/>
              <a:ea typeface="ＭＳ Ｐゴシック" charset="0"/>
              <a:cs typeface="ＭＳ Ｐゴシック" charset="0"/>
            </a:endParaRPr>
          </a:p>
        </p:txBody>
      </p:sp>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177" y="623462"/>
            <a:ext cx="1315669" cy="1078959"/>
          </a:xfrm>
          <a:prstGeom prst="rect">
            <a:avLst/>
          </a:prstGeom>
        </p:spPr>
      </p:pic>
      <p:sp>
        <p:nvSpPr>
          <p:cNvPr id="8" name="Rectangle 3"/>
          <p:cNvSpPr txBox="1">
            <a:spLocks noChangeArrowheads="1"/>
          </p:cNvSpPr>
          <p:nvPr/>
        </p:nvSpPr>
        <p:spPr bwMode="auto">
          <a:xfrm>
            <a:off x="463176" y="1697091"/>
            <a:ext cx="8247435" cy="423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1824"/>
              </a:spcBef>
            </a:pPr>
            <a:r>
              <a:rPr lang="en-US" sz="2600" dirty="0">
                <a:latin typeface="Arial" charset="0"/>
                <a:ea typeface="ＭＳ Ｐゴシック" charset="0"/>
                <a:cs typeface="ＭＳ Ｐゴシック" charset="0"/>
              </a:rPr>
              <a:t>A standards based RMF implementation </a:t>
            </a:r>
            <a:r>
              <a:rPr lang="en-US" sz="2600" dirty="0" smtClean="0">
                <a:latin typeface="Arial" charset="0"/>
                <a:ea typeface="ＭＳ Ｐゴシック" charset="0"/>
                <a:cs typeface="ＭＳ Ｐゴシック" charset="0"/>
              </a:rPr>
              <a:t>aligns </a:t>
            </a:r>
            <a:r>
              <a:rPr lang="en-US" sz="2600" dirty="0">
                <a:latin typeface="Arial" charset="0"/>
                <a:ea typeface="ＭＳ Ｐゴシック" charset="0"/>
                <a:cs typeface="ＭＳ Ｐゴシック" charset="0"/>
              </a:rPr>
              <a:t>with </a:t>
            </a:r>
            <a:r>
              <a:rPr lang="en-US" sz="2600" dirty="0" smtClean="0">
                <a:latin typeface="Arial" charset="0"/>
                <a:ea typeface="ＭＳ Ｐゴシック" charset="0"/>
                <a:cs typeface="ＭＳ Ｐゴシック" charset="0"/>
              </a:rPr>
              <a:t>other/</a:t>
            </a:r>
            <a:r>
              <a:rPr lang="en-US" sz="2600" dirty="0">
                <a:latin typeface="Arial" charset="0"/>
                <a:ea typeface="ＭＳ Ｐゴシック" charset="0"/>
                <a:cs typeface="ＭＳ Ｐゴシック" charset="0"/>
              </a:rPr>
              <a:t>future </a:t>
            </a:r>
            <a:r>
              <a:rPr lang="en-US" sz="2600" dirty="0" smtClean="0">
                <a:latin typeface="Arial" charset="0"/>
                <a:ea typeface="ＭＳ Ｐゴシック" charset="0"/>
                <a:cs typeface="ＭＳ Ｐゴシック" charset="0"/>
              </a:rPr>
              <a:t>regulations, and can be part of an institutional risk management strategy.</a:t>
            </a:r>
            <a:endParaRPr lang="en-US" sz="2600" dirty="0">
              <a:latin typeface="Arial" charset="0"/>
              <a:ea typeface="ＭＳ Ｐゴシック" charset="0"/>
              <a:cs typeface="ＭＳ Ｐゴシック" charset="0"/>
            </a:endParaRPr>
          </a:p>
          <a:p>
            <a:pPr eaLnBrk="1" hangingPunct="1">
              <a:spcBef>
                <a:spcPts val="1824"/>
              </a:spcBef>
            </a:pPr>
            <a:r>
              <a:rPr lang="en-US" sz="2600" dirty="0">
                <a:latin typeface="Arial" charset="0"/>
                <a:ea typeface="ＭＳ Ｐゴシック" charset="0"/>
                <a:cs typeface="ＭＳ Ｐゴシック" charset="0"/>
              </a:rPr>
              <a:t>C</a:t>
            </a:r>
            <a:r>
              <a:rPr lang="en-US" sz="2600" dirty="0" smtClean="0">
                <a:latin typeface="Arial" charset="0"/>
                <a:ea typeface="ＭＳ Ｐゴシック" charset="0"/>
                <a:cs typeface="ＭＳ Ｐゴシック" charset="0"/>
              </a:rPr>
              <a:t>ustomers with sensitive data </a:t>
            </a:r>
            <a:r>
              <a:rPr lang="en-US" sz="2600" dirty="0" smtClean="0">
                <a:latin typeface="Arial" charset="0"/>
                <a:ea typeface="ＭＳ Ｐゴシック" charset="0"/>
                <a:cs typeface="ＭＳ Ｐゴシック" charset="0"/>
              </a:rPr>
              <a:t>will develop </a:t>
            </a:r>
            <a:r>
              <a:rPr lang="en-US" sz="2600" dirty="0">
                <a:latin typeface="Arial" charset="0"/>
                <a:ea typeface="ＭＳ Ｐゴシック" charset="0"/>
                <a:cs typeface="ＭＳ Ｐゴシック" charset="0"/>
              </a:rPr>
              <a:t>trust </a:t>
            </a:r>
            <a:r>
              <a:rPr lang="en-US" sz="2600" dirty="0" smtClean="0">
                <a:latin typeface="Arial" charset="0"/>
                <a:ea typeface="ＭＳ Ｐゴシック" charset="0"/>
                <a:cs typeface="ＭＳ Ｐゴシック" charset="0"/>
              </a:rPr>
              <a:t>and bring </a:t>
            </a:r>
            <a:r>
              <a:rPr lang="en-US" sz="2600" dirty="0" smtClean="0">
                <a:latin typeface="Arial" charset="0"/>
                <a:ea typeface="ＭＳ Ｐゴシック" charset="0"/>
                <a:cs typeface="ＭＳ Ｐゴシック" charset="0"/>
              </a:rPr>
              <a:t>new </a:t>
            </a:r>
            <a:r>
              <a:rPr lang="en-US" sz="2600" dirty="0">
                <a:latin typeface="Arial" charset="0"/>
                <a:ea typeface="ＭＳ Ｐゴシック" charset="0"/>
                <a:cs typeface="ＭＳ Ｐゴシック" charset="0"/>
              </a:rPr>
              <a:t>business.</a:t>
            </a:r>
          </a:p>
          <a:p>
            <a:pPr eaLnBrk="1" hangingPunct="1">
              <a:spcBef>
                <a:spcPts val="1824"/>
              </a:spcBef>
            </a:pPr>
            <a:r>
              <a:rPr lang="en-US" sz="2600" dirty="0">
                <a:latin typeface="Arial" charset="0"/>
                <a:ea typeface="ＭＳ Ｐゴシック" charset="0"/>
                <a:cs typeface="ＭＳ Ｐゴシック" charset="0"/>
              </a:rPr>
              <a:t>Your </a:t>
            </a:r>
            <a:r>
              <a:rPr lang="en-US" sz="2600" dirty="0" smtClean="0">
                <a:latin typeface="Arial" charset="0"/>
                <a:ea typeface="ＭＳ Ｐゴシック" charset="0"/>
                <a:cs typeface="ＭＳ Ｐゴシック" charset="0"/>
              </a:rPr>
              <a:t>compliance </a:t>
            </a:r>
            <a:r>
              <a:rPr lang="en-US" sz="2600" dirty="0">
                <a:latin typeface="Arial" charset="0"/>
                <a:ea typeface="ＭＳ Ｐゴシック" charset="0"/>
                <a:cs typeface="ＭＳ Ｐゴシック" charset="0"/>
              </a:rPr>
              <a:t>folks will send people your way (ours do).</a:t>
            </a:r>
          </a:p>
          <a:p>
            <a:pPr eaLnBrk="1" hangingPunct="1">
              <a:spcBef>
                <a:spcPts val="1824"/>
              </a:spcBef>
            </a:pPr>
            <a:r>
              <a:rPr lang="en-US" sz="2600" dirty="0">
                <a:latin typeface="Arial" charset="0"/>
                <a:ea typeface="ＭＳ Ｐゴシック" charset="0"/>
                <a:cs typeface="ＭＳ Ｐゴシック" charset="0"/>
              </a:rPr>
              <a:t>You will better serve </a:t>
            </a:r>
            <a:r>
              <a:rPr lang="en-US" sz="2600" dirty="0" smtClean="0">
                <a:latin typeface="Arial" charset="0"/>
                <a:ea typeface="ＭＳ Ｐゴシック" charset="0"/>
                <a:cs typeface="ＭＳ Ｐゴシック" charset="0"/>
              </a:rPr>
              <a:t>all your researchers</a:t>
            </a:r>
            <a:r>
              <a:rPr lang="en-US" sz="2600"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4046540001"/>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6" name="Rectangle 2"/>
          <p:cNvSpPr>
            <a:spLocks noGrp="1" noChangeArrowheads="1"/>
          </p:cNvSpPr>
          <p:nvPr>
            <p:ph type="title"/>
          </p:nvPr>
        </p:nvSpPr>
        <p:spPr>
          <a:xfrm>
            <a:off x="1388253" y="536775"/>
            <a:ext cx="8390271" cy="1143000"/>
          </a:xfrm>
        </p:spPr>
        <p:txBody>
          <a:bodyPr>
            <a:normAutofit fontScale="90000"/>
          </a:bodyPr>
          <a:lstStyle/>
          <a:p>
            <a:pPr algn="ctr" eaLnBrk="1" hangingPunct="1"/>
            <a:r>
              <a:rPr lang="en-US" sz="4400" b="0" dirty="0" smtClean="0">
                <a:solidFill>
                  <a:srgbClr val="000000"/>
                </a:solidFill>
                <a:latin typeface="Arial" charset="0"/>
                <a:ea typeface="ＭＳ Ｐゴシック" charset="0"/>
                <a:cs typeface="ＭＳ Ｐゴシック" charset="0"/>
              </a:rPr>
              <a:t>You’re well on your way to compliance already!</a:t>
            </a:r>
            <a:endParaRPr lang="en-US" sz="4400" b="0" dirty="0">
              <a:solidFill>
                <a:srgbClr val="000000"/>
              </a:solidFill>
              <a:latin typeface="Arial" charset="0"/>
              <a:ea typeface="ＭＳ Ｐゴシック" charset="0"/>
              <a:cs typeface="ＭＳ Ｐゴシック" charset="0"/>
            </a:endParaRPr>
          </a:p>
        </p:txBody>
      </p:sp>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73" y="606350"/>
            <a:ext cx="1494305" cy="815969"/>
          </a:xfrm>
          <a:prstGeom prst="rect">
            <a:avLst/>
          </a:prstGeom>
        </p:spPr>
      </p:pic>
      <p:sp>
        <p:nvSpPr>
          <p:cNvPr id="8" name="Rectangle 3"/>
          <p:cNvSpPr txBox="1">
            <a:spLocks noChangeArrowheads="1"/>
          </p:cNvSpPr>
          <p:nvPr/>
        </p:nvSpPr>
        <p:spPr bwMode="auto">
          <a:xfrm>
            <a:off x="601208" y="2217300"/>
            <a:ext cx="8109403" cy="368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3024"/>
              </a:spcBef>
            </a:pPr>
            <a:r>
              <a:rPr lang="en-US" sz="2600" dirty="0">
                <a:latin typeface="Arial" charset="0"/>
                <a:ea typeface="ＭＳ Ｐゴシック" charset="0"/>
                <a:cs typeface="ＭＳ Ｐゴシック" charset="0"/>
              </a:rPr>
              <a:t>The government does not expect </a:t>
            </a:r>
            <a:r>
              <a:rPr lang="en-US" sz="2600" dirty="0" smtClean="0">
                <a:latin typeface="Arial" charset="0"/>
                <a:ea typeface="ＭＳ Ｐゴシック" charset="0"/>
                <a:cs typeface="ＭＳ Ｐゴシック" charset="0"/>
              </a:rPr>
              <a:t>us to </a:t>
            </a:r>
            <a:r>
              <a:rPr lang="en-US" sz="2600" dirty="0">
                <a:latin typeface="Arial" charset="0"/>
                <a:ea typeface="ＭＳ Ｐゴシック" charset="0"/>
                <a:cs typeface="ＭＳ Ｐゴシック" charset="0"/>
              </a:rPr>
              <a:t>undertake herculean measures or build walled gardens.</a:t>
            </a:r>
          </a:p>
          <a:p>
            <a:pPr eaLnBrk="1" hangingPunct="1">
              <a:spcBef>
                <a:spcPts val="3024"/>
              </a:spcBef>
            </a:pPr>
            <a:r>
              <a:rPr lang="en-US" sz="2600" dirty="0" smtClean="0">
                <a:latin typeface="Arial" charset="0"/>
                <a:ea typeface="ＭＳ Ｐゴシック" charset="0"/>
                <a:cs typeface="ＭＳ Ｐゴシック" charset="0"/>
              </a:rPr>
              <a:t>These regulations are </a:t>
            </a:r>
            <a:r>
              <a:rPr lang="en-US" sz="2600" dirty="0" smtClean="0">
                <a:latin typeface="Arial" charset="0"/>
                <a:ea typeface="ＭＳ Ｐゴシック" charset="0"/>
                <a:cs typeface="ＭＳ Ｐゴシック" charset="0"/>
              </a:rPr>
              <a:t>about using best practices, something we should be doing anyway.</a:t>
            </a:r>
          </a:p>
          <a:p>
            <a:pPr eaLnBrk="1" hangingPunct="1">
              <a:spcBef>
                <a:spcPts val="3024"/>
              </a:spcBef>
            </a:pPr>
            <a:r>
              <a:rPr lang="en-US" sz="2600" dirty="0" smtClean="0">
                <a:latin typeface="Arial" charset="0"/>
                <a:ea typeface="ＭＳ Ｐゴシック" charset="0"/>
                <a:cs typeface="ＭＳ Ｐゴシック" charset="0"/>
              </a:rPr>
              <a:t>All of us have sufficiently good information security in place already. </a:t>
            </a:r>
          </a:p>
        </p:txBody>
      </p:sp>
    </p:spTree>
    <p:extLst>
      <p:ext uri="{BB962C8B-B14F-4D97-AF65-F5344CB8AC3E}">
        <p14:creationId xmlns:p14="http://schemas.microsoft.com/office/powerpoint/2010/main" val="2782332367"/>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731" y="425133"/>
            <a:ext cx="7110413" cy="1143000"/>
          </a:xfrm>
        </p:spPr>
        <p:txBody>
          <a:bodyPr/>
          <a:lstStyle/>
          <a:p>
            <a:pPr algn="ctr"/>
            <a:r>
              <a:rPr lang="en-US" sz="4400" b="0" dirty="0" smtClean="0">
                <a:solidFill>
                  <a:schemeClr val="tx1"/>
                </a:solidFill>
                <a:latin typeface="Arial"/>
                <a:cs typeface="Arial"/>
              </a:rPr>
              <a:t>HIPAA/NIST Resources</a:t>
            </a:r>
            <a:endParaRPr lang="en-US" sz="4400" b="0" dirty="0">
              <a:solidFill>
                <a:schemeClr val="tx1"/>
              </a:solidFill>
              <a:latin typeface="Arial"/>
              <a:cs typeface="Arial"/>
            </a:endParaRPr>
          </a:p>
        </p:txBody>
      </p:sp>
      <p:sp>
        <p:nvSpPr>
          <p:cNvPr id="3" name="Content Placeholder 2"/>
          <p:cNvSpPr>
            <a:spLocks noGrp="1"/>
          </p:cNvSpPr>
          <p:nvPr>
            <p:ph idx="1"/>
          </p:nvPr>
        </p:nvSpPr>
        <p:spPr>
          <a:xfrm>
            <a:off x="399543" y="1681480"/>
            <a:ext cx="8333320" cy="4038600"/>
          </a:xfrm>
        </p:spPr>
        <p:txBody>
          <a:bodyPr>
            <a:normAutofit lnSpcReduction="10000"/>
          </a:bodyPr>
          <a:lstStyle/>
          <a:p>
            <a:r>
              <a:rPr lang="en-US" sz="2000" dirty="0">
                <a:latin typeface="Arial"/>
                <a:cs typeface="Arial"/>
              </a:rPr>
              <a:t>The HIPAA Security Rule</a:t>
            </a:r>
          </a:p>
          <a:p>
            <a:pPr lvl="1"/>
            <a:r>
              <a:rPr lang="en-US" sz="1400" dirty="0">
                <a:latin typeface="Arial"/>
                <a:cs typeface="Arial"/>
                <a:hlinkClick r:id="rId2"/>
              </a:rPr>
              <a:t>http://www.hhs.gov/ocr/privacy/hipaa/administrative/securityrule/index.html</a:t>
            </a:r>
            <a:endParaRPr lang="en-US" sz="1400" dirty="0">
              <a:latin typeface="Arial"/>
              <a:cs typeface="Arial"/>
            </a:endParaRPr>
          </a:p>
          <a:p>
            <a:r>
              <a:rPr lang="en-US" sz="2000" dirty="0">
                <a:latin typeface="Arial"/>
                <a:cs typeface="Arial"/>
              </a:rPr>
              <a:t>NIST 800-66: Guide to Implementing the HIPAA Security Rule</a:t>
            </a:r>
          </a:p>
          <a:p>
            <a:pPr lvl="1"/>
            <a:r>
              <a:rPr lang="en-US" sz="1400" dirty="0">
                <a:latin typeface="Arial"/>
                <a:cs typeface="Arial"/>
                <a:hlinkClick r:id="rId3"/>
              </a:rPr>
              <a:t>http://csrc.nist.gov/publications/nistpubs/800-66-Rev1/SP-800-66-Revision1.pdf</a:t>
            </a:r>
            <a:endParaRPr lang="en-US" sz="1400" dirty="0">
              <a:latin typeface="Arial"/>
              <a:cs typeface="Arial"/>
            </a:endParaRPr>
          </a:p>
          <a:p>
            <a:r>
              <a:rPr lang="en-US" sz="2000" dirty="0">
                <a:latin typeface="Arial"/>
                <a:cs typeface="Arial"/>
              </a:rPr>
              <a:t>NIST 800-53: Recommended Security Controls</a:t>
            </a:r>
          </a:p>
          <a:p>
            <a:pPr lvl="1"/>
            <a:r>
              <a:rPr lang="en-US" sz="1100" dirty="0">
                <a:latin typeface="Arial"/>
                <a:cs typeface="Arial"/>
                <a:hlinkClick r:id="rId4"/>
              </a:rPr>
              <a:t>http://csrc.nist.gov/publications/nistpubs/800-53-Rev3/sp800-53-rev3-final_updated-errata_05-01-2010.pdf</a:t>
            </a:r>
            <a:endParaRPr lang="en-US" sz="1100" dirty="0">
              <a:latin typeface="Arial"/>
              <a:cs typeface="Arial"/>
            </a:endParaRPr>
          </a:p>
          <a:p>
            <a:r>
              <a:rPr lang="en-US" sz="2000" dirty="0">
                <a:latin typeface="Arial"/>
                <a:cs typeface="Arial"/>
              </a:rPr>
              <a:t>NIST 800-53A: Guide for Assessing Security Controls</a:t>
            </a:r>
          </a:p>
          <a:p>
            <a:pPr lvl="1"/>
            <a:r>
              <a:rPr lang="en-US" sz="1400" dirty="0">
                <a:latin typeface="Arial"/>
                <a:cs typeface="Arial"/>
                <a:hlinkClick r:id="rId5"/>
              </a:rPr>
              <a:t>http://csrc.nist.gov/publications/nistpubs/800-53A-rev1/sp800-53A-rev1-final.pdf</a:t>
            </a:r>
            <a:endParaRPr lang="en-US" sz="1400" dirty="0">
              <a:latin typeface="Arial"/>
              <a:cs typeface="Arial"/>
            </a:endParaRPr>
          </a:p>
          <a:p>
            <a:r>
              <a:rPr lang="en-US" sz="2000" dirty="0">
                <a:latin typeface="Arial"/>
                <a:cs typeface="Arial"/>
              </a:rPr>
              <a:t>FIPS 200: Federal Systems Minimum Security Requirements</a:t>
            </a:r>
          </a:p>
          <a:p>
            <a:pPr lvl="1"/>
            <a:r>
              <a:rPr lang="en-US" sz="1400" dirty="0">
                <a:latin typeface="Arial"/>
                <a:cs typeface="Arial"/>
                <a:hlinkClick r:id="rId6"/>
              </a:rPr>
              <a:t>http://csrc.nist.gov/publications/fips/fips200/FIPS-200-final-march.pdf</a:t>
            </a:r>
            <a:endParaRPr lang="en-US" sz="1400" dirty="0">
              <a:latin typeface="Arial"/>
              <a:cs typeface="Arial"/>
            </a:endParaRPr>
          </a:p>
          <a:p>
            <a:r>
              <a:rPr lang="en-US" sz="2000" dirty="0">
                <a:latin typeface="Arial"/>
                <a:cs typeface="Arial"/>
              </a:rPr>
              <a:t>NIST </a:t>
            </a:r>
            <a:r>
              <a:rPr lang="en-US" sz="2000" dirty="0" smtClean="0">
                <a:latin typeface="Arial"/>
                <a:cs typeface="Arial"/>
              </a:rPr>
              <a:t>HIPAA Security Rule </a:t>
            </a:r>
            <a:r>
              <a:rPr lang="en-US" sz="2000" dirty="0">
                <a:latin typeface="Arial"/>
                <a:cs typeface="Arial"/>
              </a:rPr>
              <a:t>Toolkit</a:t>
            </a:r>
          </a:p>
          <a:p>
            <a:pPr lvl="1"/>
            <a:r>
              <a:rPr lang="en-US" sz="1400" dirty="0">
                <a:latin typeface="Arial"/>
                <a:cs typeface="Arial"/>
                <a:hlinkClick r:id="rId7"/>
              </a:rPr>
              <a:t>http://scap.nist.gov/hipaa</a:t>
            </a:r>
            <a:r>
              <a:rPr lang="en-US" sz="1400" dirty="0" smtClean="0">
                <a:latin typeface="Arial"/>
                <a:cs typeface="Arial"/>
                <a:hlinkClick r:id="rId7"/>
              </a:rPr>
              <a:t>/</a:t>
            </a:r>
            <a:endParaRPr lang="en-US" sz="1400" dirty="0" smtClean="0">
              <a:latin typeface="Arial"/>
              <a:cs typeface="Arial"/>
            </a:endParaRPr>
          </a:p>
          <a:p>
            <a:r>
              <a:rPr lang="en-US" sz="2000" dirty="0">
                <a:latin typeface="Arial"/>
                <a:cs typeface="Arial"/>
              </a:rPr>
              <a:t>IU </a:t>
            </a:r>
            <a:r>
              <a:rPr lang="en-US" sz="2000" dirty="0" smtClean="0">
                <a:latin typeface="Arial"/>
                <a:cs typeface="Arial"/>
              </a:rPr>
              <a:t>NIST templates (</a:t>
            </a:r>
            <a:r>
              <a:rPr lang="en-US" sz="2000" dirty="0">
                <a:latin typeface="Arial"/>
                <a:cs typeface="Arial"/>
              </a:rPr>
              <a:t>email </a:t>
            </a:r>
            <a:r>
              <a:rPr lang="en-US" sz="2000" dirty="0" smtClean="0">
                <a:latin typeface="Arial"/>
                <a:cs typeface="Arial"/>
              </a:rPr>
              <a:t>Anurag)</a:t>
            </a:r>
            <a:endParaRPr lang="en-US" sz="2000" dirty="0">
              <a:latin typeface="Arial"/>
              <a:cs typeface="Arial"/>
            </a:endParaRPr>
          </a:p>
          <a:p>
            <a:pPr lvl="1"/>
            <a:endParaRPr lang="en-US" sz="1400" dirty="0">
              <a:latin typeface="Arial"/>
              <a:cs typeface="Arial"/>
            </a:endParaRPr>
          </a:p>
        </p:txBody>
      </p:sp>
      <p:pic>
        <p:nvPicPr>
          <p:cNvPr id="4" name="Picture 3" descr="imgr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645" y="763790"/>
            <a:ext cx="657896" cy="570541"/>
          </a:xfrm>
          <a:prstGeom prst="rect">
            <a:avLst/>
          </a:prstGeom>
        </p:spPr>
      </p:pic>
    </p:spTree>
    <p:extLst>
      <p:ext uri="{BB962C8B-B14F-4D97-AF65-F5344CB8AC3E}">
        <p14:creationId xmlns:p14="http://schemas.microsoft.com/office/powerpoint/2010/main" val="3726140501"/>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238" y="719190"/>
            <a:ext cx="7110413" cy="1143000"/>
          </a:xfrm>
        </p:spPr>
        <p:txBody>
          <a:bodyPr/>
          <a:lstStyle/>
          <a:p>
            <a:pPr algn="ctr"/>
            <a:r>
              <a:rPr lang="en-US" sz="4400" b="0" dirty="0" smtClean="0">
                <a:solidFill>
                  <a:srgbClr val="000000"/>
                </a:solidFill>
                <a:latin typeface="Arial"/>
                <a:cs typeface="Arial"/>
              </a:rPr>
              <a:t>Contact</a:t>
            </a:r>
            <a:endParaRPr lang="en-US" sz="4400" b="0" dirty="0">
              <a:solidFill>
                <a:srgbClr val="000000"/>
              </a:solidFill>
              <a:latin typeface="Arial"/>
              <a:cs typeface="Arial"/>
            </a:endParaRPr>
          </a:p>
        </p:txBody>
      </p:sp>
      <p:sp>
        <p:nvSpPr>
          <p:cNvPr id="5" name="Content Placeholder 2"/>
          <p:cNvSpPr>
            <a:spLocks noGrp="1"/>
          </p:cNvSpPr>
          <p:nvPr>
            <p:ph idx="1"/>
          </p:nvPr>
        </p:nvSpPr>
        <p:spPr>
          <a:xfrm>
            <a:off x="1016835" y="2144407"/>
            <a:ext cx="8229600" cy="4038600"/>
          </a:xfrm>
        </p:spPr>
        <p:txBody>
          <a:bodyPr/>
          <a:lstStyle/>
          <a:p>
            <a:pPr lvl="1"/>
            <a:r>
              <a:rPr lang="en-US" sz="2200" dirty="0" smtClean="0"/>
              <a:t>		</a:t>
            </a:r>
          </a:p>
          <a:p>
            <a:pPr lvl="1"/>
            <a:r>
              <a:rPr lang="en-US" sz="2200" dirty="0"/>
              <a:t> </a:t>
            </a:r>
            <a:r>
              <a:rPr lang="en-US" sz="2200" dirty="0" smtClean="0"/>
              <a:t>     		Anurag </a:t>
            </a:r>
            <a:r>
              <a:rPr lang="en-US" sz="2200" dirty="0"/>
              <a:t>Shankar </a:t>
            </a:r>
            <a:r>
              <a:rPr lang="en-US" sz="2200" dirty="0" smtClean="0"/>
              <a:t>						</a:t>
            </a:r>
            <a:r>
              <a:rPr lang="en-US" sz="2200" dirty="0" smtClean="0">
                <a:hlinkClick r:id="rId2"/>
              </a:rPr>
              <a:t>ashankar</a:t>
            </a:r>
            <a:r>
              <a:rPr lang="en-US" sz="2200" dirty="0">
                <a:hlinkClick r:id="rId2"/>
              </a:rPr>
              <a:t>@</a:t>
            </a:r>
            <a:r>
              <a:rPr lang="en-US" sz="2200" dirty="0" smtClean="0">
                <a:hlinkClick r:id="rId2"/>
              </a:rPr>
              <a:t>iu.edu</a:t>
            </a:r>
            <a:endParaRPr lang="en-US" sz="2200" dirty="0"/>
          </a:p>
          <a:p>
            <a:endParaRPr lang="en-US" sz="2200" dirty="0" smtClean="0"/>
          </a:p>
          <a:p>
            <a:pPr marL="0" indent="0">
              <a:buNone/>
            </a:pPr>
            <a:r>
              <a:rPr lang="en-US" sz="2200" dirty="0" smtClean="0"/>
              <a:t>     	</a:t>
            </a:r>
          </a:p>
          <a:p>
            <a:pPr marL="0" indent="0">
              <a:buNone/>
            </a:pPr>
            <a:r>
              <a:rPr lang="en-US" sz="2200" dirty="0" smtClean="0"/>
              <a:t> 			Bill Barnett </a:t>
            </a:r>
          </a:p>
          <a:p>
            <a:pPr marL="0" indent="0">
              <a:buNone/>
            </a:pPr>
            <a:r>
              <a:rPr lang="en-US" sz="2200" dirty="0">
                <a:solidFill>
                  <a:schemeClr val="accent1"/>
                </a:solidFill>
              </a:rPr>
              <a:t>	</a:t>
            </a:r>
            <a:r>
              <a:rPr lang="en-US" sz="2200" dirty="0" smtClean="0">
                <a:solidFill>
                  <a:schemeClr val="accent1"/>
                </a:solidFill>
              </a:rPr>
              <a:t>		</a:t>
            </a:r>
            <a:r>
              <a:rPr lang="en-US" sz="2200" dirty="0" err="1" smtClean="0">
                <a:solidFill>
                  <a:schemeClr val="accent1"/>
                </a:solidFill>
              </a:rPr>
              <a:t>barnettw</a:t>
            </a:r>
            <a:r>
              <a:rPr lang="en-US" sz="2200" dirty="0" err="1">
                <a:solidFill>
                  <a:schemeClr val="accent1"/>
                </a:solidFill>
              </a:rPr>
              <a:t>@</a:t>
            </a:r>
            <a:r>
              <a:rPr lang="en-US" sz="2200" dirty="0" err="1" smtClean="0">
                <a:solidFill>
                  <a:schemeClr val="accent1"/>
                </a:solidFill>
              </a:rPr>
              <a:t>iu.edu</a:t>
            </a:r>
            <a:endParaRPr lang="en-US" sz="2200" dirty="0">
              <a:solidFill>
                <a:schemeClr val="accent1"/>
              </a:solidFill>
            </a:endParaRPr>
          </a:p>
        </p:txBody>
      </p:sp>
      <p:pic>
        <p:nvPicPr>
          <p:cNvPr id="6" name="Picture 5" descr="anurag.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130" y="2573480"/>
            <a:ext cx="609600" cy="777765"/>
          </a:xfrm>
          <a:prstGeom prst="rect">
            <a:avLst/>
          </a:prstGeom>
        </p:spPr>
      </p:pic>
      <p:pic>
        <p:nvPicPr>
          <p:cNvPr id="7" name="Picture 6" descr="bill.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830" y="4165268"/>
            <a:ext cx="596900" cy="735783"/>
          </a:xfrm>
          <a:prstGeom prst="rect">
            <a:avLst/>
          </a:prstGeom>
        </p:spPr>
      </p:pic>
      <p:pic>
        <p:nvPicPr>
          <p:cNvPr id="4" name="Picture 3"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1238" y="993585"/>
            <a:ext cx="1763011" cy="736705"/>
          </a:xfrm>
          <a:prstGeom prst="rect">
            <a:avLst/>
          </a:prstGeom>
        </p:spPr>
      </p:pic>
    </p:spTree>
    <p:extLst>
      <p:ext uri="{BB962C8B-B14F-4D97-AF65-F5344CB8AC3E}">
        <p14:creationId xmlns:p14="http://schemas.microsoft.com/office/powerpoint/2010/main" val="2486672062"/>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457200" y="1405570"/>
            <a:ext cx="82296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spcAft>
                <a:spcPts val="1200"/>
              </a:spcAft>
            </a:pPr>
            <a:r>
              <a:rPr lang="en-US" sz="1600" i="0" dirty="0"/>
              <a:t>Please cite as: Barnett, W</a:t>
            </a:r>
            <a:r>
              <a:rPr lang="en-US" sz="1600" i="0" dirty="0" smtClean="0"/>
              <a:t>. and A. Shankar, </a:t>
            </a:r>
            <a:r>
              <a:rPr lang="en-US" sz="1600" i="0" u="sng" dirty="0"/>
              <a:t>HPC, HIPAA, and FISMA:  Meeting the Regulatory Challenge through Effective Risk </a:t>
            </a:r>
            <a:r>
              <a:rPr lang="en-US" sz="1600" i="0" u="sng" dirty="0" smtClean="0"/>
              <a:t>Management</a:t>
            </a:r>
            <a:r>
              <a:rPr lang="en-US" sz="1600" i="0" dirty="0" smtClean="0"/>
              <a:t>, </a:t>
            </a:r>
            <a:r>
              <a:rPr lang="en-US" sz="1600" i="0" dirty="0"/>
              <a:t>presented at 2014 NSF </a:t>
            </a:r>
            <a:r>
              <a:rPr lang="en-US" sz="1600" i="0" dirty="0" err="1"/>
              <a:t>Cybersecurity</a:t>
            </a:r>
            <a:r>
              <a:rPr lang="en-US" sz="1600" i="0" dirty="0"/>
              <a:t> Summit for Large Facilities and </a:t>
            </a:r>
            <a:r>
              <a:rPr lang="en-US" sz="1600" i="0" dirty="0" smtClean="0"/>
              <a:t>Cyberinfrastructure, </a:t>
            </a:r>
            <a:r>
              <a:rPr lang="en-US" sz="1600" i="0" dirty="0"/>
              <a:t>2014.</a:t>
            </a:r>
          </a:p>
          <a:p>
            <a:pPr>
              <a:spcAft>
                <a:spcPts val="1200"/>
              </a:spcAft>
            </a:pPr>
            <a:r>
              <a:rPr lang="en-US" sz="1600" i="0" dirty="0"/>
              <a:t>Items indicated with a © are under copyright and used here with permission. Such items may not be reused without permission from the holder of copyright except where license terms noted on a slide permit reuse.</a:t>
            </a:r>
          </a:p>
          <a:p>
            <a:pPr>
              <a:spcAft>
                <a:spcPts val="1200"/>
              </a:spcAft>
            </a:pPr>
            <a:r>
              <a:rPr lang="en-US" sz="1600" i="0" dirty="0"/>
              <a:t>Except where otherwise noted</a:t>
            </a:r>
            <a:r>
              <a:rPr lang="en-US" sz="1600" i="0" dirty="0" smtClean="0"/>
              <a:t>, </a:t>
            </a:r>
            <a:r>
              <a:rPr lang="en-US" sz="1600" i="0" dirty="0"/>
              <a:t>contents of this presentation are copyright 2014 by the Trustees of Indiana University.</a:t>
            </a:r>
          </a:p>
          <a:p>
            <a:pPr>
              <a:spcAft>
                <a:spcPts val="1200"/>
              </a:spcAft>
            </a:pPr>
            <a:r>
              <a:rPr lang="en-US" sz="1600" i="0" dirty="0"/>
              <a:t>This document is released under the Creative Commons Attribution 3.0 </a:t>
            </a:r>
            <a:r>
              <a:rPr lang="en-US" sz="1600" i="0" dirty="0" err="1"/>
              <a:t>Unported</a:t>
            </a:r>
            <a:r>
              <a:rPr lang="en-US" sz="1600" i="0" dirty="0"/>
              <a:t> license (</a:t>
            </a:r>
            <a:r>
              <a:rPr lang="en-US" sz="1600" i="0" dirty="0">
                <a:hlinkClick r:id="rId2"/>
              </a:rPr>
              <a:t>http://creativecommons.org/licenses/by/3.0/</a:t>
            </a:r>
            <a:r>
              <a:rPr lang="en-US" sz="1600" i="0" dirty="0"/>
              <a:t>). This license includes the following terms: You are free to share – to copy, distribute and transmit the work and to remix – to adapt the work under the following conditions: attribution – you must attribute the work in the manner specified by the author or licensor (but not in any way that suggests that they endorse you or your use of the work). For any reuse or distribution, you must make clear to others the license terms of this work.</a:t>
            </a:r>
          </a:p>
        </p:txBody>
      </p:sp>
      <p:sp>
        <p:nvSpPr>
          <p:cNvPr id="5" name="Title 1"/>
          <p:cNvSpPr txBox="1">
            <a:spLocks/>
          </p:cNvSpPr>
          <p:nvPr/>
        </p:nvSpPr>
        <p:spPr>
          <a:xfrm>
            <a:off x="457200" y="600850"/>
            <a:ext cx="8229600" cy="685800"/>
          </a:xfrm>
          <a:prstGeom prst="rect">
            <a:avLst/>
          </a:prstGeom>
        </p:spPr>
        <p:txBody>
          <a:bodyPr>
            <a:normAutofit fontScale="97500"/>
          </a:bodyPr>
          <a:lstStyle>
            <a:lvl1pPr algn="l" rtl="0" fontAlgn="base">
              <a:spcBef>
                <a:spcPct val="0"/>
              </a:spcBef>
              <a:spcAft>
                <a:spcPct val="0"/>
              </a:spcAft>
              <a:defRPr sz="3400" b="1">
                <a:solidFill>
                  <a:schemeClr val="accent1"/>
                </a:solidFill>
                <a:latin typeface="+mj-lt"/>
                <a:ea typeface="+mj-ea"/>
                <a:cs typeface="+mj-cs"/>
              </a:defRPr>
            </a:lvl1pPr>
            <a:lvl2pPr algn="l" rtl="0" fontAlgn="base">
              <a:spcBef>
                <a:spcPct val="0"/>
              </a:spcBef>
              <a:spcAft>
                <a:spcPct val="0"/>
              </a:spcAft>
              <a:defRPr sz="3400" b="1">
                <a:solidFill>
                  <a:schemeClr val="accent1"/>
                </a:solidFill>
                <a:latin typeface="Arial" charset="0"/>
                <a:ea typeface="ＭＳ Ｐゴシック" charset="0"/>
                <a:cs typeface="ＭＳ Ｐゴシック" charset="0"/>
              </a:defRPr>
            </a:lvl2pPr>
            <a:lvl3pPr algn="l" rtl="0" fontAlgn="base">
              <a:spcBef>
                <a:spcPct val="0"/>
              </a:spcBef>
              <a:spcAft>
                <a:spcPct val="0"/>
              </a:spcAft>
              <a:defRPr sz="3400" b="1">
                <a:solidFill>
                  <a:schemeClr val="accent1"/>
                </a:solidFill>
                <a:latin typeface="Arial" charset="0"/>
                <a:ea typeface="ＭＳ Ｐゴシック" charset="0"/>
                <a:cs typeface="ＭＳ Ｐゴシック" charset="0"/>
              </a:defRPr>
            </a:lvl3pPr>
            <a:lvl4pPr algn="l" rtl="0" fontAlgn="base">
              <a:spcBef>
                <a:spcPct val="0"/>
              </a:spcBef>
              <a:spcAft>
                <a:spcPct val="0"/>
              </a:spcAft>
              <a:defRPr sz="3400" b="1">
                <a:solidFill>
                  <a:schemeClr val="accent1"/>
                </a:solidFill>
                <a:latin typeface="Arial" charset="0"/>
                <a:ea typeface="ＭＳ Ｐゴシック" charset="0"/>
                <a:cs typeface="ＭＳ Ｐゴシック" charset="0"/>
              </a:defRPr>
            </a:lvl4pPr>
            <a:lvl5pPr algn="l" rtl="0" fontAlgn="base">
              <a:spcBef>
                <a:spcPct val="0"/>
              </a:spcBef>
              <a:spcAft>
                <a:spcPct val="0"/>
              </a:spcAft>
              <a:defRPr sz="3400" b="1">
                <a:solidFill>
                  <a:schemeClr val="accent1"/>
                </a:solidFill>
                <a:latin typeface="Arial" charset="0"/>
                <a:ea typeface="ＭＳ Ｐゴシック" charset="0"/>
                <a:cs typeface="ＭＳ Ｐゴシック" charset="0"/>
              </a:defRPr>
            </a:lvl5pPr>
            <a:lvl6pPr marL="457200" algn="l" rtl="0" fontAlgn="base">
              <a:spcBef>
                <a:spcPct val="0"/>
              </a:spcBef>
              <a:spcAft>
                <a:spcPct val="0"/>
              </a:spcAft>
              <a:defRPr sz="3400" b="1">
                <a:solidFill>
                  <a:schemeClr val="accent1"/>
                </a:solidFill>
                <a:latin typeface="Arial" charset="0"/>
                <a:ea typeface="ＭＳ Ｐゴシック" charset="0"/>
                <a:cs typeface="ＭＳ Ｐゴシック" charset="0"/>
              </a:defRPr>
            </a:lvl6pPr>
            <a:lvl7pPr marL="914400" algn="l" rtl="0" fontAlgn="base">
              <a:spcBef>
                <a:spcPct val="0"/>
              </a:spcBef>
              <a:spcAft>
                <a:spcPct val="0"/>
              </a:spcAft>
              <a:defRPr sz="3400" b="1">
                <a:solidFill>
                  <a:schemeClr val="accent1"/>
                </a:solidFill>
                <a:latin typeface="Arial" charset="0"/>
                <a:ea typeface="ＭＳ Ｐゴシック" charset="0"/>
                <a:cs typeface="ＭＳ Ｐゴシック" charset="0"/>
              </a:defRPr>
            </a:lvl7pPr>
            <a:lvl8pPr marL="1371600" algn="l" rtl="0" fontAlgn="base">
              <a:spcBef>
                <a:spcPct val="0"/>
              </a:spcBef>
              <a:spcAft>
                <a:spcPct val="0"/>
              </a:spcAft>
              <a:defRPr sz="3400" b="1">
                <a:solidFill>
                  <a:schemeClr val="accent1"/>
                </a:solidFill>
                <a:latin typeface="Arial" charset="0"/>
                <a:ea typeface="ＭＳ Ｐゴシック" charset="0"/>
                <a:cs typeface="ＭＳ Ｐゴシック" charset="0"/>
              </a:defRPr>
            </a:lvl8pPr>
            <a:lvl9pPr marL="1828800" algn="l" rtl="0" fontAlgn="base">
              <a:spcBef>
                <a:spcPct val="0"/>
              </a:spcBef>
              <a:spcAft>
                <a:spcPct val="0"/>
              </a:spcAft>
              <a:defRPr sz="3400" b="1">
                <a:solidFill>
                  <a:schemeClr val="accent1"/>
                </a:solidFill>
                <a:latin typeface="Arial" charset="0"/>
                <a:ea typeface="ＭＳ Ｐゴシック" charset="0"/>
                <a:cs typeface="ＭＳ Ｐゴシック" charset="0"/>
              </a:defRPr>
            </a:lvl9pPr>
          </a:lstStyle>
          <a:p>
            <a:pPr algn="ctr">
              <a:defRPr/>
            </a:pPr>
            <a:r>
              <a:rPr lang="en-US" dirty="0" smtClean="0"/>
              <a:t>License Terms</a:t>
            </a:r>
          </a:p>
        </p:txBody>
      </p:sp>
    </p:spTree>
    <p:extLst>
      <p:ext uri="{BB962C8B-B14F-4D97-AF65-F5344CB8AC3E}">
        <p14:creationId xmlns:p14="http://schemas.microsoft.com/office/powerpoint/2010/main" val="324274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503724" y="498887"/>
            <a:ext cx="8155481" cy="1143000"/>
          </a:xfrm>
        </p:spPr>
        <p:txBody>
          <a:bodyPr>
            <a:normAutofit/>
          </a:bodyPr>
          <a:lstStyle/>
          <a:p>
            <a:pPr algn="ctr" eaLnBrk="1" hangingPunct="1"/>
            <a:r>
              <a:rPr lang="en-US" sz="4800" b="0" dirty="0" smtClean="0">
                <a:solidFill>
                  <a:srgbClr val="000000"/>
                </a:solidFill>
                <a:latin typeface="Arial" charset="0"/>
                <a:ea typeface="ＭＳ Ｐゴシック" charset="0"/>
                <a:cs typeface="ＭＳ Ｐゴシック" charset="0"/>
              </a:rPr>
              <a:t>IU’s HPC Organization</a:t>
            </a:r>
            <a:endParaRPr lang="en-US" sz="4800" b="0" dirty="0">
              <a:solidFill>
                <a:srgbClr val="000000"/>
              </a:solidFill>
              <a:latin typeface="Arial" charset="0"/>
              <a:ea typeface="ＭＳ Ｐゴシック" charset="0"/>
              <a:cs typeface="ＭＳ Ｐゴシック" charset="0"/>
            </a:endParaRPr>
          </a:p>
        </p:txBody>
      </p:sp>
      <p:pic>
        <p:nvPicPr>
          <p:cNvPr id="2" name="Picture 1"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205" y="620585"/>
            <a:ext cx="1908565" cy="945308"/>
          </a:xfrm>
          <a:prstGeom prst="rect">
            <a:avLst/>
          </a:prstGeom>
        </p:spPr>
      </p:pic>
      <p:sp>
        <p:nvSpPr>
          <p:cNvPr id="6" name="Content Placeholder 2"/>
          <p:cNvSpPr>
            <a:spLocks noGrp="1"/>
          </p:cNvSpPr>
          <p:nvPr>
            <p:ph idx="1"/>
          </p:nvPr>
        </p:nvSpPr>
        <p:spPr>
          <a:xfrm>
            <a:off x="966787" y="1844880"/>
            <a:ext cx="7537917" cy="4038600"/>
          </a:xfrm>
        </p:spPr>
        <p:txBody>
          <a:bodyPr/>
          <a:lstStyle/>
          <a:p>
            <a:pPr>
              <a:spcBef>
                <a:spcPts val="2376"/>
              </a:spcBef>
            </a:pPr>
            <a:r>
              <a:rPr lang="en-US" sz="2400" dirty="0">
                <a:latin typeface="Arial" charset="0"/>
                <a:ea typeface="ＭＳ Ｐゴシック" charset="0"/>
                <a:cs typeface="ＭＳ Ｐゴシック" charset="0"/>
              </a:rPr>
              <a:t>Indiana University (IU) </a:t>
            </a:r>
            <a:r>
              <a:rPr lang="en-US" sz="2400" dirty="0" smtClean="0">
                <a:latin typeface="Arial" charset="0"/>
                <a:ea typeface="ＭＳ Ｐゴシック" charset="0"/>
                <a:cs typeface="ＭＳ Ｐゴシック" charset="0"/>
              </a:rPr>
              <a:t>has provided mature HPC services for many years.</a:t>
            </a:r>
          </a:p>
          <a:p>
            <a:pPr>
              <a:spcBef>
                <a:spcPts val="2376"/>
              </a:spcBef>
            </a:pPr>
            <a:r>
              <a:rPr lang="en-US" sz="2400" dirty="0" smtClean="0">
                <a:latin typeface="Arial" charset="0"/>
                <a:ea typeface="ＭＳ Ｐゴシック" charset="0"/>
                <a:cs typeface="ＭＳ Ｐゴシック" charset="0"/>
              </a:rPr>
              <a:t>They are delivered through the </a:t>
            </a:r>
            <a:r>
              <a:rPr lang="en-US" sz="2400" dirty="0">
                <a:latin typeface="Arial" charset="0"/>
                <a:ea typeface="ＭＳ Ｐゴシック" charset="0"/>
                <a:cs typeface="ＭＳ Ｐゴシック" charset="0"/>
              </a:rPr>
              <a:t>Research Technologies (RT</a:t>
            </a:r>
            <a:r>
              <a:rPr lang="en-US" sz="2400" dirty="0" smtClean="0">
                <a:latin typeface="Arial" charset="0"/>
                <a:ea typeface="ＭＳ Ｐゴシック" charset="0"/>
                <a:cs typeface="ＭＳ Ｐゴシック" charset="0"/>
              </a:rPr>
              <a:t>) division of </a:t>
            </a:r>
            <a:r>
              <a:rPr lang="en-US" sz="2400" dirty="0">
                <a:latin typeface="Arial" charset="0"/>
                <a:ea typeface="ＭＳ Ｐゴシック" charset="0"/>
                <a:cs typeface="ＭＳ Ｐゴシック" charset="0"/>
              </a:rPr>
              <a:t>the University Information Technology Services (UITS</a:t>
            </a:r>
            <a:r>
              <a:rPr lang="en-US" sz="2400" dirty="0" smtClean="0">
                <a:latin typeface="Arial" charset="0"/>
                <a:ea typeface="ＭＳ Ｐゴシック" charset="0"/>
                <a:cs typeface="ＭＳ Ｐゴシック" charset="0"/>
              </a:rPr>
              <a:t>),</a:t>
            </a:r>
            <a:r>
              <a:rPr lang="en-US" sz="2400" dirty="0" smtClean="0">
                <a:latin typeface="Arial" charset="0"/>
                <a:ea typeface="ＭＳ Ｐゴシック" charset="0"/>
                <a:cs typeface="ＭＳ Ｐゴシック" charset="0"/>
              </a:rPr>
              <a:t> part of the Pervasive Technology Institute</a:t>
            </a:r>
            <a:endParaRPr lang="en-US" sz="2400" dirty="0">
              <a:latin typeface="Arial" charset="0"/>
              <a:ea typeface="ＭＳ Ｐゴシック" charset="0"/>
              <a:cs typeface="ＭＳ Ｐゴシック" charset="0"/>
            </a:endParaRPr>
          </a:p>
          <a:p>
            <a:pPr>
              <a:spcBef>
                <a:spcPts val="2376"/>
              </a:spcBef>
            </a:pPr>
            <a:r>
              <a:rPr lang="en-US" sz="2400" dirty="0">
                <a:latin typeface="Arial" charset="0"/>
                <a:ea typeface="ＭＳ Ｐゴシック" charset="0"/>
                <a:cs typeface="ＭＳ Ｐゴシック" charset="0"/>
              </a:rPr>
              <a:t>RT provides supercomputing, </a:t>
            </a:r>
            <a:r>
              <a:rPr lang="en-US" sz="2400" dirty="0" smtClean="0">
                <a:latin typeface="Arial" charset="0"/>
                <a:ea typeface="ＭＳ Ｐゴシック" charset="0"/>
                <a:cs typeface="ＭＳ Ｐゴシック" charset="0"/>
              </a:rPr>
              <a:t>data storage/archival, </a:t>
            </a:r>
            <a:r>
              <a:rPr lang="en-US" sz="2400" dirty="0">
                <a:latin typeface="Arial" charset="0"/>
                <a:ea typeface="ＭＳ Ｐゴシック" charset="0"/>
                <a:cs typeface="ＭＳ Ｐゴシック" charset="0"/>
              </a:rPr>
              <a:t>visualization, application development and optimization, </a:t>
            </a:r>
            <a:r>
              <a:rPr lang="en-US" sz="2400" dirty="0" smtClean="0">
                <a:latin typeface="Arial" charset="0"/>
                <a:ea typeface="ＭＳ Ｐゴシック" charset="0"/>
                <a:cs typeface="ＭＳ Ｐゴシック" charset="0"/>
              </a:rPr>
              <a:t>data management, and </a:t>
            </a:r>
            <a:r>
              <a:rPr lang="en-US" sz="2400" dirty="0">
                <a:latin typeface="Arial" charset="0"/>
                <a:ea typeface="ＭＳ Ｐゴシック" charset="0"/>
                <a:cs typeface="ＭＳ Ｐゴシック" charset="0"/>
              </a:rPr>
              <a:t>other </a:t>
            </a:r>
            <a:r>
              <a:rPr lang="en-US" sz="2400" dirty="0" smtClean="0">
                <a:latin typeface="Arial" charset="0"/>
                <a:ea typeface="ＭＳ Ｐゴシック" charset="0"/>
                <a:cs typeface="ＭＳ Ｐゴシック" charset="0"/>
              </a:rPr>
              <a:t>services</a:t>
            </a:r>
            <a:r>
              <a:rPr lang="en-US" sz="2400"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101586431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14859" y="563832"/>
            <a:ext cx="8155481" cy="1143000"/>
          </a:xfrm>
        </p:spPr>
        <p:txBody>
          <a:bodyPr>
            <a:normAutofit/>
          </a:bodyPr>
          <a:lstStyle/>
          <a:p>
            <a:pPr algn="ctr" eaLnBrk="1" hangingPunct="1"/>
            <a:r>
              <a:rPr lang="en-US" sz="4800" b="0" dirty="0" smtClean="0">
                <a:solidFill>
                  <a:srgbClr val="000000"/>
                </a:solidFill>
                <a:latin typeface="Arial" charset="0"/>
                <a:ea typeface="ＭＳ Ｐゴシック" charset="0"/>
                <a:cs typeface="ＭＳ Ｐゴシック" charset="0"/>
              </a:rPr>
              <a:t>HIPAA History</a:t>
            </a:r>
            <a:endParaRPr lang="en-US" sz="4800" b="0" dirty="0">
              <a:solidFill>
                <a:srgbClr val="000000"/>
              </a:solidFill>
              <a:latin typeface="Arial" charset="0"/>
              <a:ea typeface="ＭＳ Ｐゴシック" charset="0"/>
              <a:cs typeface="ＭＳ Ｐゴシック" charset="0"/>
            </a:endParaRPr>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59" y="680366"/>
            <a:ext cx="1298300" cy="972472"/>
          </a:xfrm>
          <a:prstGeom prst="rect">
            <a:avLst/>
          </a:prstGeom>
        </p:spPr>
      </p:pic>
      <p:sp>
        <p:nvSpPr>
          <p:cNvPr id="6" name="Content Placeholder 2"/>
          <p:cNvSpPr>
            <a:spLocks noGrp="1"/>
          </p:cNvSpPr>
          <p:nvPr>
            <p:ph idx="1"/>
          </p:nvPr>
        </p:nvSpPr>
        <p:spPr>
          <a:xfrm>
            <a:off x="966787" y="1905000"/>
            <a:ext cx="7537917" cy="4038600"/>
          </a:xfrm>
        </p:spPr>
        <p:txBody>
          <a:bodyPr/>
          <a:lstStyle/>
          <a:p>
            <a:pPr>
              <a:spcBef>
                <a:spcPts val="2424"/>
              </a:spcBef>
            </a:pPr>
            <a:r>
              <a:rPr lang="en-US" sz="2600" dirty="0">
                <a:latin typeface="Arial" charset="0"/>
                <a:ea typeface="ＭＳ Ｐゴシック" charset="0"/>
                <a:cs typeface="ＭＳ Ｐゴシック" charset="0"/>
              </a:rPr>
              <a:t>IU’s </a:t>
            </a:r>
            <a:r>
              <a:rPr lang="en-US" sz="2600" dirty="0" smtClean="0">
                <a:latin typeface="Arial" charset="0"/>
                <a:ea typeface="ＭＳ Ｐゴシック" charset="0"/>
                <a:cs typeface="ＭＳ Ｐゴシック" charset="0"/>
              </a:rPr>
              <a:t>research cyberinfrastructure</a:t>
            </a:r>
            <a:r>
              <a:rPr lang="en-US" sz="2600" dirty="0">
                <a:latin typeface="Arial" charset="0"/>
                <a:ea typeface="ＭＳ Ｐゴシック" charset="0"/>
                <a:cs typeface="ＭＳ Ｐゴシック" charset="0"/>
              </a:rPr>
              <a:t>, like elsewhere, was used mostly by physical scientists and engineers prior to 2000.</a:t>
            </a:r>
          </a:p>
          <a:p>
            <a:pPr>
              <a:spcBef>
                <a:spcPts val="2424"/>
              </a:spcBef>
            </a:pPr>
            <a:r>
              <a:rPr lang="en-US" sz="2600" dirty="0" smtClean="0">
                <a:latin typeface="Arial" charset="0"/>
                <a:ea typeface="ＭＳ Ｐゴシック" charset="0"/>
                <a:cs typeface="ＭＳ Ｐゴシック" charset="0"/>
              </a:rPr>
              <a:t>A Lilly Endowment grant accelerated </a:t>
            </a:r>
            <a:r>
              <a:rPr lang="en-US" sz="2600" dirty="0">
                <a:latin typeface="Arial" charset="0"/>
                <a:ea typeface="ＭＳ Ｐゴシック" charset="0"/>
                <a:cs typeface="ＭＳ Ｐゴシック" charset="0"/>
              </a:rPr>
              <a:t>g</a:t>
            </a:r>
            <a:r>
              <a:rPr lang="en-US" sz="2600" dirty="0" smtClean="0">
                <a:latin typeface="Arial" charset="0"/>
                <a:ea typeface="ＭＳ Ｐゴシック" charset="0"/>
                <a:cs typeface="ＭＳ Ｐゴシック" charset="0"/>
              </a:rPr>
              <a:t>enomics research at IU &amp; established need for HPC services for the </a:t>
            </a:r>
            <a:r>
              <a:rPr lang="en-US" sz="2600" dirty="0">
                <a:latin typeface="Arial" charset="0"/>
                <a:ea typeface="ＭＳ Ｐゴシック" charset="0"/>
                <a:cs typeface="ＭＳ Ｐゴシック" charset="0"/>
              </a:rPr>
              <a:t>IU School of </a:t>
            </a:r>
            <a:r>
              <a:rPr lang="en-US" sz="2600" dirty="0" smtClean="0">
                <a:latin typeface="Arial" charset="0"/>
                <a:ea typeface="ＭＳ Ｐゴシック" charset="0"/>
                <a:cs typeface="ＭＳ Ｐゴシック" charset="0"/>
              </a:rPr>
              <a:t>Medicine.</a:t>
            </a:r>
            <a:endParaRPr lang="en-US" sz="2600" dirty="0">
              <a:latin typeface="Arial" charset="0"/>
              <a:ea typeface="ＭＳ Ｐゴシック" charset="0"/>
              <a:cs typeface="ＭＳ Ｐゴシック" charset="0"/>
            </a:endParaRPr>
          </a:p>
          <a:p>
            <a:pPr marL="0" indent="0">
              <a:spcBef>
                <a:spcPts val="2424"/>
              </a:spcBef>
              <a:buNone/>
            </a:pPr>
            <a:r>
              <a:rPr lang="en-US" sz="2600" dirty="0" smtClean="0">
                <a:solidFill>
                  <a:srgbClr val="FF0000"/>
                </a:solidFill>
                <a:latin typeface="Arial" charset="0"/>
                <a:ea typeface="ＭＳ Ｐゴシック" charset="0"/>
                <a:cs typeface="ＭＳ Ｐゴシック" charset="0"/>
              </a:rPr>
              <a:t>&gt; There was initially </a:t>
            </a:r>
            <a:r>
              <a:rPr lang="en-US" sz="2600" dirty="0" smtClean="0">
                <a:solidFill>
                  <a:srgbClr val="FF0000"/>
                </a:solidFill>
                <a:latin typeface="Arial" charset="0"/>
                <a:ea typeface="ＭＳ Ｐゴシック" charset="0"/>
                <a:cs typeface="ＭＳ Ｐゴシック" charset="0"/>
              </a:rPr>
              <a:t>no uptake in </a:t>
            </a:r>
            <a:r>
              <a:rPr lang="en-US" sz="2600" dirty="0" smtClean="0">
                <a:solidFill>
                  <a:srgbClr val="FF0000"/>
                </a:solidFill>
                <a:latin typeface="Arial" charset="0"/>
                <a:ea typeface="ＭＳ Ｐゴシック" charset="0"/>
                <a:cs typeface="ＭＳ Ｐゴシック" charset="0"/>
              </a:rPr>
              <a:t>HPC</a:t>
            </a:r>
            <a:endParaRPr lang="en-US" sz="2600" dirty="0">
              <a:solidFill>
                <a:srgbClr val="FF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5378967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65740" y="563832"/>
            <a:ext cx="8155481" cy="1143000"/>
          </a:xfrm>
        </p:spPr>
        <p:txBody>
          <a:bodyPr>
            <a:normAutofit/>
          </a:bodyPr>
          <a:lstStyle/>
          <a:p>
            <a:pPr algn="ctr" eaLnBrk="1" hangingPunct="1"/>
            <a:r>
              <a:rPr lang="en-US" sz="4800" b="0" dirty="0" smtClean="0">
                <a:solidFill>
                  <a:srgbClr val="000000"/>
                </a:solidFill>
                <a:latin typeface="Arial" charset="0"/>
                <a:ea typeface="ＭＳ Ｐゴシック" charset="0"/>
                <a:cs typeface="ＭＳ Ｐゴシック" charset="0"/>
              </a:rPr>
              <a:t> Contributing Factors</a:t>
            </a:r>
            <a:endParaRPr lang="en-US" sz="4800" b="0" dirty="0">
              <a:solidFill>
                <a:srgbClr val="000000"/>
              </a:solidFill>
              <a:latin typeface="Arial" charset="0"/>
              <a:ea typeface="ＭＳ Ｐゴシック" charset="0"/>
              <a:cs typeface="ＭＳ Ｐゴシック" charset="0"/>
            </a:endParaRPr>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25" y="721610"/>
            <a:ext cx="1161943" cy="851500"/>
          </a:xfrm>
          <a:prstGeom prst="rect">
            <a:avLst/>
          </a:prstGeom>
        </p:spPr>
      </p:pic>
      <p:sp>
        <p:nvSpPr>
          <p:cNvPr id="6" name="Content Placeholder 2"/>
          <p:cNvSpPr>
            <a:spLocks noGrp="1"/>
          </p:cNvSpPr>
          <p:nvPr>
            <p:ph idx="1"/>
          </p:nvPr>
        </p:nvSpPr>
        <p:spPr>
          <a:xfrm>
            <a:off x="767225" y="1905000"/>
            <a:ext cx="7983755" cy="4038600"/>
          </a:xfrm>
        </p:spPr>
        <p:txBody>
          <a:bodyPr/>
          <a:lstStyle/>
          <a:p>
            <a:pPr marL="914400" lvl="1" indent="-514350">
              <a:spcBef>
                <a:spcPts val="3624"/>
              </a:spcBef>
              <a:buFont typeface="+mj-lt"/>
              <a:buAutoNum type="arabicPeriod"/>
            </a:pPr>
            <a:r>
              <a:rPr lang="en-US" sz="2600" dirty="0" smtClean="0">
                <a:latin typeface="Arial" charset="0"/>
                <a:ea typeface="ＭＳ Ｐゴシック" charset="0"/>
                <a:cs typeface="ＭＳ Ｐゴシック" charset="0"/>
              </a:rPr>
              <a:t>Researchers would not de-identify data </a:t>
            </a:r>
            <a:r>
              <a:rPr lang="en-US" sz="2600" dirty="0" smtClean="0">
                <a:latin typeface="Arial" charset="0"/>
                <a:ea typeface="ＭＳ Ｐゴシック" charset="0"/>
                <a:cs typeface="ＭＳ Ｐゴシック" charset="0"/>
              </a:rPr>
              <a:t>(</a:t>
            </a:r>
            <a:r>
              <a:rPr lang="en-US" sz="2600" dirty="0">
                <a:latin typeface="Arial" charset="0"/>
                <a:ea typeface="ＭＳ Ｐゴシック" charset="0"/>
                <a:cs typeface="ＭＳ Ｐゴシック" charset="0"/>
              </a:rPr>
              <a:t>#1 </a:t>
            </a:r>
            <a:r>
              <a:rPr lang="en-US" sz="2600" dirty="0" smtClean="0">
                <a:latin typeface="Arial" charset="0"/>
                <a:ea typeface="ＭＳ Ｐゴシック" charset="0"/>
                <a:cs typeface="ＭＳ Ｐゴシック" charset="0"/>
              </a:rPr>
              <a:t>reason for lack of user interest)</a:t>
            </a:r>
            <a:endParaRPr lang="en-US" sz="2600" dirty="0">
              <a:latin typeface="Arial" charset="0"/>
              <a:ea typeface="ＭＳ Ｐゴシック" charset="0"/>
              <a:cs typeface="ＭＳ Ｐゴシック" charset="0"/>
            </a:endParaRPr>
          </a:p>
          <a:p>
            <a:pPr marL="914400" lvl="1" indent="-514350">
              <a:spcBef>
                <a:spcPts val="3624"/>
              </a:spcBef>
              <a:buFont typeface="+mj-lt"/>
              <a:buAutoNum type="arabicPeriod"/>
            </a:pPr>
            <a:r>
              <a:rPr lang="en-US" sz="2600" dirty="0">
                <a:latin typeface="Arial" charset="0"/>
                <a:ea typeface="ＭＳ Ｐゴシック" charset="0"/>
                <a:cs typeface="ＭＳ Ｐゴシック" charset="0"/>
              </a:rPr>
              <a:t>A </a:t>
            </a:r>
            <a:r>
              <a:rPr lang="en-US" sz="2600" dirty="0" smtClean="0">
                <a:latin typeface="Arial" charset="0"/>
                <a:ea typeface="ＭＳ Ｐゴシック" charset="0"/>
                <a:cs typeface="ＭＳ Ｐゴシック" charset="0"/>
              </a:rPr>
              <a:t>mismatch between HPC &amp; medical culture </a:t>
            </a:r>
            <a:endParaRPr lang="en-US" sz="2600" dirty="0" smtClean="0">
              <a:latin typeface="Arial" charset="0"/>
              <a:ea typeface="ＭＳ Ｐゴシック" charset="0"/>
              <a:cs typeface="ＭＳ Ｐゴシック" charset="0"/>
            </a:endParaRPr>
          </a:p>
          <a:p>
            <a:pPr marL="914400" lvl="1" indent="-514350">
              <a:spcBef>
                <a:spcPts val="3624"/>
              </a:spcBef>
              <a:buFont typeface="+mj-lt"/>
              <a:buAutoNum type="arabicPeriod"/>
            </a:pPr>
            <a:r>
              <a:rPr lang="en-US" sz="2600" dirty="0" smtClean="0">
                <a:latin typeface="Arial" charset="0"/>
                <a:ea typeface="ＭＳ Ｐゴシック" charset="0"/>
                <a:cs typeface="ＭＳ Ｐゴシック" charset="0"/>
              </a:rPr>
              <a:t>Our </a:t>
            </a:r>
            <a:r>
              <a:rPr lang="en-US" sz="2600" dirty="0" smtClean="0">
                <a:latin typeface="Arial" charset="0"/>
                <a:ea typeface="ＭＳ Ｐゴシック" charset="0"/>
                <a:cs typeface="ＭＳ Ｐゴシック" charset="0"/>
              </a:rPr>
              <a:t>lack </a:t>
            </a:r>
            <a:r>
              <a:rPr lang="en-US" sz="2600" dirty="0">
                <a:latin typeface="Arial" charset="0"/>
                <a:ea typeface="ＭＳ Ｐゴシック" charset="0"/>
                <a:cs typeface="ＭＳ Ｐゴシック" charset="0"/>
              </a:rPr>
              <a:t>of regulatory </a:t>
            </a:r>
            <a:r>
              <a:rPr lang="en-US" sz="2600" dirty="0" smtClean="0">
                <a:latin typeface="Arial" charset="0"/>
                <a:ea typeface="ＭＳ Ｐゴシック" charset="0"/>
                <a:cs typeface="ＭＳ Ｐゴシック" charset="0"/>
              </a:rPr>
              <a:t>expertise and practice</a:t>
            </a:r>
            <a:endParaRPr lang="en-US" sz="2600" dirty="0">
              <a:latin typeface="Arial" charset="0"/>
              <a:ea typeface="ＭＳ Ｐゴシック" charset="0"/>
              <a:cs typeface="ＭＳ Ｐゴシック" charset="0"/>
            </a:endParaRPr>
          </a:p>
          <a:p>
            <a:pPr marL="914400" lvl="1" indent="-514350">
              <a:spcBef>
                <a:spcPts val="3624"/>
              </a:spcBef>
              <a:buFont typeface="+mj-lt"/>
              <a:buAutoNum type="arabicPeriod"/>
            </a:pPr>
            <a:r>
              <a:rPr lang="en-US" sz="2600" dirty="0" smtClean="0">
                <a:latin typeface="Arial" charset="0"/>
                <a:ea typeface="ＭＳ Ｐゴシック" charset="0"/>
                <a:cs typeface="ＭＳ Ｐゴシック" charset="0"/>
              </a:rPr>
              <a:t>A lack </a:t>
            </a:r>
            <a:r>
              <a:rPr lang="en-US" sz="2600" dirty="0">
                <a:latin typeface="Arial" charset="0"/>
                <a:ea typeface="ＭＳ Ｐゴシック" charset="0"/>
                <a:cs typeface="ＭＳ Ｐゴシック" charset="0"/>
              </a:rPr>
              <a:t>of </a:t>
            </a:r>
            <a:r>
              <a:rPr lang="en-US" sz="2600" dirty="0" smtClean="0">
                <a:latin typeface="Arial" charset="0"/>
                <a:ea typeface="ＭＳ Ｐゴシック" charset="0"/>
                <a:cs typeface="ＭＳ Ｐゴシック" charset="0"/>
              </a:rPr>
              <a:t>resources to address 2 &amp; 3</a:t>
            </a:r>
            <a:endParaRPr lang="en-US" sz="2600" dirty="0">
              <a:latin typeface="Arial" charset="0"/>
              <a:ea typeface="ＭＳ Ｐゴシック" charset="0"/>
              <a:cs typeface="ＭＳ Ｐゴシック" charset="0"/>
            </a:endParaRPr>
          </a:p>
          <a:p>
            <a:pPr marL="0" indent="0" algn="ctr">
              <a:spcBef>
                <a:spcPts val="3624"/>
              </a:spcBef>
              <a:buNone/>
            </a:pPr>
            <a:endParaRPr lang="en-US" sz="2600" i="1" dirty="0">
              <a:solidFill>
                <a:srgbClr val="7D110C"/>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422764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49224" y="481167"/>
            <a:ext cx="8155481" cy="1143000"/>
          </a:xfrm>
        </p:spPr>
        <p:txBody>
          <a:bodyPr>
            <a:normAutofit/>
          </a:bodyPr>
          <a:lstStyle/>
          <a:p>
            <a:pPr algn="ctr" eaLnBrk="1" hangingPunct="1"/>
            <a:r>
              <a:rPr lang="en-US" sz="4800" b="0" dirty="0" smtClean="0">
                <a:solidFill>
                  <a:srgbClr val="000000"/>
                </a:solidFill>
                <a:latin typeface="Arial" charset="0"/>
                <a:ea typeface="ＭＳ Ｐゴシック" charset="0"/>
                <a:cs typeface="ＭＳ Ｐゴシック" charset="0"/>
              </a:rPr>
              <a:t>Timeline</a:t>
            </a:r>
            <a:endParaRPr lang="en-US" sz="4800" b="0" dirty="0">
              <a:solidFill>
                <a:srgbClr val="000000"/>
              </a:solidFill>
              <a:latin typeface="Arial" charset="0"/>
              <a:ea typeface="ＭＳ Ｐゴシック" charset="0"/>
              <a:cs typeface="ＭＳ Ｐゴシック" charset="0"/>
            </a:endParaRPr>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114" y="637609"/>
            <a:ext cx="844174" cy="706350"/>
          </a:xfrm>
          <a:prstGeom prst="rect">
            <a:avLst/>
          </a:prstGeom>
        </p:spPr>
      </p:pic>
      <p:sp>
        <p:nvSpPr>
          <p:cNvPr id="6" name="Content Placeholder 2"/>
          <p:cNvSpPr>
            <a:spLocks noGrp="1"/>
          </p:cNvSpPr>
          <p:nvPr>
            <p:ph idx="1"/>
          </p:nvPr>
        </p:nvSpPr>
        <p:spPr>
          <a:xfrm>
            <a:off x="526057" y="1581877"/>
            <a:ext cx="8364308" cy="4038600"/>
          </a:xfrm>
        </p:spPr>
        <p:txBody>
          <a:bodyPr/>
          <a:lstStyle/>
          <a:p>
            <a:pPr>
              <a:spcBef>
                <a:spcPts val="1776"/>
              </a:spcBef>
            </a:pPr>
            <a:r>
              <a:rPr lang="en-US" sz="2400" dirty="0" smtClean="0">
                <a:latin typeface="Arial" charset="0"/>
                <a:ea typeface="ＭＳ Ｐゴシック" charset="0"/>
                <a:cs typeface="ＭＳ Ｐゴシック" charset="0"/>
              </a:rPr>
              <a:t>Our HIPAA efforts began in </a:t>
            </a:r>
            <a:r>
              <a:rPr lang="en-US" sz="2400" b="1" dirty="0" smtClean="0">
                <a:latin typeface="Arial" charset="0"/>
                <a:ea typeface="ＭＳ Ｐゴシック" charset="0"/>
                <a:cs typeface="ＭＳ Ｐゴシック" charset="0"/>
              </a:rPr>
              <a:t>2007</a:t>
            </a:r>
            <a:r>
              <a:rPr lang="en-US" sz="2400" dirty="0" smtClean="0">
                <a:latin typeface="Arial" charset="0"/>
                <a:ea typeface="ＭＳ Ｐゴシック" charset="0"/>
                <a:cs typeface="ＭＳ Ｐゴシック" charset="0"/>
              </a:rPr>
              <a:t>.</a:t>
            </a:r>
            <a:endParaRPr lang="en-US" sz="2400" dirty="0">
              <a:latin typeface="Arial" charset="0"/>
              <a:ea typeface="ＭＳ Ｐゴシック" charset="0"/>
              <a:cs typeface="ＭＳ Ｐゴシック" charset="0"/>
            </a:endParaRPr>
          </a:p>
          <a:p>
            <a:pPr>
              <a:spcBef>
                <a:spcPts val="1776"/>
              </a:spcBef>
            </a:pPr>
            <a:r>
              <a:rPr lang="en-US" sz="2400" dirty="0" smtClean="0">
                <a:latin typeface="Arial" charset="0"/>
                <a:ea typeface="ＭＳ Ｐゴシック" charset="0"/>
                <a:cs typeface="ＭＳ Ｐゴシック" charset="0"/>
              </a:rPr>
              <a:t>An institution-wide committee for oversight and advocacy.</a:t>
            </a:r>
          </a:p>
          <a:p>
            <a:pPr>
              <a:spcBef>
                <a:spcPts val="1776"/>
              </a:spcBef>
            </a:pPr>
            <a:r>
              <a:rPr lang="en-US" sz="2400" dirty="0" smtClean="0">
                <a:latin typeface="Arial" charset="0"/>
                <a:ea typeface="ＭＳ Ｐゴシック" charset="0"/>
                <a:cs typeface="ＭＳ Ｐゴシック" charset="0"/>
              </a:rPr>
              <a:t>An </a:t>
            </a:r>
            <a:r>
              <a:rPr lang="en-US" sz="2400" dirty="0">
                <a:latin typeface="Arial" charset="0"/>
                <a:ea typeface="ＭＳ Ｐゴシック" charset="0"/>
                <a:cs typeface="ＭＳ Ｐゴシック" charset="0"/>
              </a:rPr>
              <a:t>external consultant </a:t>
            </a:r>
            <a:r>
              <a:rPr lang="en-US" sz="2400" dirty="0" smtClean="0">
                <a:latin typeface="Arial" charset="0"/>
                <a:ea typeface="ＭＳ Ｐゴシック" charset="0"/>
                <a:cs typeface="ＭＳ Ｐゴシック" charset="0"/>
              </a:rPr>
              <a:t>for gap and </a:t>
            </a:r>
            <a:r>
              <a:rPr lang="en-US" sz="2400" dirty="0">
                <a:latin typeface="Arial" charset="0"/>
                <a:ea typeface="ＭＳ Ｐゴシック" charset="0"/>
                <a:cs typeface="ＭＳ Ｐゴシック" charset="0"/>
              </a:rPr>
              <a:t>risk </a:t>
            </a:r>
            <a:r>
              <a:rPr lang="en-US" sz="2400" dirty="0" smtClean="0">
                <a:latin typeface="Arial" charset="0"/>
                <a:ea typeface="ＭＳ Ｐゴシック" charset="0"/>
                <a:cs typeface="ＭＳ Ｐゴシック" charset="0"/>
              </a:rPr>
              <a:t>assessment.</a:t>
            </a:r>
            <a:endParaRPr lang="en-US" sz="2400" dirty="0">
              <a:latin typeface="Arial" charset="0"/>
              <a:ea typeface="ＭＳ Ｐゴシック" charset="0"/>
              <a:cs typeface="ＭＳ Ｐゴシック" charset="0"/>
            </a:endParaRPr>
          </a:p>
          <a:p>
            <a:pPr>
              <a:spcBef>
                <a:spcPts val="1776"/>
              </a:spcBef>
            </a:pPr>
            <a:r>
              <a:rPr lang="en-US" sz="2400" dirty="0">
                <a:latin typeface="Arial" charset="0"/>
                <a:ea typeface="ＭＳ Ｐゴシック" charset="0"/>
                <a:cs typeface="ＭＳ Ｐゴシック" charset="0"/>
              </a:rPr>
              <a:t>The project </a:t>
            </a:r>
            <a:r>
              <a:rPr lang="en-US" sz="2400" dirty="0" smtClean="0">
                <a:latin typeface="Arial" charset="0"/>
                <a:ea typeface="ＭＳ Ｐゴシック" charset="0"/>
                <a:cs typeface="ＭＳ Ｐゴシック" charset="0"/>
              </a:rPr>
              <a:t>received </a:t>
            </a:r>
            <a:r>
              <a:rPr lang="en-US" sz="2400" dirty="0">
                <a:latin typeface="Arial" charset="0"/>
                <a:ea typeface="ＭＳ Ｐゴシック" charset="0"/>
                <a:cs typeface="ＭＳ Ｐゴシック" charset="0"/>
              </a:rPr>
              <a:t>dedicated resources in </a:t>
            </a:r>
            <a:r>
              <a:rPr lang="en-US" sz="2400" b="1" dirty="0">
                <a:latin typeface="Arial" charset="0"/>
                <a:ea typeface="ＭＳ Ｐゴシック" charset="0"/>
                <a:cs typeface="ＭＳ Ｐゴシック" charset="0"/>
              </a:rPr>
              <a:t>2008</a:t>
            </a:r>
            <a:r>
              <a:rPr lang="en-US" sz="2400" dirty="0" smtClean="0">
                <a:latin typeface="Arial" charset="0"/>
                <a:ea typeface="ＭＳ Ｐゴシック" charset="0"/>
                <a:cs typeface="ＭＳ Ｐゴシック" charset="0"/>
              </a:rPr>
              <a:t>.</a:t>
            </a:r>
          </a:p>
          <a:p>
            <a:pPr>
              <a:spcBef>
                <a:spcPts val="1776"/>
              </a:spcBef>
            </a:pPr>
            <a:r>
              <a:rPr lang="en-US" sz="2400" dirty="0" smtClean="0">
                <a:latin typeface="Arial" charset="0"/>
                <a:ea typeface="ＭＳ Ｐゴシック" charset="0"/>
                <a:cs typeface="ＭＳ Ｐゴシック" charset="0"/>
              </a:rPr>
              <a:t>Adopted NIST 800-53 as the </a:t>
            </a:r>
            <a:r>
              <a:rPr lang="en-US" sz="2400" dirty="0" smtClean="0">
                <a:latin typeface="Arial" charset="0"/>
                <a:ea typeface="ＭＳ Ｐゴシック" charset="0"/>
                <a:cs typeface="ＭＳ Ｐゴシック" charset="0"/>
              </a:rPr>
              <a:t>security </a:t>
            </a:r>
            <a:r>
              <a:rPr lang="en-US" sz="2400" dirty="0" smtClean="0">
                <a:latin typeface="Arial" charset="0"/>
                <a:ea typeface="ＭＳ Ｐゴシック" charset="0"/>
                <a:cs typeface="ＭＳ Ｐゴシック" charset="0"/>
              </a:rPr>
              <a:t>standard</a:t>
            </a:r>
            <a:endParaRPr lang="en-US" sz="2400" dirty="0">
              <a:latin typeface="Arial" charset="0"/>
              <a:ea typeface="ＭＳ Ｐゴシック" charset="0"/>
              <a:cs typeface="ＭＳ Ｐゴシック" charset="0"/>
            </a:endParaRPr>
          </a:p>
          <a:p>
            <a:pPr>
              <a:spcBef>
                <a:spcPts val="1776"/>
              </a:spcBef>
            </a:pPr>
            <a:r>
              <a:rPr lang="en-US" sz="2400" dirty="0">
                <a:latin typeface="Arial" charset="0"/>
                <a:ea typeface="ＭＳ Ｐゴシック" charset="0"/>
                <a:cs typeface="ＭＳ Ｐゴシック" charset="0"/>
              </a:rPr>
              <a:t>IU Compliance finally deemed us capable of </a:t>
            </a:r>
            <a:r>
              <a:rPr lang="en-US" sz="2400" dirty="0" smtClean="0">
                <a:latin typeface="Arial" charset="0"/>
                <a:ea typeface="ＭＳ Ｐゴシック" charset="0"/>
                <a:cs typeface="ＭＳ Ｐゴシック" charset="0"/>
              </a:rPr>
              <a:t>‘sufficiently protecting ‘ research </a:t>
            </a:r>
            <a:r>
              <a:rPr lang="en-US" sz="2400" dirty="0" err="1" smtClean="0">
                <a:latin typeface="Arial" charset="0"/>
                <a:ea typeface="ＭＳ Ｐゴシック" charset="0"/>
                <a:cs typeface="ＭＳ Ｐゴシック" charset="0"/>
              </a:rPr>
              <a:t>ePHI</a:t>
            </a:r>
            <a:r>
              <a:rPr lang="en-US" sz="2400" dirty="0" smtClean="0">
                <a:latin typeface="Arial" charset="0"/>
                <a:ea typeface="ＭＳ Ｐゴシック" charset="0"/>
                <a:cs typeface="ＭＳ Ｐゴシック" charset="0"/>
              </a:rPr>
              <a:t> in </a:t>
            </a:r>
            <a:r>
              <a:rPr lang="en-US" sz="2400" b="1" dirty="0">
                <a:latin typeface="Arial" charset="0"/>
                <a:ea typeface="ＭＳ Ｐゴシック" charset="0"/>
                <a:cs typeface="ＭＳ Ｐゴシック" charset="0"/>
              </a:rPr>
              <a:t>2009</a:t>
            </a:r>
            <a:r>
              <a:rPr lang="en-US" sz="2400" dirty="0" smtClean="0">
                <a:latin typeface="Arial" charset="0"/>
                <a:ea typeface="ＭＳ Ｐゴシック" charset="0"/>
                <a:cs typeface="ＭＳ Ｐゴシック" charset="0"/>
              </a:rPr>
              <a:t>.</a:t>
            </a:r>
          </a:p>
          <a:p>
            <a:pPr>
              <a:spcBef>
                <a:spcPts val="1776"/>
              </a:spcBef>
            </a:pPr>
            <a:r>
              <a:rPr lang="en-US" sz="2400" dirty="0" smtClean="0">
                <a:latin typeface="Arial" charset="0"/>
                <a:ea typeface="ＭＳ Ｐゴシック" charset="0"/>
                <a:cs typeface="ＭＳ Ｐゴシック" charset="0"/>
              </a:rPr>
              <a:t>Now moving to FISMA framework for broader application</a:t>
            </a:r>
            <a:endParaRPr lang="en-US" sz="2400" dirty="0">
              <a:latin typeface="Arial" charset="0"/>
              <a:ea typeface="ＭＳ Ｐゴシック" charset="0"/>
              <a:cs typeface="ＭＳ Ｐゴシック" charset="0"/>
            </a:endParaRPr>
          </a:p>
          <a:p>
            <a:pPr>
              <a:spcBef>
                <a:spcPts val="1776"/>
              </a:spcBef>
            </a:pPr>
            <a:endParaRPr lang="en-US"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9885913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320340" y="552390"/>
            <a:ext cx="8390271" cy="1143000"/>
          </a:xfrm>
        </p:spPr>
        <p:txBody>
          <a:bodyPr>
            <a:normAutofit/>
          </a:bodyPr>
          <a:lstStyle/>
          <a:p>
            <a:pPr algn="ctr" eaLnBrk="1" hangingPunct="1"/>
            <a:r>
              <a:rPr lang="en-US" sz="4400" b="0" dirty="0" smtClean="0">
                <a:solidFill>
                  <a:srgbClr val="000000"/>
                </a:solidFill>
                <a:latin typeface="Arial" charset="0"/>
                <a:ea typeface="ＭＳ Ｐゴシック" charset="0"/>
                <a:cs typeface="ＭＳ Ｐゴシック" charset="0"/>
              </a:rPr>
              <a:t>HIPAA Implementation Steps</a:t>
            </a:r>
            <a:endParaRPr lang="en-US" sz="4400" b="0" dirty="0">
              <a:solidFill>
                <a:srgbClr val="000000"/>
              </a:solidFill>
              <a:latin typeface="Arial" charset="0"/>
              <a:ea typeface="ＭＳ Ｐゴシック" charset="0"/>
              <a:cs typeface="ＭＳ Ｐゴシック" charset="0"/>
            </a:endParaRPr>
          </a:p>
        </p:txBody>
      </p:sp>
      <p:graphicFrame>
        <p:nvGraphicFramePr>
          <p:cNvPr id="4" name="Diagram 3"/>
          <p:cNvGraphicFramePr/>
          <p:nvPr>
            <p:extLst>
              <p:ext uri="{D42A27DB-BD31-4B8C-83A1-F6EECF244321}">
                <p14:modId xmlns:p14="http://schemas.microsoft.com/office/powerpoint/2010/main" val="1945421608"/>
              </p:ext>
            </p:extLst>
          </p:nvPr>
        </p:nvGraphicFramePr>
        <p:xfrm>
          <a:off x="1320800" y="175557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2765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1286153" y="1582060"/>
            <a:ext cx="7110412" cy="4038600"/>
          </a:xfrm>
        </p:spPr>
        <p:txBody>
          <a:bodyPr>
            <a:normAutofit/>
          </a:bodyPr>
          <a:lstStyle/>
          <a:p>
            <a:pPr eaLnBrk="1" hangingPunct="1"/>
            <a:endParaRPr lang="en-US" dirty="0" smtClean="0">
              <a:latin typeface="Arial" charset="0"/>
              <a:ea typeface="ＭＳ Ｐゴシック" charset="0"/>
              <a:cs typeface="ＭＳ Ｐゴシック" charset="0"/>
            </a:endParaRPr>
          </a:p>
          <a:p>
            <a:pPr marL="514350" indent="-514350">
              <a:buAutoNum type="arabicPeriod"/>
            </a:pPr>
            <a:r>
              <a:rPr lang="en-US" dirty="0" smtClean="0"/>
              <a:t>Introduction</a:t>
            </a:r>
            <a:endParaRPr lang="en-US" dirty="0"/>
          </a:p>
          <a:p>
            <a:pPr marL="514350" indent="-514350">
              <a:buAutoNum type="arabicPeriod"/>
            </a:pPr>
            <a:r>
              <a:rPr lang="en-US" dirty="0" smtClean="0"/>
              <a:t>HPC &amp; Compliance at IU: A History</a:t>
            </a:r>
          </a:p>
          <a:p>
            <a:pPr marL="514350" indent="-514350">
              <a:buAutoNum type="arabicPeriod"/>
            </a:pPr>
            <a:r>
              <a:rPr lang="en-US" dirty="0" smtClean="0"/>
              <a:t>HIPAA </a:t>
            </a:r>
            <a:r>
              <a:rPr lang="en-US" dirty="0"/>
              <a:t>&amp; FISMA </a:t>
            </a:r>
            <a:r>
              <a:rPr lang="en-US" dirty="0" smtClean="0"/>
              <a:t>Demystified</a:t>
            </a:r>
            <a:r>
              <a:rPr lang="en-US" dirty="0"/>
              <a:t> </a:t>
            </a:r>
            <a:endParaRPr lang="en-US" dirty="0" smtClean="0"/>
          </a:p>
          <a:p>
            <a:pPr marL="514350" indent="-514350">
              <a:buAutoNum type="arabicPeriod"/>
            </a:pPr>
            <a:r>
              <a:rPr lang="en-US" dirty="0" smtClean="0"/>
              <a:t>Cyber Risk Management</a:t>
            </a:r>
          </a:p>
          <a:p>
            <a:pPr marL="514350" indent="-514350">
              <a:buAutoNum type="arabicPeriod"/>
            </a:pPr>
            <a:r>
              <a:rPr lang="en-US" dirty="0" smtClean="0"/>
              <a:t>Building &amp; Leveraging a Risk Management Framework</a:t>
            </a:r>
          </a:p>
          <a:p>
            <a:pPr marL="514350" indent="-514350">
              <a:buAutoNum type="arabicPeriod"/>
            </a:pPr>
            <a:r>
              <a:rPr lang="en-US" dirty="0" smtClean="0"/>
              <a:t>Conclusions</a:t>
            </a:r>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867535" y="609600"/>
            <a:ext cx="7110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a:solidFill>
                  <a:schemeClr val="accent1"/>
                </a:solidFill>
                <a:latin typeface="+mj-lt"/>
                <a:ea typeface="+mj-ea"/>
                <a:cs typeface="+mj-cs"/>
              </a:defRPr>
            </a:lvl1pPr>
            <a:lvl2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2pPr>
            <a:lvl3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3pPr>
            <a:lvl4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4pPr>
            <a:lvl5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9pPr>
          </a:lstStyle>
          <a:p>
            <a:pPr algn="ctr"/>
            <a:r>
              <a:rPr lang="en-US" sz="4800" b="0" dirty="0" smtClean="0">
                <a:solidFill>
                  <a:schemeClr val="tx1"/>
                </a:solidFill>
                <a:latin typeface="Arial" charset="0"/>
                <a:ea typeface="ＭＳ Ｐゴシック" charset="0"/>
                <a:cs typeface="ＭＳ Ｐゴシック" charset="0"/>
              </a:rPr>
              <a:t>Outline</a:t>
            </a:r>
            <a:endParaRPr lang="en-US" sz="4800" b="0" dirty="0">
              <a:solidFill>
                <a:schemeClr val="tx1"/>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0863950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92511" y="563832"/>
            <a:ext cx="8155481" cy="1143000"/>
          </a:xfrm>
        </p:spPr>
        <p:txBody>
          <a:bodyPr>
            <a:normAutofit/>
          </a:bodyPr>
          <a:lstStyle/>
          <a:p>
            <a:pPr algn="ctr" eaLnBrk="1" hangingPunct="1"/>
            <a:r>
              <a:rPr lang="en-US" sz="4800" b="0" dirty="0" smtClean="0">
                <a:solidFill>
                  <a:srgbClr val="000000"/>
                </a:solidFill>
                <a:latin typeface="Arial" charset="0"/>
                <a:ea typeface="ＭＳ Ｐゴシック" charset="0"/>
                <a:cs typeface="ＭＳ Ｐゴシック" charset="0"/>
              </a:rPr>
              <a:t>Steps</a:t>
            </a:r>
            <a:endParaRPr lang="en-US" sz="4800" b="0" dirty="0">
              <a:solidFill>
                <a:srgbClr val="000000"/>
              </a:solidFill>
              <a:latin typeface="Arial" charset="0"/>
              <a:ea typeface="ＭＳ Ｐゴシック" charset="0"/>
              <a:cs typeface="ＭＳ Ｐゴシック" charset="0"/>
            </a:endParaRPr>
          </a:p>
        </p:txBody>
      </p:sp>
      <p:sp>
        <p:nvSpPr>
          <p:cNvPr id="5" name="Rectangle 3"/>
          <p:cNvSpPr txBox="1">
            <a:spLocks noChangeArrowheads="1"/>
          </p:cNvSpPr>
          <p:nvPr/>
        </p:nvSpPr>
        <p:spPr bwMode="auto">
          <a:xfrm>
            <a:off x="768975" y="1213548"/>
            <a:ext cx="795102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lvl="1" eaLnBrk="1" hangingPunct="1">
              <a:spcBef>
                <a:spcPts val="1272"/>
              </a:spcBef>
            </a:pPr>
            <a:r>
              <a:rPr lang="en-US" dirty="0" smtClean="0">
                <a:latin typeface="Arial" charset="0"/>
                <a:ea typeface="ＭＳ Ｐゴシック" charset="0"/>
                <a:cs typeface="ＭＳ Ｐゴシック" charset="0"/>
              </a:rPr>
              <a:t>	</a:t>
            </a:r>
            <a:endParaRPr lang="en-US" sz="2200" i="0" dirty="0" smtClean="0">
              <a:latin typeface="Arial" charset="0"/>
              <a:ea typeface="ＭＳ Ｐゴシック" charset="0"/>
              <a:cs typeface="ＭＳ Ｐゴシック" charset="0"/>
            </a:endParaRPr>
          </a:p>
          <a:p>
            <a:pPr marL="514350" indent="-514350" eaLnBrk="1" hangingPunct="1">
              <a:spcBef>
                <a:spcPts val="1272"/>
              </a:spcBef>
              <a:buFont typeface="+mj-ea"/>
              <a:buAutoNum type="circleNumDbPlain"/>
            </a:pPr>
            <a:r>
              <a:rPr lang="en-US" sz="1800" b="1" i="0" dirty="0" smtClean="0">
                <a:latin typeface="Arial" charset="0"/>
                <a:ea typeface="ＭＳ Ｐゴシック" charset="0"/>
                <a:cs typeface="ＭＳ Ｐゴシック" charset="0"/>
              </a:rPr>
              <a:t>Assign ownership</a:t>
            </a:r>
            <a:r>
              <a:rPr lang="en-US" sz="1800" i="0" dirty="0" smtClean="0">
                <a:latin typeface="Arial" charset="0"/>
                <a:ea typeface="ＭＳ Ｐゴシック" charset="0"/>
                <a:cs typeface="ＭＳ Ｐゴシック" charset="0"/>
              </a:rPr>
              <a:t>: One RT director and one staff (about 1 FTE)</a:t>
            </a:r>
          </a:p>
          <a:p>
            <a:pPr marL="514350" indent="-514350" eaLnBrk="1" hangingPunct="1">
              <a:spcBef>
                <a:spcPts val="1272"/>
              </a:spcBef>
              <a:buFont typeface="+mj-ea"/>
              <a:buAutoNum type="circleNumDbPlain"/>
            </a:pPr>
            <a:r>
              <a:rPr lang="en-US" sz="1800" b="1" i="0" dirty="0" smtClean="0">
                <a:latin typeface="Arial" charset="0"/>
                <a:ea typeface="ＭＳ Ｐゴシック" charset="0"/>
                <a:cs typeface="ＭＳ Ｐゴシック" charset="0"/>
              </a:rPr>
              <a:t>Form partnerships</a:t>
            </a:r>
            <a:r>
              <a:rPr lang="en-US" sz="1800" i="0" dirty="0" smtClean="0">
                <a:latin typeface="Arial" charset="0"/>
                <a:ea typeface="ＭＳ Ｐゴシック" charset="0"/>
                <a:cs typeface="ＭＳ Ｐゴシック" charset="0"/>
              </a:rPr>
              <a:t>: Put all stakeholders on an oversight committee.</a:t>
            </a:r>
          </a:p>
          <a:p>
            <a:pPr marL="514350" indent="-514350" eaLnBrk="1" hangingPunct="1">
              <a:spcBef>
                <a:spcPts val="1272"/>
              </a:spcBef>
              <a:buFont typeface="+mj-ea"/>
              <a:buAutoNum type="circleNumDbPlain"/>
            </a:pPr>
            <a:r>
              <a:rPr lang="en-US" sz="1800" b="1" i="0" dirty="0">
                <a:latin typeface="Arial" charset="0"/>
                <a:ea typeface="ＭＳ Ｐゴシック" charset="0"/>
                <a:cs typeface="ＭＳ Ｐゴシック" charset="0"/>
              </a:rPr>
              <a:t>Document </a:t>
            </a:r>
            <a:r>
              <a:rPr lang="en-US" sz="1800" b="1" i="0" dirty="0" smtClean="0">
                <a:latin typeface="Arial" charset="0"/>
                <a:ea typeface="ＭＳ Ｐゴシック" charset="0"/>
                <a:cs typeface="ＭＳ Ｐゴシック" charset="0"/>
              </a:rPr>
              <a:t>everything</a:t>
            </a:r>
            <a:r>
              <a:rPr lang="en-US" sz="1800" i="0" dirty="0" smtClean="0">
                <a:latin typeface="Arial" charset="0"/>
                <a:ea typeface="ＭＳ Ｐゴシック" charset="0"/>
                <a:cs typeface="ＭＳ Ｐゴシック" charset="0"/>
              </a:rPr>
              <a:t>: Policies &amp; procedures, responsibilities</a:t>
            </a:r>
            <a:endParaRPr lang="en-US" sz="1800" i="0" dirty="0">
              <a:latin typeface="Arial" charset="0"/>
              <a:ea typeface="ＭＳ Ｐゴシック" charset="0"/>
              <a:cs typeface="ＭＳ Ｐゴシック" charset="0"/>
            </a:endParaRPr>
          </a:p>
          <a:p>
            <a:pPr marL="514350" indent="-514350" eaLnBrk="1" hangingPunct="1">
              <a:spcBef>
                <a:spcPts val="1272"/>
              </a:spcBef>
              <a:buFont typeface="+mj-ea"/>
              <a:buAutoNum type="circleNumDbPlain"/>
            </a:pPr>
            <a:r>
              <a:rPr lang="en-US" sz="1800" b="1" i="0" dirty="0" smtClean="0">
                <a:latin typeface="Arial" charset="0"/>
                <a:ea typeface="ＭＳ Ｐゴシック" charset="0"/>
                <a:cs typeface="ＭＳ Ｐゴシック" charset="0"/>
              </a:rPr>
              <a:t>Hire external consultant</a:t>
            </a:r>
            <a:r>
              <a:rPr lang="en-US" sz="1800" i="0" dirty="0" smtClean="0">
                <a:latin typeface="Arial" charset="0"/>
                <a:ea typeface="ＭＳ Ｐゴシック" charset="0"/>
                <a:cs typeface="ＭＳ Ｐゴシック" charset="0"/>
              </a:rPr>
              <a:t>: Recommended by IU Compliance</a:t>
            </a:r>
          </a:p>
          <a:p>
            <a:pPr marL="514350" indent="-514350" eaLnBrk="1" hangingPunct="1">
              <a:spcBef>
                <a:spcPts val="1272"/>
              </a:spcBef>
              <a:buFont typeface="+mj-ea"/>
              <a:buAutoNum type="circleNumDbPlain"/>
            </a:pPr>
            <a:r>
              <a:rPr lang="en-US" sz="1800" b="1" i="0" dirty="0" smtClean="0">
                <a:latin typeface="Arial" charset="0"/>
                <a:ea typeface="ＭＳ Ｐゴシック" charset="0"/>
                <a:cs typeface="ＭＳ Ｐゴシック" charset="0"/>
              </a:rPr>
              <a:t>Perform gap analysis</a:t>
            </a:r>
            <a:r>
              <a:rPr lang="en-US" sz="1800" i="0" dirty="0" smtClean="0">
                <a:latin typeface="Arial" charset="0"/>
                <a:ea typeface="ＭＳ Ｐゴシック" charset="0"/>
                <a:cs typeface="ＭＳ Ｐゴシック" charset="0"/>
              </a:rPr>
              <a:t>: Measured how far we are from HIPAA</a:t>
            </a:r>
          </a:p>
          <a:p>
            <a:pPr marL="514350" indent="-514350" eaLnBrk="1" hangingPunct="1">
              <a:spcBef>
                <a:spcPts val="1272"/>
              </a:spcBef>
              <a:buFont typeface="+mj-ea"/>
              <a:buAutoNum type="circleNumDbPlain"/>
            </a:pPr>
            <a:r>
              <a:rPr lang="en-US" sz="1800" b="1" i="0" dirty="0" smtClean="0">
                <a:latin typeface="Arial" charset="0"/>
                <a:ea typeface="ＭＳ Ｐゴシック" charset="0"/>
                <a:cs typeface="ＭＳ Ｐゴシック" charset="0"/>
              </a:rPr>
              <a:t>Fill gaps</a:t>
            </a:r>
            <a:r>
              <a:rPr lang="en-US" sz="1800" i="0" dirty="0" smtClean="0">
                <a:latin typeface="Arial" charset="0"/>
                <a:ea typeface="ＭＳ Ｐゴシック" charset="0"/>
                <a:cs typeface="ＭＳ Ｐゴシック" charset="0"/>
              </a:rPr>
              <a:t>: Plugged as many holes as we could</a:t>
            </a:r>
          </a:p>
          <a:p>
            <a:pPr marL="514350" indent="-514350" eaLnBrk="1" hangingPunct="1">
              <a:spcBef>
                <a:spcPts val="1272"/>
              </a:spcBef>
              <a:buFont typeface="+mj-ea"/>
              <a:buAutoNum type="circleNumDbPlain"/>
            </a:pPr>
            <a:r>
              <a:rPr lang="en-US" sz="1800" b="1" i="0" dirty="0" smtClean="0">
                <a:latin typeface="Arial" charset="0"/>
                <a:ea typeface="ＭＳ Ｐゴシック" charset="0"/>
                <a:cs typeface="ＭＳ Ｐゴシック" charset="0"/>
              </a:rPr>
              <a:t>Assess risk</a:t>
            </a:r>
            <a:r>
              <a:rPr lang="en-US" sz="1800" i="0" dirty="0" smtClean="0">
                <a:latin typeface="Arial" charset="0"/>
                <a:ea typeface="ＭＳ Ｐゴシック" charset="0"/>
                <a:cs typeface="ＭＳ Ｐゴシック" charset="0"/>
              </a:rPr>
              <a:t>: Output from 3&amp;5 informed the assessment</a:t>
            </a:r>
          </a:p>
          <a:p>
            <a:pPr marL="514350" indent="-514350" eaLnBrk="1" hangingPunct="1">
              <a:spcBef>
                <a:spcPts val="1272"/>
              </a:spcBef>
              <a:buFont typeface="+mj-ea"/>
              <a:buAutoNum type="circleNumDbPlain"/>
            </a:pPr>
            <a:r>
              <a:rPr lang="en-US" sz="1800" b="1" i="0" dirty="0" smtClean="0">
                <a:latin typeface="Arial" charset="0"/>
                <a:ea typeface="ＭＳ Ｐゴシック" charset="0"/>
                <a:cs typeface="ＭＳ Ｐゴシック" charset="0"/>
              </a:rPr>
              <a:t>Create &amp; execute risk management plan</a:t>
            </a:r>
            <a:r>
              <a:rPr lang="en-US" sz="1800" i="0" dirty="0" smtClean="0">
                <a:latin typeface="Arial" charset="0"/>
                <a:ea typeface="ＭＳ Ｐゴシック" charset="0"/>
                <a:cs typeface="ＭＳ Ｐゴシック" charset="0"/>
              </a:rPr>
              <a:t>: Guided by consultant</a:t>
            </a:r>
          </a:p>
          <a:p>
            <a:pPr marL="514350" indent="-514350" eaLnBrk="1" hangingPunct="1">
              <a:spcBef>
                <a:spcPts val="1272"/>
              </a:spcBef>
              <a:buFont typeface="+mj-ea"/>
              <a:buAutoNum type="circleNumDbPlain"/>
            </a:pPr>
            <a:r>
              <a:rPr lang="en-US" sz="1800" b="1" i="0" dirty="0" smtClean="0">
                <a:latin typeface="Arial" charset="0"/>
                <a:ea typeface="ＭＳ Ｐゴシック" charset="0"/>
                <a:cs typeface="ＭＳ Ｐゴシック" charset="0"/>
              </a:rPr>
              <a:t>Get official blessing &amp; advertise</a:t>
            </a:r>
            <a:r>
              <a:rPr lang="en-US" sz="1800" i="0" dirty="0" smtClean="0">
                <a:latin typeface="Arial" charset="0"/>
                <a:ea typeface="ＭＳ Ｐゴシック" charset="0"/>
                <a:cs typeface="ＭＳ Ｐゴシック" charset="0"/>
              </a:rPr>
              <a:t>: Focus on biomedical researchers</a:t>
            </a:r>
          </a:p>
        </p:txBody>
      </p:sp>
      <p:pic>
        <p:nvPicPr>
          <p:cNvPr id="2" name="Picture 1"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53" y="627801"/>
            <a:ext cx="1233135" cy="923661"/>
          </a:xfrm>
          <a:prstGeom prst="rect">
            <a:avLst/>
          </a:prstGeom>
        </p:spPr>
      </p:pic>
    </p:spTree>
    <p:extLst>
      <p:ext uri="{BB962C8B-B14F-4D97-AF65-F5344CB8AC3E}">
        <p14:creationId xmlns:p14="http://schemas.microsoft.com/office/powerpoint/2010/main" val="15547088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13103" y="652659"/>
            <a:ext cx="83899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algn="ctr" eaLnBrk="1" hangingPunct="1"/>
            <a:r>
              <a:rPr lang="en-US" sz="4400" dirty="0" smtClean="0">
                <a:solidFill>
                  <a:srgbClr val="000000"/>
                </a:solidFill>
              </a:rPr>
              <a:t>Measures of Success</a:t>
            </a:r>
            <a:endParaRPr lang="en-US" sz="4400" dirty="0">
              <a:solidFill>
                <a:srgbClr val="000000"/>
              </a:solidFill>
            </a:endParaRPr>
          </a:p>
        </p:txBody>
      </p:sp>
      <p:sp>
        <p:nvSpPr>
          <p:cNvPr id="5" name="Rectangle 3"/>
          <p:cNvSpPr txBox="1">
            <a:spLocks noChangeArrowheads="1"/>
          </p:cNvSpPr>
          <p:nvPr/>
        </p:nvSpPr>
        <p:spPr bwMode="auto">
          <a:xfrm>
            <a:off x="974725" y="1627708"/>
            <a:ext cx="772001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pPr eaLnBrk="1" hangingPunct="1">
              <a:spcBef>
                <a:spcPct val="20000"/>
              </a:spcBef>
              <a:buFontTx/>
              <a:buChar char="•"/>
            </a:pPr>
            <a:r>
              <a:rPr lang="en-US" sz="2800" dirty="0" smtClean="0"/>
              <a:t>Starting </a:t>
            </a:r>
            <a:r>
              <a:rPr lang="en-US" sz="2800" dirty="0"/>
              <a:t>from </a:t>
            </a:r>
            <a:r>
              <a:rPr lang="en-US" sz="2800" u="sng" dirty="0"/>
              <a:t>zero</a:t>
            </a:r>
            <a:r>
              <a:rPr lang="en-US" sz="2800" dirty="0"/>
              <a:t> in 2009, we now have:</a:t>
            </a:r>
          </a:p>
        </p:txBody>
      </p:sp>
      <p:graphicFrame>
        <p:nvGraphicFramePr>
          <p:cNvPr id="6" name="Table 5"/>
          <p:cNvGraphicFramePr>
            <a:graphicFrameLocks noGrp="1"/>
          </p:cNvGraphicFramePr>
          <p:nvPr>
            <p:extLst>
              <p:ext uri="{D42A27DB-BD31-4B8C-83A1-F6EECF244321}">
                <p14:modId xmlns:p14="http://schemas.microsoft.com/office/powerpoint/2010/main" val="2203781911"/>
              </p:ext>
            </p:extLst>
          </p:nvPr>
        </p:nvGraphicFramePr>
        <p:xfrm>
          <a:off x="961770" y="2487774"/>
          <a:ext cx="7732968" cy="3200386"/>
        </p:xfrm>
        <a:graphic>
          <a:graphicData uri="http://schemas.openxmlformats.org/drawingml/2006/table">
            <a:tbl>
              <a:tblPr firstRow="1" bandRow="1">
                <a:tableStyleId>{5940675A-B579-460E-94D1-54222C63F5DA}</a:tableStyleId>
              </a:tblPr>
              <a:tblGrid>
                <a:gridCol w="6444140"/>
                <a:gridCol w="1288828"/>
              </a:tblGrid>
              <a:tr h="365757">
                <a:tc>
                  <a:txBody>
                    <a:bodyPr/>
                    <a:lstStyle/>
                    <a:p>
                      <a:pPr marL="342900" indent="-342900">
                        <a:buAutoNum type="arabicPeriod"/>
                      </a:pPr>
                      <a:r>
                        <a:rPr lang="en-US" sz="2400" dirty="0" smtClean="0">
                          <a:latin typeface="Arial"/>
                          <a:cs typeface="Arial"/>
                        </a:rPr>
                        <a:t>Number of  biomedical</a:t>
                      </a:r>
                      <a:r>
                        <a:rPr lang="en-US" sz="2400" baseline="0" dirty="0" smtClean="0">
                          <a:latin typeface="Arial"/>
                          <a:cs typeface="Arial"/>
                        </a:rPr>
                        <a:t> user accounts</a:t>
                      </a:r>
                      <a:endParaRPr lang="en-US" sz="2400" b="0" dirty="0" smtClean="0">
                        <a:latin typeface="Arial"/>
                        <a:cs typeface="Arial"/>
                      </a:endParaRPr>
                    </a:p>
                  </a:txBody>
                  <a:tcPr marT="45719" marB="45719"/>
                </a:tc>
                <a:tc>
                  <a:txBody>
                    <a:bodyPr/>
                    <a:lstStyle/>
                    <a:p>
                      <a:pPr algn="ctr"/>
                      <a:r>
                        <a:rPr lang="en-US" sz="2400" dirty="0" smtClean="0">
                          <a:latin typeface="Arial"/>
                          <a:cs typeface="Arial"/>
                        </a:rPr>
                        <a:t>3,000</a:t>
                      </a:r>
                      <a:endParaRPr lang="en-US" sz="2400" b="0" dirty="0">
                        <a:latin typeface="Arial"/>
                        <a:cs typeface="Arial"/>
                      </a:endParaRPr>
                    </a:p>
                  </a:txBody>
                  <a:tcPr marT="45719" marB="45719"/>
                </a:tc>
              </a:tr>
              <a:tr h="381216">
                <a:tc>
                  <a:txBody>
                    <a:bodyPr/>
                    <a:lstStyle/>
                    <a:p>
                      <a:pPr marL="342900" indent="-342900">
                        <a:buAutoNum type="arabicPeriod" startAt="2"/>
                      </a:pPr>
                      <a:r>
                        <a:rPr lang="en-US" sz="2400" baseline="0" dirty="0" smtClean="0">
                          <a:latin typeface="Arial"/>
                          <a:cs typeface="Arial"/>
                        </a:rPr>
                        <a:t>Volume of biomedical data stored</a:t>
                      </a:r>
                    </a:p>
                  </a:txBody>
                  <a:tcPr marT="45719" marB="45719"/>
                </a:tc>
                <a:tc>
                  <a:txBody>
                    <a:bodyPr/>
                    <a:lstStyle/>
                    <a:p>
                      <a:pPr algn="ctr"/>
                      <a:r>
                        <a:rPr lang="en-US" sz="2400" dirty="0" smtClean="0">
                          <a:latin typeface="Arial"/>
                          <a:cs typeface="Arial"/>
                        </a:rPr>
                        <a:t>~1PB</a:t>
                      </a:r>
                      <a:endParaRPr lang="en-US" sz="2400" dirty="0">
                        <a:latin typeface="Arial"/>
                        <a:cs typeface="Arial"/>
                      </a:endParaRPr>
                    </a:p>
                  </a:txBody>
                  <a:tcPr marT="45719" marB="45719"/>
                </a:tc>
              </a:tr>
              <a:tr h="365757">
                <a:tc>
                  <a:txBody>
                    <a:bodyPr/>
                    <a:lstStyle/>
                    <a:p>
                      <a:r>
                        <a:rPr lang="en-US" sz="2400" dirty="0" smtClean="0">
                          <a:latin typeface="Arial"/>
                          <a:cs typeface="Arial"/>
                        </a:rPr>
                        <a:t>3.  Use of computing cycles</a:t>
                      </a:r>
                      <a:endParaRPr lang="en-US" sz="2400" dirty="0">
                        <a:latin typeface="Arial"/>
                        <a:cs typeface="Arial"/>
                      </a:endParaRPr>
                    </a:p>
                  </a:txBody>
                  <a:tcPr marT="45719" marB="45719"/>
                </a:tc>
                <a:tc>
                  <a:txBody>
                    <a:bodyPr/>
                    <a:lstStyle/>
                    <a:p>
                      <a:pPr algn="ctr"/>
                      <a:r>
                        <a:rPr lang="en-US" sz="2400" dirty="0" smtClean="0">
                          <a:latin typeface="Arial"/>
                          <a:cs typeface="Arial"/>
                        </a:rPr>
                        <a:t>1</a:t>
                      </a:r>
                      <a:r>
                        <a:rPr lang="en-US" sz="2400" baseline="0" dirty="0" smtClean="0">
                          <a:latin typeface="Arial"/>
                          <a:cs typeface="Arial"/>
                        </a:rPr>
                        <a:t> MSUs</a:t>
                      </a:r>
                      <a:endParaRPr lang="en-US" sz="2400" dirty="0">
                        <a:latin typeface="Arial"/>
                        <a:cs typeface="Arial"/>
                      </a:endParaRPr>
                    </a:p>
                  </a:txBody>
                  <a:tcPr marT="45719" marB="45719"/>
                </a:tc>
              </a:tr>
              <a:tr h="365757">
                <a:tc>
                  <a:txBody>
                    <a:bodyPr/>
                    <a:lstStyle/>
                    <a:p>
                      <a:r>
                        <a:rPr lang="en-US" sz="2400" dirty="0" smtClean="0">
                          <a:latin typeface="Arial"/>
                          <a:cs typeface="Arial"/>
                        </a:rPr>
                        <a:t>4.  Number</a:t>
                      </a:r>
                      <a:r>
                        <a:rPr lang="en-US" sz="2400" baseline="0" dirty="0" smtClean="0">
                          <a:latin typeface="Arial"/>
                          <a:cs typeface="Arial"/>
                        </a:rPr>
                        <a:t> of databases</a:t>
                      </a:r>
                      <a:endParaRPr lang="en-US" sz="2400" dirty="0">
                        <a:latin typeface="Arial"/>
                        <a:cs typeface="Arial"/>
                      </a:endParaRPr>
                    </a:p>
                  </a:txBody>
                  <a:tcPr marT="45719" marB="45719"/>
                </a:tc>
                <a:tc>
                  <a:txBody>
                    <a:bodyPr/>
                    <a:lstStyle/>
                    <a:p>
                      <a:pPr algn="ctr"/>
                      <a:r>
                        <a:rPr lang="en-US" sz="2400" dirty="0" smtClean="0">
                          <a:latin typeface="Arial"/>
                          <a:cs typeface="Arial"/>
                        </a:rPr>
                        <a:t>&gt; 800</a:t>
                      </a:r>
                      <a:endParaRPr lang="en-US" sz="2400" dirty="0">
                        <a:latin typeface="Arial"/>
                        <a:cs typeface="Arial"/>
                      </a:endParaRPr>
                    </a:p>
                  </a:txBody>
                  <a:tcPr marT="45719" marB="45719"/>
                </a:tc>
              </a:tr>
              <a:tr h="381216">
                <a:tc>
                  <a:txBody>
                    <a:bodyPr/>
                    <a:lstStyle/>
                    <a:p>
                      <a:r>
                        <a:rPr lang="en-US" sz="2400" dirty="0" smtClean="0">
                          <a:latin typeface="Arial"/>
                          <a:cs typeface="Arial"/>
                        </a:rPr>
                        <a:t>5.  New </a:t>
                      </a:r>
                      <a:r>
                        <a:rPr lang="en-US" sz="2400" baseline="0" dirty="0" smtClean="0">
                          <a:latin typeface="Arial"/>
                          <a:cs typeface="Arial"/>
                        </a:rPr>
                        <a:t>services for biomedical users</a:t>
                      </a:r>
                      <a:endParaRPr lang="en-US" sz="2400" dirty="0">
                        <a:latin typeface="Arial"/>
                        <a:cs typeface="Arial"/>
                      </a:endParaRPr>
                    </a:p>
                  </a:txBody>
                  <a:tcPr marT="45719" marB="45719"/>
                </a:tc>
                <a:tc>
                  <a:txBody>
                    <a:bodyPr/>
                    <a:lstStyle/>
                    <a:p>
                      <a:pPr algn="ctr"/>
                      <a:r>
                        <a:rPr lang="en-US" sz="2400" dirty="0" smtClean="0">
                          <a:latin typeface="Arial"/>
                          <a:cs typeface="Arial"/>
                        </a:rPr>
                        <a:t>&gt;10</a:t>
                      </a:r>
                      <a:endParaRPr lang="en-US" sz="2400" dirty="0">
                        <a:latin typeface="Arial"/>
                        <a:cs typeface="Arial"/>
                      </a:endParaRPr>
                    </a:p>
                  </a:txBody>
                  <a:tcPr marT="45719" marB="45719"/>
                </a:tc>
              </a:tr>
              <a:tr h="365757">
                <a:tc>
                  <a:txBody>
                    <a:bodyPr/>
                    <a:lstStyle/>
                    <a:p>
                      <a:r>
                        <a:rPr lang="en-US" sz="2400" dirty="0" smtClean="0">
                          <a:latin typeface="Arial"/>
                          <a:cs typeface="Arial"/>
                        </a:rPr>
                        <a:t>6.  Number</a:t>
                      </a:r>
                      <a:r>
                        <a:rPr lang="en-US" sz="2400" baseline="0" dirty="0" smtClean="0">
                          <a:latin typeface="Arial"/>
                          <a:cs typeface="Arial"/>
                        </a:rPr>
                        <a:t> of NIH grants that fund us</a:t>
                      </a:r>
                      <a:endParaRPr lang="en-US" sz="2400" dirty="0">
                        <a:latin typeface="Arial"/>
                        <a:cs typeface="Arial"/>
                      </a:endParaRPr>
                    </a:p>
                  </a:txBody>
                  <a:tcPr marT="45719" marB="45719"/>
                </a:tc>
                <a:tc>
                  <a:txBody>
                    <a:bodyPr/>
                    <a:lstStyle/>
                    <a:p>
                      <a:pPr algn="ctr"/>
                      <a:r>
                        <a:rPr lang="en-US" sz="2400" dirty="0" smtClean="0">
                          <a:latin typeface="Arial"/>
                          <a:cs typeface="Arial"/>
                        </a:rPr>
                        <a:t>5</a:t>
                      </a:r>
                      <a:endParaRPr lang="en-US" sz="2400" dirty="0">
                        <a:latin typeface="Arial"/>
                        <a:cs typeface="Arial"/>
                      </a:endParaRPr>
                    </a:p>
                  </a:txBody>
                  <a:tcPr marT="45719" marB="45719"/>
                </a:tc>
              </a:tr>
              <a:tr h="381216">
                <a:tc>
                  <a:txBody>
                    <a:bodyPr/>
                    <a:lstStyle/>
                    <a:p>
                      <a:pPr marL="0" indent="0">
                        <a:buNone/>
                      </a:pPr>
                      <a:r>
                        <a:rPr lang="en-US" sz="2400" dirty="0" smtClean="0">
                          <a:latin typeface="Arial"/>
                          <a:cs typeface="Arial"/>
                        </a:rPr>
                        <a:t>7.</a:t>
                      </a:r>
                      <a:r>
                        <a:rPr lang="en-US" sz="2400" baseline="0" dirty="0" smtClean="0">
                          <a:latin typeface="Arial"/>
                          <a:cs typeface="Arial"/>
                        </a:rPr>
                        <a:t>  Number of FTEs funded by these grants</a:t>
                      </a:r>
                      <a:endParaRPr lang="en-US" sz="2400" dirty="0">
                        <a:latin typeface="Arial"/>
                        <a:cs typeface="Arial"/>
                      </a:endParaRPr>
                    </a:p>
                  </a:txBody>
                  <a:tcPr marT="45719" marB="45719"/>
                </a:tc>
                <a:tc>
                  <a:txBody>
                    <a:bodyPr/>
                    <a:lstStyle/>
                    <a:p>
                      <a:pPr algn="ctr"/>
                      <a:r>
                        <a:rPr lang="en-US" sz="2400" dirty="0" smtClean="0">
                          <a:latin typeface="Arial"/>
                          <a:cs typeface="Arial"/>
                        </a:rPr>
                        <a:t>~ 10</a:t>
                      </a:r>
                      <a:endParaRPr lang="en-US" sz="2400" dirty="0">
                        <a:latin typeface="Arial"/>
                        <a:cs typeface="Arial"/>
                      </a:endParaRPr>
                    </a:p>
                  </a:txBody>
                  <a:tcPr marT="45719" marB="45719"/>
                </a:tc>
              </a:tr>
            </a:tbl>
          </a:graphicData>
        </a:graphic>
      </p:graphicFrame>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234" y="652658"/>
            <a:ext cx="1171192" cy="779375"/>
          </a:xfrm>
          <a:prstGeom prst="rect">
            <a:avLst/>
          </a:prstGeom>
        </p:spPr>
      </p:pic>
    </p:spTree>
    <p:extLst>
      <p:ext uri="{BB962C8B-B14F-4D97-AF65-F5344CB8AC3E}">
        <p14:creationId xmlns:p14="http://schemas.microsoft.com/office/powerpoint/2010/main" val="319649190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787" y="2436158"/>
            <a:ext cx="7110413" cy="1143000"/>
          </a:xfrm>
        </p:spPr>
        <p:txBody>
          <a:bodyPr/>
          <a:lstStyle/>
          <a:p>
            <a:pPr algn="ctr"/>
            <a:r>
              <a:rPr lang="en-US" sz="7200" dirty="0"/>
              <a:t>3</a:t>
            </a:r>
            <a:r>
              <a:rPr lang="en-US" sz="7200" dirty="0" smtClean="0"/>
              <a:t>.  HIPAA &amp; FISMA DEMYSTIFIED</a:t>
            </a:r>
            <a:endParaRPr lang="en-US" sz="7200" dirty="0"/>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43" y="2119188"/>
            <a:ext cx="932688" cy="979535"/>
          </a:xfrm>
          <a:prstGeom prst="rect">
            <a:avLst/>
          </a:prstGeom>
        </p:spPr>
      </p:pic>
      <p:sp>
        <p:nvSpPr>
          <p:cNvPr id="4" name="TextBox 3"/>
          <p:cNvSpPr txBox="1"/>
          <p:nvPr/>
        </p:nvSpPr>
        <p:spPr>
          <a:xfrm>
            <a:off x="701329" y="2327405"/>
            <a:ext cx="530915" cy="230832"/>
          </a:xfrm>
          <a:prstGeom prst="rect">
            <a:avLst/>
          </a:prstGeom>
          <a:noFill/>
        </p:spPr>
        <p:txBody>
          <a:bodyPr wrap="none" rtlCol="0">
            <a:spAutoFit/>
          </a:bodyPr>
          <a:lstStyle/>
          <a:p>
            <a:r>
              <a:rPr lang="en-US" sz="900" b="1" dirty="0" smtClean="0"/>
              <a:t>HIPAA</a:t>
            </a:r>
            <a:endParaRPr lang="en-US" sz="900" b="1" dirty="0"/>
          </a:p>
        </p:txBody>
      </p:sp>
      <p:sp>
        <p:nvSpPr>
          <p:cNvPr id="5" name="TextBox 4"/>
          <p:cNvSpPr txBox="1"/>
          <p:nvPr/>
        </p:nvSpPr>
        <p:spPr>
          <a:xfrm>
            <a:off x="701329" y="2457015"/>
            <a:ext cx="543739" cy="230832"/>
          </a:xfrm>
          <a:prstGeom prst="rect">
            <a:avLst/>
          </a:prstGeom>
          <a:noFill/>
        </p:spPr>
        <p:txBody>
          <a:bodyPr wrap="none" rtlCol="0">
            <a:spAutoFit/>
          </a:bodyPr>
          <a:lstStyle/>
          <a:p>
            <a:r>
              <a:rPr lang="en-US" sz="900" b="1" dirty="0" smtClean="0"/>
              <a:t>FISMA</a:t>
            </a:r>
            <a:endParaRPr lang="en-US" sz="900" b="1" dirty="0"/>
          </a:p>
        </p:txBody>
      </p:sp>
    </p:spTree>
    <p:extLst>
      <p:ext uri="{BB962C8B-B14F-4D97-AF65-F5344CB8AC3E}">
        <p14:creationId xmlns:p14="http://schemas.microsoft.com/office/powerpoint/2010/main" val="36335347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PAA_cartoon1-600x566.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951" y="553999"/>
            <a:ext cx="5721050" cy="5396856"/>
          </a:xfrm>
          <a:prstGeom prst="rect">
            <a:avLst/>
          </a:prstGeom>
        </p:spPr>
      </p:pic>
      <p:sp>
        <p:nvSpPr>
          <p:cNvPr id="2" name="Title 1"/>
          <p:cNvSpPr>
            <a:spLocks noGrp="1"/>
          </p:cNvSpPr>
          <p:nvPr>
            <p:ph type="title"/>
          </p:nvPr>
        </p:nvSpPr>
        <p:spPr>
          <a:xfrm>
            <a:off x="0" y="2198656"/>
            <a:ext cx="4925331" cy="1143000"/>
          </a:xfrm>
        </p:spPr>
        <p:txBody>
          <a:bodyPr/>
          <a:lstStyle/>
          <a:p>
            <a:pPr algn="ctr"/>
            <a:r>
              <a:rPr lang="en-US" sz="8800" dirty="0" smtClean="0"/>
              <a:t>HIPAA</a:t>
            </a:r>
            <a:endParaRPr lang="en-US" sz="8800" dirty="0"/>
          </a:p>
        </p:txBody>
      </p:sp>
    </p:spTree>
    <p:extLst>
      <p:ext uri="{BB962C8B-B14F-4D97-AF65-F5344CB8AC3E}">
        <p14:creationId xmlns:p14="http://schemas.microsoft.com/office/powerpoint/2010/main" val="29909308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168910" y="574075"/>
            <a:ext cx="8155481" cy="1143000"/>
          </a:xfrm>
        </p:spPr>
        <p:txBody>
          <a:bodyPr>
            <a:normAutofit/>
          </a:bodyPr>
          <a:lstStyle/>
          <a:p>
            <a:pPr algn="ctr" eaLnBrk="1" hangingPunct="1"/>
            <a:r>
              <a:rPr lang="en-US" sz="4800" b="0" dirty="0" smtClean="0">
                <a:solidFill>
                  <a:srgbClr val="000000"/>
                </a:solidFill>
                <a:latin typeface="Arial" charset="0"/>
                <a:ea typeface="ＭＳ Ｐゴシック" charset="0"/>
                <a:cs typeface="ＭＳ Ｐゴシック" charset="0"/>
              </a:rPr>
              <a:t>A Gentle HIPAA Primer</a:t>
            </a:r>
            <a:endParaRPr lang="en-US" sz="48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49224" y="1763700"/>
            <a:ext cx="83613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Aft>
                <a:spcPts val="600"/>
              </a:spcAft>
            </a:pPr>
            <a:r>
              <a:rPr lang="en-US" sz="2500" u="sng" dirty="0" smtClean="0">
                <a:solidFill>
                  <a:srgbClr val="7D110C"/>
                </a:solidFill>
                <a:latin typeface="Arial" charset="0"/>
                <a:ea typeface="ＭＳ Ｐゴシック" charset="0"/>
                <a:cs typeface="ＭＳ Ｐゴシック" charset="0"/>
              </a:rPr>
              <a:t>H</a:t>
            </a:r>
            <a:r>
              <a:rPr lang="en-US" sz="2500" dirty="0" smtClean="0">
                <a:latin typeface="Arial" charset="0"/>
                <a:ea typeface="ＭＳ Ｐゴシック" charset="0"/>
                <a:cs typeface="ＭＳ Ｐゴシック" charset="0"/>
              </a:rPr>
              <a:t>ealth </a:t>
            </a:r>
            <a:r>
              <a:rPr lang="en-US" sz="2500" u="sng" dirty="0">
                <a:solidFill>
                  <a:srgbClr val="800000"/>
                </a:solidFill>
                <a:latin typeface="Arial" charset="0"/>
                <a:ea typeface="ＭＳ Ｐゴシック" charset="0"/>
                <a:cs typeface="ＭＳ Ｐゴシック" charset="0"/>
              </a:rPr>
              <a:t>I</a:t>
            </a:r>
            <a:r>
              <a:rPr lang="en-US" sz="2500" dirty="0">
                <a:solidFill>
                  <a:srgbClr val="800000"/>
                </a:solidFill>
                <a:latin typeface="Arial" charset="0"/>
                <a:ea typeface="ＭＳ Ｐゴシック" charset="0"/>
                <a:cs typeface="ＭＳ Ｐゴシック" charset="0"/>
              </a:rPr>
              <a:t>nsurance </a:t>
            </a:r>
            <a:r>
              <a:rPr lang="en-US" sz="2500" u="sng" dirty="0">
                <a:solidFill>
                  <a:srgbClr val="800000"/>
                </a:solidFill>
                <a:latin typeface="Arial" charset="0"/>
                <a:ea typeface="ＭＳ Ｐゴシック" charset="0"/>
                <a:cs typeface="ＭＳ Ｐゴシック" charset="0"/>
              </a:rPr>
              <a:t>P</a:t>
            </a:r>
            <a:r>
              <a:rPr lang="en-US" sz="2500" dirty="0">
                <a:solidFill>
                  <a:srgbClr val="800000"/>
                </a:solidFill>
                <a:latin typeface="Arial" charset="0"/>
                <a:ea typeface="ＭＳ Ｐゴシック" charset="0"/>
                <a:cs typeface="ＭＳ Ｐゴシック" charset="0"/>
              </a:rPr>
              <a:t>ortability </a:t>
            </a:r>
            <a:r>
              <a:rPr lang="en-US" sz="2500" dirty="0">
                <a:latin typeface="Arial" charset="0"/>
                <a:ea typeface="ＭＳ Ｐゴシック" charset="0"/>
                <a:cs typeface="ＭＳ Ｐゴシック" charset="0"/>
              </a:rPr>
              <a:t>&amp; </a:t>
            </a:r>
            <a:r>
              <a:rPr lang="en-US" sz="2500" u="sng" dirty="0">
                <a:solidFill>
                  <a:srgbClr val="7D110C"/>
                </a:solidFill>
                <a:latin typeface="Arial" charset="0"/>
                <a:ea typeface="ＭＳ Ｐゴシック" charset="0"/>
                <a:cs typeface="ＭＳ Ｐゴシック" charset="0"/>
              </a:rPr>
              <a:t>A</a:t>
            </a:r>
            <a:r>
              <a:rPr lang="en-US" sz="2500" dirty="0">
                <a:solidFill>
                  <a:srgbClr val="7D110C"/>
                </a:solidFill>
                <a:latin typeface="Arial" charset="0"/>
                <a:ea typeface="ＭＳ Ｐゴシック" charset="0"/>
                <a:cs typeface="ＭＳ Ｐゴシック" charset="0"/>
              </a:rPr>
              <a:t>ccountability </a:t>
            </a:r>
            <a:r>
              <a:rPr lang="en-US" sz="2500" u="sng" dirty="0">
                <a:latin typeface="Arial" charset="0"/>
                <a:ea typeface="ＭＳ Ｐゴシック" charset="0"/>
                <a:cs typeface="ＭＳ Ｐゴシック" charset="0"/>
              </a:rPr>
              <a:t>A</a:t>
            </a:r>
            <a:r>
              <a:rPr lang="en-US" sz="2500" dirty="0">
                <a:latin typeface="Arial" charset="0"/>
                <a:ea typeface="ＭＳ Ｐゴシック" charset="0"/>
                <a:cs typeface="ＭＳ Ｐゴシック" charset="0"/>
              </a:rPr>
              <a:t>ct</a:t>
            </a:r>
            <a:r>
              <a:rPr lang="en-US" sz="2500" dirty="0" smtClean="0">
                <a:latin typeface="Arial" charset="0"/>
                <a:ea typeface="ＭＳ Ｐゴシック" charset="0"/>
                <a:cs typeface="ＭＳ Ｐゴシック" charset="0"/>
              </a:rPr>
              <a:t>. </a:t>
            </a:r>
            <a:endParaRPr lang="en-US" sz="2500" dirty="0">
              <a:latin typeface="Arial" charset="0"/>
              <a:ea typeface="ＭＳ Ｐゴシック" charset="0"/>
              <a:cs typeface="ＭＳ Ｐゴシック" charset="0"/>
            </a:endParaRPr>
          </a:p>
          <a:p>
            <a:pPr eaLnBrk="1" hangingPunct="1">
              <a:spcAft>
                <a:spcPts val="600"/>
              </a:spcAft>
            </a:pPr>
            <a:r>
              <a:rPr lang="en-US" sz="2500" dirty="0">
                <a:latin typeface="Arial" charset="0"/>
                <a:ea typeface="ＭＳ Ｐゴシック" charset="0"/>
                <a:cs typeface="ＭＳ Ｐゴシック" charset="0"/>
              </a:rPr>
              <a:t>Passed in 1996, became law in 2001. </a:t>
            </a:r>
          </a:p>
          <a:p>
            <a:pPr eaLnBrk="1" hangingPunct="1">
              <a:spcAft>
                <a:spcPts val="600"/>
              </a:spcAft>
            </a:pPr>
            <a:r>
              <a:rPr lang="en-US" sz="2500" dirty="0">
                <a:latin typeface="Arial" charset="0"/>
                <a:ea typeface="ＭＳ Ｐゴシック" charset="0"/>
                <a:cs typeface="ＭＳ Ｐゴシック" charset="0"/>
              </a:rPr>
              <a:t>Enforced by the Office for Civil Rights (</a:t>
            </a:r>
            <a:r>
              <a:rPr lang="en-US" sz="2500" dirty="0">
                <a:solidFill>
                  <a:srgbClr val="7D110C"/>
                </a:solidFill>
                <a:latin typeface="Arial" charset="0"/>
                <a:ea typeface="ＭＳ Ｐゴシック" charset="0"/>
                <a:cs typeface="ＭＳ Ｐゴシック" charset="0"/>
              </a:rPr>
              <a:t>OCR</a:t>
            </a:r>
            <a:r>
              <a:rPr lang="en-US" sz="2500" dirty="0">
                <a:latin typeface="Arial" charset="0"/>
                <a:ea typeface="ＭＳ Ｐゴシック" charset="0"/>
                <a:cs typeface="ＭＳ Ｐゴシック" charset="0"/>
              </a:rPr>
              <a:t>) in the US Dept. of Health &amp; Human Services </a:t>
            </a:r>
            <a:r>
              <a:rPr lang="en-US" sz="2500" dirty="0" smtClean="0">
                <a:latin typeface="Arial" charset="0"/>
                <a:ea typeface="ＭＳ Ｐゴシック" charset="0"/>
                <a:cs typeface="ＭＳ Ｐゴシック" charset="0"/>
              </a:rPr>
              <a:t>(</a:t>
            </a:r>
            <a:r>
              <a:rPr lang="en-US" sz="2500" dirty="0" smtClean="0">
                <a:solidFill>
                  <a:srgbClr val="7D110C"/>
                </a:solidFill>
                <a:latin typeface="Arial" charset="0"/>
                <a:ea typeface="ＭＳ Ｐゴシック" charset="0"/>
                <a:cs typeface="ＭＳ Ｐゴシック" charset="0"/>
              </a:rPr>
              <a:t>DHHS</a:t>
            </a:r>
            <a:r>
              <a:rPr lang="en-US" sz="2500" dirty="0">
                <a:latin typeface="Arial" charset="0"/>
                <a:ea typeface="ＭＳ Ｐゴシック" charset="0"/>
                <a:cs typeface="ＭＳ Ｐゴシック" charset="0"/>
              </a:rPr>
              <a:t>).</a:t>
            </a:r>
          </a:p>
          <a:p>
            <a:pPr eaLnBrk="1" hangingPunct="1">
              <a:spcAft>
                <a:spcPts val="600"/>
              </a:spcAft>
            </a:pPr>
            <a:r>
              <a:rPr lang="en-US" sz="2500" dirty="0" smtClean="0">
                <a:latin typeface="Arial" charset="0"/>
                <a:ea typeface="ＭＳ Ｐゴシック" charset="0"/>
                <a:cs typeface="ＭＳ Ｐゴシック" charset="0"/>
              </a:rPr>
              <a:t>The </a:t>
            </a:r>
            <a:r>
              <a:rPr lang="en-US" sz="2500" dirty="0" smtClean="0">
                <a:solidFill>
                  <a:srgbClr val="7D110C"/>
                </a:solidFill>
                <a:latin typeface="Arial" charset="0"/>
                <a:ea typeface="ＭＳ Ｐゴシック" charset="0"/>
                <a:cs typeface="ＭＳ Ｐゴシック" charset="0"/>
              </a:rPr>
              <a:t>Omnibus Final Rule </a:t>
            </a:r>
            <a:r>
              <a:rPr lang="en-US" sz="2500" dirty="0" smtClean="0">
                <a:latin typeface="Arial" charset="0"/>
                <a:ea typeface="ＭＳ Ｐゴシック" charset="0"/>
                <a:cs typeface="ＭＳ Ｐゴシック" charset="0"/>
              </a:rPr>
              <a:t>of 2013 includes provisions from </a:t>
            </a:r>
            <a:r>
              <a:rPr lang="en-US" sz="2500" dirty="0">
                <a:latin typeface="Arial" charset="0"/>
                <a:ea typeface="ＭＳ Ｐゴシック" charset="0"/>
                <a:cs typeface="ＭＳ Ｐゴシック" charset="0"/>
              </a:rPr>
              <a:t>the 2006 Health Information Technology for Economic &amp; Clinical Health (</a:t>
            </a:r>
            <a:r>
              <a:rPr lang="en-US" sz="2500" dirty="0">
                <a:solidFill>
                  <a:srgbClr val="7D110C"/>
                </a:solidFill>
                <a:latin typeface="Arial" charset="0"/>
                <a:ea typeface="ＭＳ Ｐゴシック" charset="0"/>
                <a:cs typeface="ＭＳ Ｐゴシック" charset="0"/>
              </a:rPr>
              <a:t>HITECH</a:t>
            </a:r>
            <a:r>
              <a:rPr lang="en-US" sz="2500" dirty="0">
                <a:latin typeface="Arial" charset="0"/>
                <a:ea typeface="ＭＳ Ｐゴシック" charset="0"/>
                <a:cs typeface="ＭＳ Ｐゴシック" charset="0"/>
              </a:rPr>
              <a:t>) </a:t>
            </a:r>
            <a:r>
              <a:rPr lang="en-US" sz="2500" dirty="0" smtClean="0">
                <a:latin typeface="Arial" charset="0"/>
                <a:ea typeface="ＭＳ Ｐゴシック" charset="0"/>
                <a:cs typeface="ＭＳ Ｐゴシック" charset="0"/>
              </a:rPr>
              <a:t>Act</a:t>
            </a:r>
            <a:r>
              <a:rPr lang="en-US" sz="2500" dirty="0">
                <a:latin typeface="Arial" charset="0"/>
                <a:ea typeface="ＭＳ Ｐゴシック" charset="0"/>
                <a:cs typeface="ＭＳ Ｐゴシック" charset="0"/>
              </a:rPr>
              <a:t> </a:t>
            </a:r>
            <a:r>
              <a:rPr lang="en-US" sz="2500" dirty="0" smtClean="0">
                <a:latin typeface="Arial" charset="0"/>
                <a:ea typeface="ＭＳ Ｐゴシック" charset="0"/>
                <a:cs typeface="ＭＳ Ｐゴシック" charset="0"/>
              </a:rPr>
              <a:t>&amp; the 2008 Genetic </a:t>
            </a:r>
            <a:r>
              <a:rPr lang="en-US" sz="2500" dirty="0">
                <a:latin typeface="Arial" charset="0"/>
                <a:ea typeface="ＭＳ Ｐゴシック" charset="0"/>
                <a:cs typeface="ＭＳ Ｐゴシック" charset="0"/>
              </a:rPr>
              <a:t>Information Nondiscrimination Act (</a:t>
            </a:r>
            <a:r>
              <a:rPr lang="en-US" sz="2500" dirty="0">
                <a:solidFill>
                  <a:srgbClr val="7D110C"/>
                </a:solidFill>
                <a:latin typeface="Arial" charset="0"/>
                <a:ea typeface="ＭＳ Ｐゴシック" charset="0"/>
                <a:cs typeface="ＭＳ Ｐゴシック" charset="0"/>
              </a:rPr>
              <a:t>GINA</a:t>
            </a:r>
            <a:r>
              <a:rPr lang="en-US" sz="2500" dirty="0" smtClean="0">
                <a:latin typeface="Arial" charset="0"/>
                <a:ea typeface="ＭＳ Ｐゴシック" charset="0"/>
                <a:cs typeface="ＭＳ Ｐゴシック" charset="0"/>
              </a:rPr>
              <a:t>).</a:t>
            </a:r>
            <a:endParaRPr lang="en-US" sz="2500" dirty="0">
              <a:latin typeface="Arial" charset="0"/>
              <a:ea typeface="ＭＳ Ｐゴシック" charset="0"/>
              <a:cs typeface="ＭＳ Ｐゴシック" charset="0"/>
            </a:endParaRPr>
          </a:p>
        </p:txBody>
      </p:sp>
      <p:pic>
        <p:nvPicPr>
          <p:cNvPr id="3" name="Picture 2"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24" y="747261"/>
            <a:ext cx="1404205" cy="782552"/>
          </a:xfrm>
          <a:prstGeom prst="rect">
            <a:avLst/>
          </a:prstGeom>
        </p:spPr>
      </p:pic>
    </p:spTree>
    <p:extLst>
      <p:ext uri="{BB962C8B-B14F-4D97-AF65-F5344CB8AC3E}">
        <p14:creationId xmlns:p14="http://schemas.microsoft.com/office/powerpoint/2010/main" val="28081501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16616" y="1295400"/>
            <a:ext cx="844638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pPr eaLnBrk="1" hangingPunct="1"/>
            <a:r>
              <a:rPr lang="en-US" sz="2600" i="0" dirty="0" smtClean="0">
                <a:latin typeface="Arial" charset="0"/>
                <a:ea typeface="ＭＳ Ｐゴシック" charset="0"/>
                <a:cs typeface="ＭＳ Ｐゴシック" charset="0"/>
              </a:rPr>
              <a:t>Addressed via </a:t>
            </a:r>
            <a:r>
              <a:rPr lang="en-US" sz="2600" i="0" dirty="0">
                <a:latin typeface="Arial" charset="0"/>
                <a:ea typeface="ＭＳ Ｐゴシック" charset="0"/>
                <a:cs typeface="ＭＳ Ｐゴシック" charset="0"/>
              </a:rPr>
              <a:t>t</a:t>
            </a:r>
            <a:r>
              <a:rPr lang="en-US" sz="2600" i="0" dirty="0" smtClean="0">
                <a:latin typeface="Arial" charset="0"/>
                <a:ea typeface="ＭＳ Ｐゴシック" charset="0"/>
                <a:cs typeface="ＭＳ Ｐゴシック" charset="0"/>
              </a:rPr>
              <a:t>he HIPAA </a:t>
            </a:r>
            <a:r>
              <a:rPr lang="en-US" sz="2600" dirty="0" smtClean="0">
                <a:solidFill>
                  <a:srgbClr val="7D110C"/>
                </a:solidFill>
                <a:latin typeface="Arial" charset="0"/>
                <a:ea typeface="ＭＳ Ｐゴシック" charset="0"/>
                <a:cs typeface="ＭＳ Ｐゴシック" charset="0"/>
              </a:rPr>
              <a:t>Privacy Rule </a:t>
            </a:r>
            <a:r>
              <a:rPr lang="en-US" sz="2600" i="0" dirty="0" smtClean="0">
                <a:latin typeface="Arial" charset="0"/>
                <a:ea typeface="ＭＳ Ｐゴシック" charset="0"/>
                <a:cs typeface="ＭＳ Ｐゴシック" charset="0"/>
              </a:rPr>
              <a:t>and the HIPAA </a:t>
            </a:r>
            <a:r>
              <a:rPr lang="en-US" sz="2600" dirty="0" smtClean="0">
                <a:solidFill>
                  <a:srgbClr val="7D110C"/>
                </a:solidFill>
                <a:latin typeface="Arial" charset="0"/>
                <a:ea typeface="ＭＳ Ｐゴシック" charset="0"/>
                <a:cs typeface="ＭＳ Ｐゴシック" charset="0"/>
              </a:rPr>
              <a:t>Security Rule</a:t>
            </a:r>
            <a:r>
              <a:rPr lang="en-US" sz="2600" i="0" dirty="0" smtClean="0">
                <a:latin typeface="Arial" charset="0"/>
                <a:ea typeface="ＭＳ Ｐゴシック" charset="0"/>
                <a:cs typeface="ＭＳ Ｐゴシック" charset="0"/>
              </a:rPr>
              <a:t>.</a:t>
            </a:r>
          </a:p>
          <a:p>
            <a:pPr eaLnBrk="1" hangingPunct="1"/>
            <a:r>
              <a:rPr lang="en-US" sz="2600" i="0" dirty="0" smtClean="0">
                <a:latin typeface="Arial" charset="0"/>
                <a:ea typeface="ＭＳ Ｐゴシック" charset="0"/>
                <a:cs typeface="ＭＳ Ｐゴシック" charset="0"/>
              </a:rPr>
              <a:t>The Privacy Rule defines who HIPAA applies to (</a:t>
            </a:r>
            <a:r>
              <a:rPr lang="en-US" sz="2600" i="0" dirty="0" smtClean="0">
                <a:solidFill>
                  <a:srgbClr val="800000"/>
                </a:solidFill>
                <a:latin typeface="Arial" charset="0"/>
                <a:ea typeface="ＭＳ Ｐゴシック" charset="0"/>
                <a:cs typeface="ＭＳ Ｐゴシック" charset="0"/>
              </a:rPr>
              <a:t>covered entities</a:t>
            </a:r>
            <a:r>
              <a:rPr lang="en-US" sz="2600" i="0" dirty="0" smtClean="0">
                <a:latin typeface="Arial" charset="0"/>
                <a:ea typeface="ＭＳ Ｐゴシック" charset="0"/>
                <a:cs typeface="ＭＳ Ｐゴシック" charset="0"/>
              </a:rPr>
              <a:t>), what is protected (</a:t>
            </a:r>
            <a:r>
              <a:rPr lang="en-US" sz="2600" i="0" dirty="0" smtClean="0">
                <a:solidFill>
                  <a:srgbClr val="7D110C"/>
                </a:solidFill>
                <a:latin typeface="Arial" charset="0"/>
                <a:ea typeface="ＭＳ Ｐゴシック" charset="0"/>
                <a:cs typeface="ＭＳ Ｐゴシック" charset="0"/>
              </a:rPr>
              <a:t>protected </a:t>
            </a:r>
            <a:r>
              <a:rPr lang="en-US" sz="2600" i="0" dirty="0">
                <a:solidFill>
                  <a:srgbClr val="7D110C"/>
                </a:solidFill>
                <a:latin typeface="Arial" charset="0"/>
                <a:ea typeface="ＭＳ Ｐゴシック" charset="0"/>
                <a:cs typeface="ＭＳ Ｐゴシック" charset="0"/>
              </a:rPr>
              <a:t>health information</a:t>
            </a:r>
            <a:r>
              <a:rPr lang="en-US" sz="2600" i="0" dirty="0">
                <a:latin typeface="Arial" charset="0"/>
                <a:ea typeface="ＭＳ Ｐゴシック" charset="0"/>
                <a:cs typeface="ＭＳ Ｐゴシック" charset="0"/>
              </a:rPr>
              <a:t> </a:t>
            </a:r>
            <a:r>
              <a:rPr lang="en-US" sz="2600" i="0" dirty="0" smtClean="0">
                <a:latin typeface="Arial" charset="0"/>
                <a:ea typeface="ＭＳ Ｐゴシック" charset="0"/>
                <a:cs typeface="ＭＳ Ｐゴシック" charset="0"/>
              </a:rPr>
              <a:t>or </a:t>
            </a:r>
            <a:r>
              <a:rPr lang="en-US" sz="2600" i="0" dirty="0" smtClean="0">
                <a:solidFill>
                  <a:srgbClr val="7D110C"/>
                </a:solidFill>
                <a:latin typeface="Arial" charset="0"/>
                <a:ea typeface="ＭＳ Ｐゴシック" charset="0"/>
                <a:cs typeface="ＭＳ Ｐゴシック" charset="0"/>
              </a:rPr>
              <a:t>PHI</a:t>
            </a:r>
            <a:r>
              <a:rPr lang="en-US" sz="2600" i="0" dirty="0" smtClean="0">
                <a:latin typeface="Arial" charset="0"/>
                <a:ea typeface="ＭＳ Ｐゴシック" charset="0"/>
                <a:cs typeface="ＭＳ Ｐゴシック" charset="0"/>
              </a:rPr>
              <a:t>), and covers disclosure.</a:t>
            </a:r>
          </a:p>
          <a:p>
            <a:pPr eaLnBrk="1" hangingPunct="1"/>
            <a:r>
              <a:rPr lang="en-US" sz="2600" i="0" dirty="0" smtClean="0">
                <a:latin typeface="Arial" charset="0"/>
                <a:ea typeface="ＭＳ Ｐゴシック" charset="0"/>
                <a:cs typeface="ＭＳ Ｐゴシック" charset="0"/>
              </a:rPr>
              <a:t>The Security Rule focuses exclusively on how to protect </a:t>
            </a:r>
            <a:r>
              <a:rPr lang="en-US" sz="2600" dirty="0" smtClean="0">
                <a:latin typeface="Arial" charset="0"/>
                <a:ea typeface="ＭＳ Ｐゴシック" charset="0"/>
                <a:cs typeface="ＭＳ Ｐゴシック" charset="0"/>
              </a:rPr>
              <a:t>electronic </a:t>
            </a:r>
            <a:r>
              <a:rPr lang="en-US" sz="2600" i="0" dirty="0" smtClean="0">
                <a:latin typeface="Arial" charset="0"/>
                <a:ea typeface="ＭＳ Ｐゴシック" charset="0"/>
                <a:cs typeface="ＭＳ Ｐゴシック" charset="0"/>
              </a:rPr>
              <a:t>PHI (</a:t>
            </a:r>
            <a:r>
              <a:rPr lang="en-US" sz="2600" i="0" dirty="0" err="1" smtClean="0">
                <a:solidFill>
                  <a:schemeClr val="accent1"/>
                </a:solidFill>
                <a:latin typeface="Arial" charset="0"/>
                <a:ea typeface="ＭＳ Ｐゴシック" charset="0"/>
                <a:cs typeface="ＭＳ Ｐゴシック" charset="0"/>
              </a:rPr>
              <a:t>ePHI</a:t>
            </a:r>
            <a:r>
              <a:rPr lang="en-US" sz="2600" i="0" dirty="0" smtClean="0">
                <a:latin typeface="Arial" charset="0"/>
                <a:ea typeface="ＭＳ Ｐゴシック" charset="0"/>
                <a:cs typeface="ＭＳ Ｐゴシック" charset="0"/>
              </a:rPr>
              <a:t>) in any form – at rest, in transit, under analysis, etc.</a:t>
            </a:r>
          </a:p>
          <a:p>
            <a:pPr marL="0" indent="0" eaLnBrk="1" hangingPunct="1">
              <a:buNone/>
            </a:pPr>
            <a:r>
              <a:rPr lang="en-US" sz="2000" dirty="0" smtClean="0">
                <a:latin typeface="Arial" charset="0"/>
                <a:ea typeface="ＭＳ Ｐゴシック" charset="0"/>
                <a:cs typeface="ＭＳ Ｐゴシック" charset="0"/>
              </a:rPr>
              <a:t>           </a:t>
            </a:r>
            <a:r>
              <a:rPr lang="en-US" sz="2000" dirty="0" smtClean="0">
                <a:latin typeface="Arial" charset="0"/>
                <a:ea typeface="ＭＳ Ｐゴシック" charset="0"/>
                <a:cs typeface="ＭＳ Ｐゴシック" charset="0"/>
                <a:sym typeface="Wingdings"/>
              </a:rPr>
              <a:t> </a:t>
            </a:r>
            <a:r>
              <a:rPr lang="en-US" sz="1800" dirty="0" smtClean="0">
                <a:latin typeface="Arial" charset="0"/>
                <a:ea typeface="ＭＳ Ｐゴシック" charset="0"/>
                <a:cs typeface="ＭＳ Ｐゴシック" charset="0"/>
              </a:rPr>
              <a:t>ePHI = identifiable patient data with any of 18 identifiers</a:t>
            </a:r>
            <a:endParaRPr lang="en-US" sz="1800" i="0" dirty="0" smtClean="0">
              <a:latin typeface="Arial" charset="0"/>
              <a:ea typeface="ＭＳ Ｐゴシック" charset="0"/>
              <a:cs typeface="ＭＳ Ｐゴシック" charset="0"/>
            </a:endParaRPr>
          </a:p>
        </p:txBody>
      </p:sp>
      <p:sp>
        <p:nvSpPr>
          <p:cNvPr id="8" name="Rectangle 2"/>
          <p:cNvSpPr txBox="1">
            <a:spLocks noChangeArrowheads="1"/>
          </p:cNvSpPr>
          <p:nvPr/>
        </p:nvSpPr>
        <p:spPr bwMode="auto">
          <a:xfrm>
            <a:off x="1153629" y="591399"/>
            <a:ext cx="8177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chemeClr val="accent1"/>
                </a:solidFill>
                <a:latin typeface="+mj-lt"/>
                <a:ea typeface="+mj-ea"/>
                <a:cs typeface="+mj-cs"/>
              </a:defRPr>
            </a:lvl1pPr>
            <a:lvl2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2pPr>
            <a:lvl3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3pPr>
            <a:lvl4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4pPr>
            <a:lvl5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9pPr>
          </a:lstStyle>
          <a:p>
            <a:pPr algn="ctr" eaLnBrk="1" hangingPunct="1"/>
            <a:r>
              <a:rPr lang="en-US" sz="4400" b="0" i="0" dirty="0" smtClean="0">
                <a:solidFill>
                  <a:schemeClr val="tx1"/>
                </a:solidFill>
                <a:latin typeface="Arial" charset="0"/>
                <a:ea typeface="ＭＳ Ｐゴシック" charset="0"/>
                <a:cs typeface="ＭＳ Ｐゴシック" charset="0"/>
              </a:rPr>
              <a:t>Patient Privacy Protection</a:t>
            </a:r>
            <a:endParaRPr lang="en-US" sz="4400" b="0" i="0" dirty="0">
              <a:solidFill>
                <a:schemeClr val="tx1"/>
              </a:solidFill>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43" y="658338"/>
            <a:ext cx="1141827" cy="855268"/>
          </a:xfrm>
          <a:prstGeom prst="rect">
            <a:avLst/>
          </a:prstGeom>
        </p:spPr>
      </p:pic>
    </p:spTree>
    <p:extLst>
      <p:ext uri="{BB962C8B-B14F-4D97-AF65-F5344CB8AC3E}">
        <p14:creationId xmlns:p14="http://schemas.microsoft.com/office/powerpoint/2010/main" val="118553521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RTO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592" y="509414"/>
            <a:ext cx="4816911" cy="5439096"/>
          </a:xfrm>
          <a:prstGeom prst="rect">
            <a:avLst/>
          </a:prstGeom>
          <a:ln>
            <a:solidFill>
              <a:schemeClr val="bg1">
                <a:lumMod val="65000"/>
              </a:schemeClr>
            </a:solidFill>
          </a:ln>
        </p:spPr>
      </p:pic>
    </p:spTree>
    <p:extLst>
      <p:ext uri="{BB962C8B-B14F-4D97-AF65-F5344CB8AC3E}">
        <p14:creationId xmlns:p14="http://schemas.microsoft.com/office/powerpoint/2010/main" val="35547722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940132" y="596892"/>
            <a:ext cx="7000562" cy="107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chemeClr val="accent1"/>
                </a:solidFill>
                <a:latin typeface="+mj-lt"/>
                <a:ea typeface="+mj-ea"/>
                <a:cs typeface="+mj-cs"/>
              </a:defRPr>
            </a:lvl1pPr>
            <a:lvl2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2pPr>
            <a:lvl3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3pPr>
            <a:lvl4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4pPr>
            <a:lvl5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9pPr>
          </a:lstStyle>
          <a:p>
            <a:pPr algn="ctr" eaLnBrk="1" hangingPunct="1"/>
            <a:r>
              <a:rPr lang="en-US" sz="4400" b="0" dirty="0" smtClean="0">
                <a:solidFill>
                  <a:schemeClr val="tx1"/>
                </a:solidFill>
                <a:latin typeface="Arial" charset="0"/>
                <a:ea typeface="ＭＳ Ｐゴシック" charset="0"/>
                <a:cs typeface="ＭＳ Ｐゴシック" charset="0"/>
              </a:rPr>
              <a:t>Identifiers that Make Data PHI</a:t>
            </a:r>
            <a:endParaRPr lang="en-US" sz="4400" b="0" i="0" dirty="0">
              <a:solidFill>
                <a:schemeClr val="tx1"/>
              </a:solidFill>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1524000" y="1600200"/>
            <a:ext cx="7110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endParaRPr lang="en-US" smtClean="0">
              <a:latin typeface="Arial" charset="0"/>
              <a:ea typeface="ＭＳ Ｐゴシック" charset="0"/>
              <a:cs typeface="ＭＳ Ｐゴシック" charset="0"/>
            </a:endParaRPr>
          </a:p>
          <a:p>
            <a:endParaRPr lang="en-US" dirty="0" smtClean="0">
              <a:latin typeface="Arial" charset="0"/>
              <a:ea typeface="ＭＳ Ｐゴシック" charset="0"/>
              <a:cs typeface="ＭＳ Ｐゴシック" charset="0"/>
            </a:endParaRPr>
          </a:p>
        </p:txBody>
      </p:sp>
      <p:sp>
        <p:nvSpPr>
          <p:cNvPr id="8" name="Rectangle 3"/>
          <p:cNvSpPr txBox="1">
            <a:spLocks noChangeArrowheads="1"/>
          </p:cNvSpPr>
          <p:nvPr/>
        </p:nvSpPr>
        <p:spPr bwMode="auto">
          <a:xfrm>
            <a:off x="738188" y="1295400"/>
            <a:ext cx="80248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 typeface="+mj-lt"/>
              <a:buAutoNum type="arabicPeriod"/>
            </a:pPr>
            <a:endParaRPr lang="en-US" sz="1200" b="1" i="0" dirty="0" smtClean="0"/>
          </a:p>
          <a:p>
            <a:pPr>
              <a:buFont typeface="+mj-lt"/>
              <a:buAutoNum type="arabicPeriod"/>
            </a:pPr>
            <a:endParaRPr lang="en-US" sz="1200" b="1" dirty="0"/>
          </a:p>
          <a:p>
            <a:pPr>
              <a:buFont typeface="+mj-lt"/>
              <a:buAutoNum type="arabicPeriod"/>
            </a:pPr>
            <a:r>
              <a:rPr lang="en-US" sz="1200" b="1" i="0" dirty="0" smtClean="0"/>
              <a:t>Names</a:t>
            </a:r>
            <a:r>
              <a:rPr lang="en-US" sz="1200" i="0" dirty="0" smtClean="0"/>
              <a:t> </a:t>
            </a:r>
            <a:endParaRPr lang="en-US" sz="1200" i="0" dirty="0"/>
          </a:p>
          <a:p>
            <a:pPr>
              <a:buFont typeface="+mj-lt"/>
              <a:buAutoNum type="arabicPeriod"/>
            </a:pPr>
            <a:r>
              <a:rPr lang="en-US" sz="1200" b="1" i="0" dirty="0" smtClean="0"/>
              <a:t>All </a:t>
            </a:r>
            <a:r>
              <a:rPr lang="en-US" sz="1200" b="1" i="0" dirty="0"/>
              <a:t>geographic subdivisions smaller than a state</a:t>
            </a:r>
            <a:r>
              <a:rPr lang="en-US" sz="1200" i="0" dirty="0"/>
              <a:t>, including street address, city, county, precinct, zip code, and their equivalent geocodes, except for the initial three digits of a zip code if, according to the current publicly available data from the Bureau of the Census: (1) the geographic unit formed by combining all zip codes with the same three initial digits contains more than 20,000 people; and (2) the initial three digits of a zip code for all such geographic units containing 20,000 or fewer people is changed to 000. </a:t>
            </a:r>
          </a:p>
          <a:p>
            <a:pPr>
              <a:buFont typeface="+mj-lt"/>
              <a:buAutoNum type="arabicPeriod"/>
            </a:pPr>
            <a:r>
              <a:rPr lang="en-US" sz="1200" b="1" i="0" dirty="0" smtClean="0"/>
              <a:t>All </a:t>
            </a:r>
            <a:r>
              <a:rPr lang="en-US" sz="1200" b="1" i="0" dirty="0"/>
              <a:t>elements of dates (except year)</a:t>
            </a:r>
            <a:r>
              <a:rPr lang="en-US" sz="1200" i="0" dirty="0"/>
              <a:t> for dates directly related to an individual, including birth date, admission date, discharge date, date of </a:t>
            </a:r>
            <a:r>
              <a:rPr lang="en-US" sz="1200" i="0" dirty="0" smtClean="0"/>
              <a:t>death</a:t>
            </a:r>
            <a:r>
              <a:rPr lang="en-US" sz="1200" i="0" dirty="0"/>
              <a:t>; and all ages over 89 and all elements of dates (including year) indicative of such age, except that such ages and elements may be aggregated into a single category of age 90 or </a:t>
            </a:r>
            <a:r>
              <a:rPr lang="en-US" sz="1200" i="0" dirty="0" smtClean="0"/>
              <a:t>older.</a:t>
            </a:r>
          </a:p>
        </p:txBody>
      </p:sp>
      <p:sp>
        <p:nvSpPr>
          <p:cNvPr id="9" name="TextBox 8"/>
          <p:cNvSpPr txBox="1"/>
          <p:nvPr/>
        </p:nvSpPr>
        <p:spPr>
          <a:xfrm>
            <a:off x="761999" y="3581400"/>
            <a:ext cx="7408333" cy="2308324"/>
          </a:xfrm>
          <a:prstGeom prst="rect">
            <a:avLst/>
          </a:prstGeom>
          <a:noFill/>
        </p:spPr>
        <p:txBody>
          <a:bodyPr wrap="square" rtlCol="0">
            <a:spAutoFit/>
          </a:bodyPr>
          <a:lstStyle/>
          <a:p>
            <a:pPr marL="342900" indent="-342900">
              <a:buFont typeface="+mj-lt"/>
              <a:buAutoNum type="arabicPeriod" startAt="4"/>
            </a:pPr>
            <a:r>
              <a:rPr lang="en-US" sz="1200" b="1" i="0" dirty="0"/>
              <a:t>Telephone numbers</a:t>
            </a:r>
            <a:endParaRPr lang="en-US" sz="1200" i="0" dirty="0"/>
          </a:p>
          <a:p>
            <a:pPr marL="342900" indent="-342900">
              <a:buFont typeface="+mj-lt"/>
              <a:buAutoNum type="arabicPeriod" startAt="4"/>
            </a:pPr>
            <a:r>
              <a:rPr lang="en-US" sz="1200" b="1" i="0" dirty="0"/>
              <a:t>Fax numbers</a:t>
            </a:r>
            <a:endParaRPr lang="en-US" sz="1200" i="0" dirty="0"/>
          </a:p>
          <a:p>
            <a:pPr marL="342900" indent="-342900">
              <a:buFont typeface="+mj-lt"/>
              <a:buAutoNum type="arabicPeriod" startAt="4"/>
            </a:pPr>
            <a:r>
              <a:rPr lang="en-US" sz="1200" b="1" i="0" dirty="0"/>
              <a:t>Electronic mail addresses</a:t>
            </a:r>
            <a:endParaRPr lang="en-US" sz="1200" i="0" dirty="0"/>
          </a:p>
          <a:p>
            <a:pPr marL="342900" indent="-342900">
              <a:buFont typeface="+mj-lt"/>
              <a:buAutoNum type="arabicPeriod" startAt="4"/>
            </a:pPr>
            <a:r>
              <a:rPr lang="en-US" sz="1200" b="1" i="0" dirty="0"/>
              <a:t>Social Security numbers</a:t>
            </a:r>
            <a:endParaRPr lang="en-US" sz="1200" i="0" dirty="0"/>
          </a:p>
          <a:p>
            <a:pPr marL="342900" indent="-342900">
              <a:buFont typeface="+mj-lt"/>
              <a:buAutoNum type="arabicPeriod" startAt="4"/>
            </a:pPr>
            <a:r>
              <a:rPr lang="en-US" sz="1200" b="1" i="0" dirty="0"/>
              <a:t>Medical record numbers</a:t>
            </a:r>
            <a:endParaRPr lang="en-US" sz="1200" i="0" dirty="0"/>
          </a:p>
          <a:p>
            <a:pPr marL="342900" indent="-342900">
              <a:buFont typeface="+mj-lt"/>
              <a:buAutoNum type="arabicPeriod" startAt="4"/>
            </a:pPr>
            <a:r>
              <a:rPr lang="en-US" sz="1200" b="1" i="0" dirty="0"/>
              <a:t>Health plan beneficiary numbers</a:t>
            </a:r>
            <a:endParaRPr lang="en-US" sz="1200" i="0" dirty="0"/>
          </a:p>
          <a:p>
            <a:pPr marL="342900" indent="-342900">
              <a:buFont typeface="+mj-lt"/>
              <a:buAutoNum type="arabicPeriod" startAt="4"/>
            </a:pPr>
            <a:r>
              <a:rPr lang="en-US" sz="1200" b="1" i="0" dirty="0"/>
              <a:t>Account numbers</a:t>
            </a:r>
            <a:endParaRPr lang="en-US" sz="1200" i="0" dirty="0"/>
          </a:p>
          <a:p>
            <a:pPr marL="342900" indent="-342900">
              <a:buFont typeface="+mj-lt"/>
              <a:buAutoNum type="arabicPeriod" startAt="4"/>
            </a:pPr>
            <a:r>
              <a:rPr lang="en-US" sz="1200" b="1" i="0" dirty="0"/>
              <a:t>Certificate/license numbers</a:t>
            </a:r>
            <a:endParaRPr lang="en-US" sz="1200" i="0" dirty="0"/>
          </a:p>
          <a:p>
            <a:pPr marL="342900" indent="-342900">
              <a:buFont typeface="+mj-lt"/>
              <a:buAutoNum type="arabicPeriod" startAt="4"/>
            </a:pPr>
            <a:r>
              <a:rPr lang="en-US" sz="1200" b="1" i="0" dirty="0"/>
              <a:t>Vehicle identifiers and serial numbers, including license plate numbers</a:t>
            </a:r>
            <a:endParaRPr lang="en-US" sz="1200" i="0" dirty="0"/>
          </a:p>
          <a:p>
            <a:pPr marL="457200" indent="-457200">
              <a:buFont typeface="+mj-lt"/>
              <a:buAutoNum type="arabicPeriod" startAt="4"/>
            </a:pPr>
            <a:endParaRPr lang="en-US" dirty="0" smtClean="0"/>
          </a:p>
          <a:p>
            <a:pPr algn="ctr"/>
            <a:r>
              <a:rPr lang="en-US" dirty="0" smtClean="0"/>
              <a:t>   PHI, when properly de-identified, is no longer PHI</a:t>
            </a:r>
            <a:endParaRPr lang="en-US" dirty="0"/>
          </a:p>
        </p:txBody>
      </p:sp>
      <p:sp>
        <p:nvSpPr>
          <p:cNvPr id="10" name="TextBox 9"/>
          <p:cNvSpPr txBox="1"/>
          <p:nvPr/>
        </p:nvSpPr>
        <p:spPr>
          <a:xfrm>
            <a:off x="3962400" y="3657600"/>
            <a:ext cx="4891083" cy="1569660"/>
          </a:xfrm>
          <a:prstGeom prst="rect">
            <a:avLst/>
          </a:prstGeom>
          <a:noFill/>
        </p:spPr>
        <p:txBody>
          <a:bodyPr wrap="none" rtlCol="0">
            <a:spAutoFit/>
          </a:bodyPr>
          <a:lstStyle/>
          <a:p>
            <a:pPr marL="228600" indent="-228600">
              <a:buFont typeface="+mj-lt"/>
              <a:buAutoNum type="arabicPeriod" startAt="13"/>
            </a:pPr>
            <a:r>
              <a:rPr lang="en-US" sz="1200" b="1" i="0" dirty="0" smtClean="0"/>
              <a:t>    Device </a:t>
            </a:r>
            <a:r>
              <a:rPr lang="en-US" sz="1200" b="1" i="0" dirty="0"/>
              <a:t>identifiers and serial </a:t>
            </a:r>
            <a:r>
              <a:rPr lang="en-US" sz="1200" b="1" i="0" dirty="0" smtClean="0"/>
              <a:t>numbers </a:t>
            </a:r>
            <a:endParaRPr lang="en-US" sz="1200" i="0" dirty="0"/>
          </a:p>
          <a:p>
            <a:pPr marL="228600" indent="-228600">
              <a:buFont typeface="+mj-lt"/>
              <a:buAutoNum type="arabicPeriod" startAt="13"/>
            </a:pPr>
            <a:r>
              <a:rPr lang="en-US" sz="1200" b="1" i="0" dirty="0" smtClean="0"/>
              <a:t>    Web </a:t>
            </a:r>
            <a:r>
              <a:rPr lang="en-US" sz="1200" b="1" i="0" dirty="0"/>
              <a:t>universal resource locators (URLs)</a:t>
            </a:r>
            <a:endParaRPr lang="en-US" sz="1200" i="0" dirty="0"/>
          </a:p>
          <a:p>
            <a:pPr marL="228600" indent="-228600">
              <a:buFont typeface="+mj-lt"/>
              <a:buAutoNum type="arabicPeriod" startAt="13"/>
            </a:pPr>
            <a:r>
              <a:rPr lang="en-US" sz="1200" b="1" i="0" dirty="0" smtClean="0"/>
              <a:t>    Internet </a:t>
            </a:r>
            <a:r>
              <a:rPr lang="en-US" sz="1200" b="1" i="0" dirty="0"/>
              <a:t>protocol (IP) address </a:t>
            </a:r>
            <a:r>
              <a:rPr lang="en-US" sz="1200" b="1" i="0" dirty="0" smtClean="0"/>
              <a:t>numbers </a:t>
            </a:r>
            <a:endParaRPr lang="en-US" sz="1200" i="0" dirty="0"/>
          </a:p>
          <a:p>
            <a:pPr marL="228600" indent="-228600">
              <a:buFont typeface="+mj-lt"/>
              <a:buAutoNum type="arabicPeriod" startAt="13"/>
            </a:pPr>
            <a:r>
              <a:rPr lang="en-US" sz="1200" b="1" i="0" dirty="0" smtClean="0"/>
              <a:t>    Biometric </a:t>
            </a:r>
            <a:r>
              <a:rPr lang="en-US" sz="1200" b="1" i="0" dirty="0"/>
              <a:t>identifiers, including finger and voice prints</a:t>
            </a:r>
            <a:endParaRPr lang="en-US" sz="1200" i="0" dirty="0"/>
          </a:p>
          <a:p>
            <a:pPr marL="228600" indent="-228600">
              <a:buFont typeface="+mj-lt"/>
              <a:buAutoNum type="arabicPeriod" startAt="13"/>
            </a:pPr>
            <a:r>
              <a:rPr lang="en-US" sz="1200" b="1" i="0" dirty="0" smtClean="0"/>
              <a:t>    Full </a:t>
            </a:r>
            <a:r>
              <a:rPr lang="en-US" sz="1200" b="1" i="0" dirty="0"/>
              <a:t>face photographic images and any comparable images</a:t>
            </a:r>
            <a:endParaRPr lang="en-US" sz="1200" i="0" dirty="0"/>
          </a:p>
          <a:p>
            <a:pPr marL="228600" indent="-228600">
              <a:buFont typeface="+mj-lt"/>
              <a:buAutoNum type="arabicPeriod" startAt="13"/>
            </a:pPr>
            <a:r>
              <a:rPr lang="en-US" sz="1200" b="1" i="0" dirty="0" smtClean="0"/>
              <a:t>    Any </a:t>
            </a:r>
            <a:r>
              <a:rPr lang="en-US" sz="1200" b="1" i="0" dirty="0"/>
              <a:t>other unique identifying number, characteristic or code</a:t>
            </a:r>
            <a:endParaRPr lang="en-US" sz="1200" i="0" dirty="0"/>
          </a:p>
          <a:p>
            <a:endParaRPr lang="en-US" dirty="0"/>
          </a:p>
        </p:txBody>
      </p:sp>
      <p:pic>
        <p:nvPicPr>
          <p:cNvPr id="11" name="Picture 10" descr="PH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41" y="5448556"/>
            <a:ext cx="724979" cy="561274"/>
          </a:xfrm>
          <a:prstGeom prst="rect">
            <a:avLst/>
          </a:prstGeom>
        </p:spPr>
      </p:pic>
      <p:pic>
        <p:nvPicPr>
          <p:cNvPr id="12" name="Picture 11"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886" y="691904"/>
            <a:ext cx="1570068" cy="690089"/>
          </a:xfrm>
          <a:prstGeom prst="rect">
            <a:avLst/>
          </a:prstGeom>
        </p:spPr>
      </p:pic>
    </p:spTree>
    <p:extLst>
      <p:ext uri="{BB962C8B-B14F-4D97-AF65-F5344CB8AC3E}">
        <p14:creationId xmlns:p14="http://schemas.microsoft.com/office/powerpoint/2010/main" val="21770635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424850" y="1600200"/>
            <a:ext cx="84403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Many states have their own privacy laws.</a:t>
            </a:r>
          </a:p>
          <a:p>
            <a:pPr eaLnBrk="1" hangingPunct="1"/>
            <a:r>
              <a:rPr lang="en-US" sz="2600" i="0" dirty="0" smtClean="0">
                <a:latin typeface="Arial" charset="0"/>
                <a:ea typeface="ＭＳ Ｐゴシック" charset="0"/>
                <a:cs typeface="ＭＳ Ｐゴシック" charset="0"/>
              </a:rPr>
              <a:t>If HIPAA is incompatible with state laws, HIPAA preempts state.</a:t>
            </a:r>
          </a:p>
          <a:p>
            <a:pPr eaLnBrk="1" hangingPunct="1"/>
            <a:r>
              <a:rPr lang="en-US" sz="2600" i="0" dirty="0" smtClean="0">
                <a:latin typeface="Arial" charset="0"/>
                <a:ea typeface="ＭＳ Ｐゴシック" charset="0"/>
                <a:cs typeface="ＭＳ Ｐゴシック" charset="0"/>
              </a:rPr>
              <a:t>Except when the state law provides greater privacy protections than HIPAA.</a:t>
            </a:r>
          </a:p>
          <a:p>
            <a:pPr eaLnBrk="1" hangingPunct="1"/>
            <a:r>
              <a:rPr lang="en-US" sz="2600" dirty="0" smtClean="0">
                <a:latin typeface="Arial" charset="0"/>
                <a:ea typeface="ＭＳ Ｐゴシック" charset="0"/>
                <a:cs typeface="ＭＳ Ｐゴシック" charset="0"/>
              </a:rPr>
              <a:t>DHHS makes the determination upon request.</a:t>
            </a:r>
          </a:p>
          <a:p>
            <a:pPr eaLnBrk="1" hangingPunct="1"/>
            <a:r>
              <a:rPr lang="en-US" sz="2600" dirty="0" smtClean="0">
                <a:latin typeface="Arial" charset="0"/>
                <a:ea typeface="ＭＳ Ｐゴシック" charset="0"/>
                <a:cs typeface="ＭＳ Ｐゴシック" charset="0"/>
              </a:rPr>
              <a:t>HIPAA is a floor, not a ceiling.</a:t>
            </a:r>
          </a:p>
        </p:txBody>
      </p:sp>
      <p:sp>
        <p:nvSpPr>
          <p:cNvPr id="8" name="Rectangle 2"/>
          <p:cNvSpPr txBox="1">
            <a:spLocks noChangeArrowheads="1"/>
          </p:cNvSpPr>
          <p:nvPr/>
        </p:nvSpPr>
        <p:spPr bwMode="auto">
          <a:xfrm>
            <a:off x="1276293" y="598615"/>
            <a:ext cx="8177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chemeClr val="accent1"/>
                </a:solidFill>
                <a:latin typeface="+mj-lt"/>
                <a:ea typeface="+mj-ea"/>
                <a:cs typeface="+mj-cs"/>
              </a:defRPr>
            </a:lvl1pPr>
            <a:lvl2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2pPr>
            <a:lvl3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3pPr>
            <a:lvl4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4pPr>
            <a:lvl5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9pPr>
          </a:lstStyle>
          <a:p>
            <a:pPr algn="ctr" eaLnBrk="1" hangingPunct="1"/>
            <a:r>
              <a:rPr lang="en-US" sz="4400" b="0" i="0" dirty="0" smtClean="0">
                <a:solidFill>
                  <a:schemeClr val="tx1"/>
                </a:solidFill>
                <a:latin typeface="Arial" charset="0"/>
                <a:ea typeface="ＭＳ Ｐゴシック" charset="0"/>
                <a:cs typeface="ＭＳ Ｐゴシック" charset="0"/>
              </a:rPr>
              <a:t>Relationship to State Laws</a:t>
            </a:r>
            <a:endParaRPr lang="en-US" sz="4400" b="0" i="0" dirty="0">
              <a:solidFill>
                <a:schemeClr val="tx1"/>
              </a:solidFill>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850" y="681765"/>
            <a:ext cx="1155371" cy="966739"/>
          </a:xfrm>
          <a:prstGeom prst="rect">
            <a:avLst/>
          </a:prstGeom>
        </p:spPr>
      </p:pic>
    </p:spTree>
    <p:extLst>
      <p:ext uri="{BB962C8B-B14F-4D97-AF65-F5344CB8AC3E}">
        <p14:creationId xmlns:p14="http://schemas.microsoft.com/office/powerpoint/2010/main" val="39506598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91984" y="1295400"/>
            <a:ext cx="837101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pPr eaLnBrk="1" hangingPunct="1"/>
            <a:r>
              <a:rPr lang="en-US" sz="2600" i="0" dirty="0" smtClean="0">
                <a:latin typeface="Arial" charset="0"/>
                <a:ea typeface="ＭＳ Ｐゴシック" charset="0"/>
                <a:cs typeface="ＭＳ Ｐゴシック" charset="0"/>
              </a:rPr>
              <a:t>HIPAA applies to a </a:t>
            </a:r>
            <a:r>
              <a:rPr lang="en-US" sz="2600" i="0" dirty="0" smtClean="0">
                <a:solidFill>
                  <a:srgbClr val="7D110C"/>
                </a:solidFill>
                <a:latin typeface="Arial" charset="0"/>
                <a:ea typeface="ＭＳ Ｐゴシック" charset="0"/>
                <a:cs typeface="ＭＳ Ｐゴシック" charset="0"/>
              </a:rPr>
              <a:t>covered entity</a:t>
            </a:r>
            <a:r>
              <a:rPr lang="en-US" sz="2600" i="0" dirty="0" smtClean="0">
                <a:latin typeface="Arial" charset="0"/>
                <a:ea typeface="ＭＳ Ｐゴシック" charset="0"/>
                <a:cs typeface="ＭＳ Ｐゴシック" charset="0"/>
              </a:rPr>
              <a:t> (CE).</a:t>
            </a:r>
          </a:p>
          <a:p>
            <a:pPr eaLnBrk="1" hangingPunct="1"/>
            <a:r>
              <a:rPr lang="en-US" sz="2600" dirty="0" smtClean="0">
                <a:latin typeface="Arial" charset="0"/>
                <a:ea typeface="ＭＳ Ｐゴシック" charset="0"/>
                <a:cs typeface="ＭＳ Ｐゴシック" charset="0"/>
              </a:rPr>
              <a:t>A covered entity is a healthcare provider, a health plan or a health clearinghouse.</a:t>
            </a:r>
          </a:p>
          <a:p>
            <a:pPr eaLnBrk="1" hangingPunct="1"/>
            <a:r>
              <a:rPr lang="en-US" sz="2600" dirty="0" smtClean="0">
                <a:latin typeface="Arial" charset="0"/>
                <a:ea typeface="ＭＳ Ｐゴシック" charset="0"/>
                <a:cs typeface="ＭＳ Ｐゴシック" charset="0"/>
              </a:rPr>
              <a:t>Universities often choose to be </a:t>
            </a:r>
            <a:r>
              <a:rPr lang="en-US" sz="2600" dirty="0" smtClean="0">
                <a:solidFill>
                  <a:srgbClr val="7D110C"/>
                </a:solidFill>
                <a:latin typeface="Arial" charset="0"/>
                <a:ea typeface="ＭＳ Ｐゴシック" charset="0"/>
                <a:cs typeface="ＭＳ Ｐゴシック" charset="0"/>
              </a:rPr>
              <a:t>hybrid</a:t>
            </a:r>
            <a:r>
              <a:rPr lang="en-US" sz="2600" dirty="0" smtClean="0">
                <a:latin typeface="Arial" charset="0"/>
                <a:ea typeface="ＭＳ Ｐゴシック" charset="0"/>
                <a:cs typeface="ＭＳ Ｐゴシック" charset="0"/>
              </a:rPr>
              <a:t> covered entities, with both non-covered and covered components.</a:t>
            </a:r>
          </a:p>
          <a:p>
            <a:pPr eaLnBrk="1" hangingPunct="1"/>
            <a:r>
              <a:rPr lang="en-US" sz="2600" dirty="0" smtClean="0">
                <a:latin typeface="Arial" charset="0"/>
                <a:ea typeface="ＭＳ Ｐゴシック" charset="0"/>
                <a:cs typeface="ＭＳ Ｐゴシック" charset="0"/>
              </a:rPr>
              <a:t>All HIPAA related issues affect the whole CE. </a:t>
            </a:r>
            <a:r>
              <a:rPr lang="en-US" sz="2000" dirty="0" smtClean="0">
                <a:latin typeface="Arial" charset="0"/>
                <a:ea typeface="ＭＳ Ｐゴシック" charset="0"/>
                <a:cs typeface="ＭＳ Ｐゴシック" charset="0"/>
              </a:rPr>
              <a:t>(</a:t>
            </a:r>
            <a:r>
              <a:rPr lang="en-US" sz="2000" dirty="0" smtClean="0">
                <a:latin typeface="Arial" charset="0"/>
                <a:ea typeface="ＭＳ Ｐゴシック" charset="0"/>
                <a:cs typeface="ＭＳ Ｐゴシック" charset="0"/>
                <a:sym typeface="Wingdings"/>
              </a:rPr>
              <a:t>For instance, the </a:t>
            </a:r>
            <a:r>
              <a:rPr lang="en-US" sz="2000" dirty="0" smtClean="0">
                <a:latin typeface="Arial" charset="0"/>
                <a:ea typeface="ＭＳ Ｐゴシック" charset="0"/>
                <a:cs typeface="ＭＳ Ｐゴシック" charset="0"/>
              </a:rPr>
              <a:t>CE faces fines when a HIPAA violation occurs, not an individual.) </a:t>
            </a:r>
            <a:endParaRPr lang="en-US" sz="2000" i="0" dirty="0" smtClean="0">
              <a:latin typeface="Arial" charset="0"/>
              <a:ea typeface="ＭＳ Ｐゴシック" charset="0"/>
              <a:cs typeface="ＭＳ Ｐゴシック" charset="0"/>
            </a:endParaRPr>
          </a:p>
        </p:txBody>
      </p:sp>
      <p:sp>
        <p:nvSpPr>
          <p:cNvPr id="8" name="Rectangle 2"/>
          <p:cNvSpPr txBox="1">
            <a:spLocks noChangeArrowheads="1"/>
          </p:cNvSpPr>
          <p:nvPr/>
        </p:nvSpPr>
        <p:spPr bwMode="auto">
          <a:xfrm>
            <a:off x="312631" y="612771"/>
            <a:ext cx="8177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chemeClr val="accent1"/>
                </a:solidFill>
                <a:latin typeface="+mj-lt"/>
                <a:ea typeface="+mj-ea"/>
                <a:cs typeface="+mj-cs"/>
              </a:defRPr>
            </a:lvl1pPr>
            <a:lvl2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2pPr>
            <a:lvl3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3pPr>
            <a:lvl4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4pPr>
            <a:lvl5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9pPr>
          </a:lstStyle>
          <a:p>
            <a:pPr algn="ctr" eaLnBrk="1" hangingPunct="1"/>
            <a:r>
              <a:rPr lang="en-US" sz="4400" b="0" i="0" dirty="0" smtClean="0">
                <a:solidFill>
                  <a:schemeClr val="tx1"/>
                </a:solidFill>
                <a:latin typeface="Arial" charset="0"/>
                <a:ea typeface="ＭＳ Ｐゴシック" charset="0"/>
                <a:cs typeface="ＭＳ Ｐゴシック" charset="0"/>
              </a:rPr>
              <a:t>Covered Entity</a:t>
            </a:r>
            <a:endParaRPr lang="en-US" sz="4400" b="0" i="0" dirty="0">
              <a:solidFill>
                <a:schemeClr val="tx1"/>
              </a:solidFill>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6" name="Picture 5" descr="negra-covered-in-pink-blanket-front-room_web_mg_816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56" y="773800"/>
            <a:ext cx="1193996" cy="826400"/>
          </a:xfrm>
          <a:prstGeom prst="rect">
            <a:avLst/>
          </a:prstGeom>
        </p:spPr>
      </p:pic>
    </p:spTree>
    <p:extLst>
      <p:ext uri="{BB962C8B-B14F-4D97-AF65-F5344CB8AC3E}">
        <p14:creationId xmlns:p14="http://schemas.microsoft.com/office/powerpoint/2010/main" val="31761089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67535" y="609600"/>
            <a:ext cx="7110413" cy="1143000"/>
          </a:xfrm>
        </p:spPr>
        <p:txBody>
          <a:bodyPr/>
          <a:lstStyle/>
          <a:p>
            <a:pPr algn="ctr" eaLnBrk="1" hangingPunct="1"/>
            <a:r>
              <a:rPr lang="en-US" sz="4800" b="0" dirty="0" smtClean="0">
                <a:solidFill>
                  <a:schemeClr val="tx1"/>
                </a:solidFill>
                <a:latin typeface="Arial" charset="0"/>
                <a:ea typeface="ＭＳ Ｐゴシック" charset="0"/>
                <a:cs typeface="ＭＳ Ｐゴシック" charset="0"/>
              </a:rPr>
              <a:t>Schedule</a:t>
            </a:r>
            <a:endParaRPr lang="en-US" sz="4800" b="0" dirty="0">
              <a:solidFill>
                <a:schemeClr val="tx1"/>
              </a:solidFill>
              <a:latin typeface="Arial" charset="0"/>
              <a:ea typeface="ＭＳ Ｐゴシック" charset="0"/>
              <a:cs typeface="ＭＳ Ｐゴシック"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774155776"/>
              </p:ext>
            </p:extLst>
          </p:nvPr>
        </p:nvGraphicFramePr>
        <p:xfrm>
          <a:off x="1321361" y="1752600"/>
          <a:ext cx="6637592" cy="4079240"/>
        </p:xfrm>
        <a:graphic>
          <a:graphicData uri="http://schemas.openxmlformats.org/drawingml/2006/table">
            <a:tbl>
              <a:tblPr firstRow="1" bandRow="1">
                <a:tableStyleId>{5940675A-B579-460E-94D1-54222C63F5DA}</a:tableStyleId>
              </a:tblPr>
              <a:tblGrid>
                <a:gridCol w="5153307"/>
                <a:gridCol w="1484285"/>
              </a:tblGrid>
              <a:tr h="370840">
                <a:tc>
                  <a:txBody>
                    <a:bodyPr/>
                    <a:lstStyle/>
                    <a:p>
                      <a:pPr marL="342900" indent="-342900">
                        <a:buAutoNum type="arabicPeriod"/>
                      </a:pPr>
                      <a:r>
                        <a:rPr lang="en-US" sz="1700" dirty="0" smtClean="0"/>
                        <a:t>Introduction</a:t>
                      </a:r>
                      <a:endParaRPr lang="en-US" sz="1700" b="0" dirty="0" smtClean="0"/>
                    </a:p>
                  </a:txBody>
                  <a:tcPr/>
                </a:tc>
                <a:tc>
                  <a:txBody>
                    <a:bodyPr/>
                    <a:lstStyle/>
                    <a:p>
                      <a:pPr marL="0" indent="0">
                        <a:buNone/>
                      </a:pPr>
                      <a:r>
                        <a:rPr lang="en-US" sz="1700" dirty="0" smtClean="0"/>
                        <a:t>1:00 – 1:05</a:t>
                      </a:r>
                      <a:endParaRPr lang="en-US" sz="1700" b="0" dirty="0" smtClean="0"/>
                    </a:p>
                  </a:txBody>
                  <a:tcPr/>
                </a:tc>
              </a:tr>
              <a:tr h="370840">
                <a:tc>
                  <a:txBody>
                    <a:bodyPr/>
                    <a:lstStyle/>
                    <a:p>
                      <a:pPr marL="342900" indent="-342900">
                        <a:buAutoNum type="arabicPeriod" startAt="2"/>
                      </a:pPr>
                      <a:r>
                        <a:rPr lang="en-US" sz="1700" baseline="0" dirty="0" smtClean="0"/>
                        <a:t>HPC &amp; Compliance at IU – A History</a:t>
                      </a:r>
                    </a:p>
                  </a:txBody>
                  <a:tcPr/>
                </a:tc>
                <a:tc>
                  <a:txBody>
                    <a:bodyPr/>
                    <a:lstStyle/>
                    <a:p>
                      <a:pPr marL="0" indent="0">
                        <a:buNone/>
                      </a:pPr>
                      <a:r>
                        <a:rPr lang="en-US" sz="1700" baseline="0" dirty="0" smtClean="0"/>
                        <a:t>1:05 </a:t>
                      </a:r>
                      <a:r>
                        <a:rPr lang="en-US" sz="1700" dirty="0" smtClean="0"/>
                        <a:t>– </a:t>
                      </a:r>
                      <a:r>
                        <a:rPr lang="en-US" sz="1700" baseline="0" dirty="0" smtClean="0"/>
                        <a:t>1:15</a:t>
                      </a:r>
                    </a:p>
                  </a:txBody>
                  <a:tcPr/>
                </a:tc>
              </a:tr>
              <a:tr h="370840">
                <a:tc>
                  <a:txBody>
                    <a:bodyPr/>
                    <a:lstStyle/>
                    <a:p>
                      <a:r>
                        <a:rPr lang="en-US" sz="1700" dirty="0" smtClean="0"/>
                        <a:t>3.  </a:t>
                      </a:r>
                      <a:r>
                        <a:rPr lang="en-US" sz="1700" baseline="0" dirty="0" smtClean="0"/>
                        <a:t> </a:t>
                      </a:r>
                      <a:r>
                        <a:rPr lang="en-US" sz="1700" dirty="0" smtClean="0"/>
                        <a:t>A Gentle HIPAA Primer</a:t>
                      </a:r>
                      <a:endParaRPr lang="en-US" sz="1700" dirty="0"/>
                    </a:p>
                  </a:txBody>
                  <a:tcPr/>
                </a:tc>
                <a:tc>
                  <a:txBody>
                    <a:bodyPr/>
                    <a:lstStyle/>
                    <a:p>
                      <a:r>
                        <a:rPr lang="en-US" sz="1700" dirty="0" smtClean="0"/>
                        <a:t>1:15 – 1:45</a:t>
                      </a:r>
                      <a:endParaRPr lang="en-US" sz="1700" dirty="0"/>
                    </a:p>
                  </a:txBody>
                  <a:tcPr/>
                </a:tc>
              </a:tr>
              <a:tr h="370840">
                <a:tc>
                  <a:txBody>
                    <a:bodyPr/>
                    <a:lstStyle/>
                    <a:p>
                      <a:r>
                        <a:rPr lang="en-US" sz="1700" dirty="0" smtClean="0"/>
                        <a:t>4.  </a:t>
                      </a:r>
                      <a:r>
                        <a:rPr lang="en-US" sz="1700" baseline="0" dirty="0" smtClean="0"/>
                        <a:t> </a:t>
                      </a:r>
                      <a:r>
                        <a:rPr lang="en-US" sz="1700" dirty="0" smtClean="0"/>
                        <a:t>A Gentle FISMA Primer</a:t>
                      </a:r>
                      <a:endParaRPr lang="en-US" sz="1700" dirty="0"/>
                    </a:p>
                  </a:txBody>
                  <a:tcPr/>
                </a:tc>
                <a:tc>
                  <a:txBody>
                    <a:bodyPr/>
                    <a:lstStyle/>
                    <a:p>
                      <a:r>
                        <a:rPr lang="en-US" sz="1700" dirty="0" smtClean="0"/>
                        <a:t>1:45 – 2:15</a:t>
                      </a:r>
                      <a:endParaRPr lang="en-US" sz="1700" dirty="0"/>
                    </a:p>
                  </a:txBody>
                  <a:tcPr/>
                </a:tc>
              </a:tr>
              <a:tr h="370840">
                <a:tc>
                  <a:txBody>
                    <a:bodyPr/>
                    <a:lstStyle/>
                    <a:p>
                      <a:r>
                        <a:rPr lang="en-US" sz="1700" dirty="0" smtClean="0"/>
                        <a:t>5.  Cyber Risk Management</a:t>
                      </a:r>
                      <a:endParaRPr lang="en-US" sz="1700" dirty="0"/>
                    </a:p>
                  </a:txBody>
                  <a:tcPr/>
                </a:tc>
                <a:tc>
                  <a:txBody>
                    <a:bodyPr/>
                    <a:lstStyle/>
                    <a:p>
                      <a:r>
                        <a:rPr lang="en-US" sz="1700" dirty="0" smtClean="0"/>
                        <a:t>2:15 – 2:30</a:t>
                      </a:r>
                      <a:endParaRPr lang="en-US" sz="1700" dirty="0"/>
                    </a:p>
                  </a:txBody>
                  <a:tcPr/>
                </a:tc>
              </a:tr>
              <a:tr h="370840">
                <a:tc>
                  <a:txBody>
                    <a:bodyPr/>
                    <a:lstStyle/>
                    <a:p>
                      <a:r>
                        <a:rPr lang="en-US" sz="1700" dirty="0" smtClean="0"/>
                        <a:t>6.  The NIST Risk Management Framework (RMF)</a:t>
                      </a:r>
                      <a:endParaRPr lang="en-US" sz="1700" dirty="0"/>
                    </a:p>
                  </a:txBody>
                  <a:tcPr/>
                </a:tc>
                <a:tc>
                  <a:txBody>
                    <a:bodyPr/>
                    <a:lstStyle/>
                    <a:p>
                      <a:r>
                        <a:rPr lang="en-US" sz="1700" dirty="0" smtClean="0"/>
                        <a:t>2:30 – 3:00</a:t>
                      </a:r>
                      <a:endParaRPr lang="en-US" sz="1700" dirty="0"/>
                    </a:p>
                  </a:txBody>
                  <a:tcPr/>
                </a:tc>
              </a:tr>
              <a:tr h="370840">
                <a:tc>
                  <a:txBody>
                    <a:bodyPr/>
                    <a:lstStyle/>
                    <a:p>
                      <a:pPr marL="0" indent="0">
                        <a:buNone/>
                      </a:pPr>
                      <a:r>
                        <a:rPr lang="en-US" sz="1700" dirty="0" smtClean="0">
                          <a:solidFill>
                            <a:srgbClr val="800000"/>
                          </a:solidFill>
                        </a:rPr>
                        <a:t>                                   Break</a:t>
                      </a:r>
                      <a:endParaRPr lang="en-US" sz="1700" dirty="0">
                        <a:solidFill>
                          <a:srgbClr val="800000"/>
                        </a:solidFill>
                      </a:endParaRPr>
                    </a:p>
                  </a:txBody>
                  <a:tcPr/>
                </a:tc>
                <a:tc>
                  <a:txBody>
                    <a:bodyPr/>
                    <a:lstStyle/>
                    <a:p>
                      <a:pPr marL="0" indent="0">
                        <a:buNone/>
                      </a:pPr>
                      <a:r>
                        <a:rPr lang="en-US" sz="1700" dirty="0" smtClean="0">
                          <a:solidFill>
                            <a:srgbClr val="800000"/>
                          </a:solidFill>
                        </a:rPr>
                        <a:t>3:00 – 3:10</a:t>
                      </a:r>
                      <a:endParaRPr lang="en-US" sz="1700" dirty="0">
                        <a:solidFill>
                          <a:srgbClr val="800000"/>
                        </a:solidFill>
                      </a:endParaRPr>
                    </a:p>
                  </a:txBody>
                  <a:tcPr/>
                </a:tc>
              </a:tr>
              <a:tr h="370840">
                <a:tc>
                  <a:txBody>
                    <a:bodyPr/>
                    <a:lstStyle/>
                    <a:p>
                      <a:pPr marL="0" indent="0">
                        <a:buNone/>
                      </a:pPr>
                      <a:r>
                        <a:rPr lang="en-US" sz="1700" dirty="0" smtClean="0"/>
                        <a:t>7.  Building the NIST RMF at IU</a:t>
                      </a:r>
                      <a:endParaRPr lang="en-US" sz="1700" dirty="0"/>
                    </a:p>
                  </a:txBody>
                  <a:tcPr/>
                </a:tc>
                <a:tc>
                  <a:txBody>
                    <a:bodyPr/>
                    <a:lstStyle/>
                    <a:p>
                      <a:r>
                        <a:rPr lang="en-US" sz="1700" dirty="0" smtClean="0"/>
                        <a:t>3:10 – 3:55</a:t>
                      </a:r>
                      <a:endParaRPr lang="en-US" sz="17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t>8.  Using it to address HIPAA</a:t>
                      </a:r>
                      <a:endParaRPr lang="en-US" sz="1700" dirty="0"/>
                    </a:p>
                  </a:txBody>
                  <a:tcPr/>
                </a:tc>
                <a:tc>
                  <a:txBody>
                    <a:bodyPr/>
                    <a:lstStyle/>
                    <a:p>
                      <a:pPr marL="0" indent="0">
                        <a:buNone/>
                      </a:pPr>
                      <a:r>
                        <a:rPr lang="en-US" sz="1700" dirty="0" smtClean="0"/>
                        <a:t>3:55 – 4:10</a:t>
                      </a:r>
                      <a:endParaRPr lang="en-US" sz="17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t>9.  Conclusions</a:t>
                      </a:r>
                    </a:p>
                  </a:txBody>
                  <a:tcPr/>
                </a:tc>
                <a:tc>
                  <a:txBody>
                    <a:bodyPr/>
                    <a:lstStyle/>
                    <a:p>
                      <a:pPr marL="0" indent="0">
                        <a:buNone/>
                      </a:pPr>
                      <a:r>
                        <a:rPr lang="en-US" sz="1700" dirty="0" smtClean="0"/>
                        <a:t>4:10 – 4:20</a:t>
                      </a:r>
                      <a:endParaRPr lang="en-US" sz="17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smtClean="0"/>
                        <a:t>10.  Q&amp;A</a:t>
                      </a:r>
                    </a:p>
                  </a:txBody>
                  <a:tcPr/>
                </a:tc>
                <a:tc>
                  <a:txBody>
                    <a:bodyPr/>
                    <a:lstStyle/>
                    <a:p>
                      <a:pPr marL="0" indent="0">
                        <a:buNone/>
                      </a:pPr>
                      <a:r>
                        <a:rPr lang="en-US" sz="1700" dirty="0" smtClean="0"/>
                        <a:t>4:20 – 5:00</a:t>
                      </a:r>
                      <a:endParaRPr lang="en-US" sz="1700" dirty="0"/>
                    </a:p>
                  </a:txBody>
                  <a:tcPr/>
                </a:tc>
              </a:tr>
            </a:tbl>
          </a:graphicData>
        </a:graphic>
      </p:graphicFrame>
    </p:spTree>
    <p:extLst>
      <p:ext uri="{BB962C8B-B14F-4D97-AF65-F5344CB8AC3E}">
        <p14:creationId xmlns:p14="http://schemas.microsoft.com/office/powerpoint/2010/main" val="9159609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032" y="635930"/>
            <a:ext cx="1357935" cy="982445"/>
          </a:xfrm>
          <a:prstGeom prst="rect">
            <a:avLst/>
          </a:prstGeom>
        </p:spPr>
      </p:pic>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16616" y="1295400"/>
            <a:ext cx="844638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pPr eaLnBrk="1" hangingPunct="1"/>
            <a:r>
              <a:rPr lang="en-US" sz="2500" i="0" dirty="0" smtClean="0">
                <a:latin typeface="Arial" charset="0"/>
                <a:ea typeface="ＭＳ Ｐゴシック" charset="0"/>
                <a:cs typeface="ＭＳ Ｐゴシック" charset="0"/>
              </a:rPr>
              <a:t>Your organization (say HPC </a:t>
            </a:r>
            <a:r>
              <a:rPr lang="en-US" sz="2500" dirty="0" smtClean="0">
                <a:latin typeface="Arial" charset="0"/>
                <a:ea typeface="ＭＳ Ｐゴシック" charset="0"/>
                <a:cs typeface="ＭＳ Ｐゴシック" charset="0"/>
              </a:rPr>
              <a:t>Center) </a:t>
            </a:r>
            <a:r>
              <a:rPr lang="en-US" sz="2500" i="0" dirty="0" smtClean="0">
                <a:latin typeface="Arial" charset="0"/>
                <a:ea typeface="ＭＳ Ｐゴシック" charset="0"/>
                <a:cs typeface="ＭＳ Ｐゴシック" charset="0"/>
              </a:rPr>
              <a:t>is not a covered entity if you are not involved in healthcare operations directly.  </a:t>
            </a:r>
          </a:p>
          <a:p>
            <a:pPr eaLnBrk="1" hangingPunct="1"/>
            <a:r>
              <a:rPr lang="en-US" sz="2500" i="0" dirty="0" smtClean="0">
                <a:latin typeface="Arial" charset="0"/>
                <a:ea typeface="ＭＳ Ｐゴシック" charset="0"/>
                <a:cs typeface="ＭＳ Ｐゴシック" charset="0"/>
              </a:rPr>
              <a:t>However, it is still subject to HIPAA if </a:t>
            </a:r>
            <a:r>
              <a:rPr lang="en-US" sz="2500" dirty="0" smtClean="0">
                <a:latin typeface="Arial" charset="0"/>
                <a:ea typeface="ＭＳ Ｐゴシック" charset="0"/>
                <a:cs typeface="ＭＳ Ｐゴシック" charset="0"/>
              </a:rPr>
              <a:t>both of the following are true:</a:t>
            </a:r>
            <a:endParaRPr lang="en-US" sz="2500" i="0" dirty="0" smtClean="0">
              <a:latin typeface="Arial" charset="0"/>
              <a:ea typeface="ＭＳ Ｐゴシック" charset="0"/>
              <a:cs typeface="ＭＳ Ｐゴシック" charset="0"/>
            </a:endParaRPr>
          </a:p>
          <a:p>
            <a:pPr lvl="2" eaLnBrk="1" hangingPunct="1"/>
            <a:r>
              <a:rPr lang="en-US" sz="2200" i="0" dirty="0" smtClean="0">
                <a:latin typeface="Arial" charset="0"/>
                <a:ea typeface="ＭＳ Ｐゴシック" charset="0"/>
                <a:cs typeface="ＭＳ Ｐゴシック" charset="0"/>
              </a:rPr>
              <a:t>you serve a covered entity, either </a:t>
            </a:r>
            <a:r>
              <a:rPr lang="en-US" sz="2200" dirty="0" smtClean="0">
                <a:latin typeface="Arial" charset="0"/>
                <a:ea typeface="ＭＳ Ｐゴシック" charset="0"/>
                <a:cs typeface="ＭＳ Ｐゴシック" charset="0"/>
              </a:rPr>
              <a:t>as a unit of your covered entity or as a Business Associate, </a:t>
            </a:r>
            <a:r>
              <a:rPr lang="en-US" sz="2200" dirty="0" smtClean="0">
                <a:solidFill>
                  <a:srgbClr val="7D110C"/>
                </a:solidFill>
                <a:latin typeface="Arial" charset="0"/>
                <a:ea typeface="ＭＳ Ｐゴシック" charset="0"/>
                <a:cs typeface="ＭＳ Ｐゴシック" charset="0"/>
              </a:rPr>
              <a:t>and</a:t>
            </a:r>
            <a:r>
              <a:rPr lang="en-US" sz="2200" dirty="0" smtClean="0">
                <a:latin typeface="Arial" charset="0"/>
                <a:ea typeface="ＭＳ Ｐゴシック" charset="0"/>
                <a:cs typeface="ＭＳ Ｐゴシック" charset="0"/>
              </a:rPr>
              <a:t> </a:t>
            </a:r>
          </a:p>
          <a:p>
            <a:pPr lvl="2" eaLnBrk="1" hangingPunct="1"/>
            <a:r>
              <a:rPr lang="en-US" sz="2200" dirty="0" smtClean="0">
                <a:latin typeface="Arial" charset="0"/>
                <a:ea typeface="ＭＳ Ｐゴシック" charset="0"/>
                <a:cs typeface="ＭＳ Ｐゴシック" charset="0"/>
              </a:rPr>
              <a:t>if you handle ePHI in any way, shape, or form.</a:t>
            </a:r>
          </a:p>
          <a:p>
            <a:pPr eaLnBrk="1" hangingPunct="1"/>
            <a:r>
              <a:rPr lang="en-US" sz="2500" dirty="0" smtClean="0">
                <a:latin typeface="Arial" charset="0"/>
                <a:ea typeface="ＭＳ Ｐゴシック" charset="0"/>
                <a:cs typeface="ＭＳ Ｐゴシック" charset="0"/>
              </a:rPr>
              <a:t>So you cannot say “I didn’t know we had ePHI”.</a:t>
            </a:r>
            <a:endParaRPr lang="en-US" sz="2500" i="0" dirty="0" smtClean="0">
              <a:latin typeface="Arial" charset="0"/>
              <a:ea typeface="ＭＳ Ｐゴシック" charset="0"/>
              <a:cs typeface="ＭＳ Ｐゴシック" charset="0"/>
            </a:endParaRPr>
          </a:p>
        </p:txBody>
      </p:sp>
      <p:sp>
        <p:nvSpPr>
          <p:cNvPr id="8" name="Rectangle 2"/>
          <p:cNvSpPr txBox="1">
            <a:spLocks noChangeArrowheads="1"/>
          </p:cNvSpPr>
          <p:nvPr/>
        </p:nvSpPr>
        <p:spPr bwMode="auto">
          <a:xfrm>
            <a:off x="457199" y="568466"/>
            <a:ext cx="8177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chemeClr val="accent1"/>
                </a:solidFill>
                <a:latin typeface="+mj-lt"/>
                <a:ea typeface="+mj-ea"/>
                <a:cs typeface="+mj-cs"/>
              </a:defRPr>
            </a:lvl1pPr>
            <a:lvl2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2pPr>
            <a:lvl3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3pPr>
            <a:lvl4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4pPr>
            <a:lvl5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9pPr>
          </a:lstStyle>
          <a:p>
            <a:pPr algn="ctr" eaLnBrk="1" hangingPunct="1"/>
            <a:r>
              <a:rPr lang="en-US" sz="4400" b="0" i="0" dirty="0" smtClean="0">
                <a:solidFill>
                  <a:schemeClr val="tx1"/>
                </a:solidFill>
                <a:latin typeface="Arial" charset="0"/>
                <a:ea typeface="ＭＳ Ｐゴシック" charset="0"/>
                <a:cs typeface="ＭＳ Ｐゴシック" charset="0"/>
              </a:rPr>
              <a:t>Am I covered?</a:t>
            </a:r>
            <a:endParaRPr lang="en-US" sz="4400" b="0" i="0" dirty="0">
              <a:solidFill>
                <a:schemeClr val="tx1"/>
              </a:solidFill>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spTree>
    <p:extLst>
      <p:ext uri="{BB962C8B-B14F-4D97-AF65-F5344CB8AC3E}">
        <p14:creationId xmlns:p14="http://schemas.microsoft.com/office/powerpoint/2010/main" val="10332416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467" y="609600"/>
            <a:ext cx="7110413" cy="1143000"/>
          </a:xfrm>
        </p:spPr>
        <p:txBody>
          <a:bodyPr/>
          <a:lstStyle/>
          <a:p>
            <a:pPr algn="ctr"/>
            <a:r>
              <a:rPr lang="en-US" sz="4400" b="0" dirty="0" smtClean="0">
                <a:solidFill>
                  <a:srgbClr val="000000"/>
                </a:solidFill>
                <a:latin typeface="Arial"/>
                <a:cs typeface="Arial"/>
              </a:rPr>
              <a:t>Business Associates</a:t>
            </a:r>
            <a:endParaRPr lang="en-US" sz="4400" b="0" dirty="0">
              <a:solidFill>
                <a:srgbClr val="000000"/>
              </a:solidFill>
              <a:latin typeface="Arial"/>
              <a:cs typeface="Arial"/>
            </a:endParaRPr>
          </a:p>
        </p:txBody>
      </p:sp>
      <p:sp>
        <p:nvSpPr>
          <p:cNvPr id="3" name="Content Placeholder 2"/>
          <p:cNvSpPr>
            <a:spLocks noGrp="1"/>
          </p:cNvSpPr>
          <p:nvPr>
            <p:ph idx="1"/>
          </p:nvPr>
        </p:nvSpPr>
        <p:spPr>
          <a:xfrm>
            <a:off x="762000" y="2111772"/>
            <a:ext cx="7747000" cy="4038600"/>
          </a:xfrm>
        </p:spPr>
        <p:txBody>
          <a:bodyPr/>
          <a:lstStyle/>
          <a:p>
            <a:pPr marL="0" indent="0">
              <a:buNone/>
            </a:pPr>
            <a:r>
              <a:rPr lang="en-US" sz="2600" dirty="0" smtClean="0"/>
              <a:t>A HIPAA Business Associate (BA) is defined as “</a:t>
            </a:r>
            <a:r>
              <a:rPr lang="en-US" sz="2600" dirty="0"/>
              <a:t>a person or organization, other than a member of a covered entity's workforce, that performs certain functions or activities on behalf of, or provides certain services to, a covered entity that involve the use or disclosure of individually identifiable health information.</a:t>
            </a:r>
            <a:r>
              <a:rPr lang="en-US" sz="2600" dirty="0" smtClean="0"/>
              <a:t>”</a:t>
            </a:r>
          </a:p>
          <a:p>
            <a:pPr marL="0" indent="0">
              <a:buNone/>
            </a:pPr>
            <a:endParaRPr lang="en-US" sz="2400" dirty="0"/>
          </a:p>
        </p:txBody>
      </p:sp>
      <p:pic>
        <p:nvPicPr>
          <p:cNvPr id="4" name="Picture 3" descr="hipa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789" y="680365"/>
            <a:ext cx="1375355" cy="1030189"/>
          </a:xfrm>
          <a:prstGeom prst="rect">
            <a:avLst/>
          </a:prstGeom>
        </p:spPr>
      </p:pic>
    </p:spTree>
    <p:extLst>
      <p:ext uri="{BB962C8B-B14F-4D97-AF65-F5344CB8AC3E}">
        <p14:creationId xmlns:p14="http://schemas.microsoft.com/office/powerpoint/2010/main" val="22911999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605" y="427273"/>
            <a:ext cx="6695395" cy="1425340"/>
          </a:xfrm>
        </p:spPr>
        <p:txBody>
          <a:bodyPr/>
          <a:lstStyle/>
          <a:p>
            <a:pPr algn="ctr"/>
            <a:r>
              <a:rPr lang="en-US" sz="4400" b="0" dirty="0" smtClean="0">
                <a:solidFill>
                  <a:srgbClr val="000000"/>
                </a:solidFill>
                <a:latin typeface="Arial"/>
                <a:cs typeface="Arial"/>
              </a:rPr>
              <a:t>Business Associate Agreements</a:t>
            </a:r>
            <a:endParaRPr lang="en-US" sz="4400" b="0" dirty="0">
              <a:solidFill>
                <a:srgbClr val="000000"/>
              </a:solidFill>
              <a:latin typeface="Arial"/>
              <a:cs typeface="Arial"/>
            </a:endParaRPr>
          </a:p>
        </p:txBody>
      </p:sp>
      <p:sp>
        <p:nvSpPr>
          <p:cNvPr id="3" name="Content Placeholder 2"/>
          <p:cNvSpPr>
            <a:spLocks noGrp="1"/>
          </p:cNvSpPr>
          <p:nvPr>
            <p:ph idx="1"/>
          </p:nvPr>
        </p:nvSpPr>
        <p:spPr>
          <a:xfrm>
            <a:off x="313587" y="1996933"/>
            <a:ext cx="8195413" cy="4038600"/>
          </a:xfrm>
        </p:spPr>
        <p:txBody>
          <a:bodyPr/>
          <a:lstStyle/>
          <a:p>
            <a:r>
              <a:rPr lang="en-US" sz="2600" dirty="0" smtClean="0">
                <a:latin typeface="Arial"/>
                <a:cs typeface="Arial"/>
              </a:rPr>
              <a:t>HIPAA requires a Business Associate Agreement (BAA) with BAs that can touch ePHI on your system (since it’s a disclosure).</a:t>
            </a:r>
          </a:p>
          <a:p>
            <a:r>
              <a:rPr lang="en-US" sz="2600" dirty="0" smtClean="0">
                <a:latin typeface="Arial"/>
                <a:cs typeface="Arial"/>
              </a:rPr>
              <a:t>The BAA must include language that the BA will protect your ePHI and abide by HIPAA. </a:t>
            </a:r>
            <a:r>
              <a:rPr lang="en-US" sz="1800" dirty="0" smtClean="0">
                <a:latin typeface="Arial"/>
                <a:cs typeface="Arial"/>
              </a:rPr>
              <a:t>(Sample BAAs at DHHS site.)</a:t>
            </a:r>
          </a:p>
          <a:p>
            <a:r>
              <a:rPr lang="en-US" sz="2600" dirty="0" smtClean="0">
                <a:latin typeface="Arial"/>
                <a:cs typeface="Arial"/>
              </a:rPr>
              <a:t>You must do due diligence (an assessment) to ensure that the BA can protect your ePHI as per HIPAA.</a:t>
            </a:r>
          </a:p>
        </p:txBody>
      </p:sp>
      <p:pic>
        <p:nvPicPr>
          <p:cNvPr id="4" name="Picture 3" descr="hipa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5" name="Picture 4"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110" y="590551"/>
            <a:ext cx="1584961" cy="1054720"/>
          </a:xfrm>
          <a:prstGeom prst="rect">
            <a:avLst/>
          </a:prstGeom>
        </p:spPr>
      </p:pic>
    </p:spTree>
    <p:extLst>
      <p:ext uri="{BB962C8B-B14F-4D97-AF65-F5344CB8AC3E}">
        <p14:creationId xmlns:p14="http://schemas.microsoft.com/office/powerpoint/2010/main" val="980594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440" y="432647"/>
            <a:ext cx="8559800" cy="1143000"/>
          </a:xfrm>
        </p:spPr>
        <p:txBody>
          <a:bodyPr/>
          <a:lstStyle/>
          <a:p>
            <a:pPr algn="ctr"/>
            <a:r>
              <a:rPr lang="en-US" sz="4400" b="0" dirty="0" smtClean="0">
                <a:solidFill>
                  <a:srgbClr val="000000"/>
                </a:solidFill>
                <a:latin typeface="Arial"/>
                <a:cs typeface="Arial"/>
              </a:rPr>
              <a:t>Am I a Business Associate?</a:t>
            </a:r>
            <a:endParaRPr lang="en-US" sz="4400" b="0" dirty="0">
              <a:solidFill>
                <a:srgbClr val="000000"/>
              </a:solidFill>
              <a:latin typeface="Arial"/>
              <a:cs typeface="Arial"/>
            </a:endParaRPr>
          </a:p>
        </p:txBody>
      </p:sp>
      <p:sp>
        <p:nvSpPr>
          <p:cNvPr id="3" name="Content Placeholder 2"/>
          <p:cNvSpPr>
            <a:spLocks noGrp="1"/>
          </p:cNvSpPr>
          <p:nvPr>
            <p:ph idx="1"/>
          </p:nvPr>
        </p:nvSpPr>
        <p:spPr>
          <a:xfrm>
            <a:off x="329266" y="1852613"/>
            <a:ext cx="8179734" cy="4038600"/>
          </a:xfrm>
        </p:spPr>
        <p:txBody>
          <a:bodyPr/>
          <a:lstStyle/>
          <a:p>
            <a:r>
              <a:rPr lang="en-US" sz="2500" dirty="0"/>
              <a:t>You are</a:t>
            </a:r>
            <a:r>
              <a:rPr lang="en-US" sz="2500" dirty="0">
                <a:solidFill>
                  <a:srgbClr val="7D110C"/>
                </a:solidFill>
              </a:rPr>
              <a:t> not </a:t>
            </a:r>
            <a:r>
              <a:rPr lang="en-US" sz="2500" dirty="0"/>
              <a:t>a BA if you are part of say a university </a:t>
            </a:r>
            <a:r>
              <a:rPr lang="en-US" sz="2500" dirty="0" smtClean="0"/>
              <a:t>and provide services </a:t>
            </a:r>
            <a:r>
              <a:rPr lang="en-US" sz="2500" dirty="0"/>
              <a:t>to its medical </a:t>
            </a:r>
            <a:r>
              <a:rPr lang="en-US" sz="2500" dirty="0" smtClean="0"/>
              <a:t>school or other covered components.</a:t>
            </a:r>
            <a:endParaRPr lang="en-US" sz="2500" dirty="0"/>
          </a:p>
          <a:p>
            <a:r>
              <a:rPr lang="en-US" sz="2500" dirty="0"/>
              <a:t>You </a:t>
            </a:r>
            <a:r>
              <a:rPr lang="en-US" sz="2500" dirty="0">
                <a:solidFill>
                  <a:srgbClr val="7D110C"/>
                </a:solidFill>
              </a:rPr>
              <a:t>are</a:t>
            </a:r>
            <a:r>
              <a:rPr lang="en-US" sz="2500" dirty="0"/>
              <a:t> if you </a:t>
            </a:r>
            <a:r>
              <a:rPr lang="en-US" sz="2500" dirty="0" smtClean="0"/>
              <a:t>provide services to </a:t>
            </a:r>
            <a:r>
              <a:rPr lang="en-US" sz="2500" dirty="0"/>
              <a:t>an </a:t>
            </a:r>
            <a:r>
              <a:rPr lang="en-US" sz="2500" dirty="0" smtClean="0"/>
              <a:t>an external covered entity.  Then the CE</a:t>
            </a:r>
            <a:r>
              <a:rPr lang="en-US" sz="2500" dirty="0" smtClean="0">
                <a:latin typeface="Arial"/>
                <a:cs typeface="Arial"/>
              </a:rPr>
              <a:t> </a:t>
            </a:r>
            <a:r>
              <a:rPr lang="en-US" sz="2500" dirty="0" smtClean="0">
                <a:solidFill>
                  <a:srgbClr val="7D110C"/>
                </a:solidFill>
                <a:latin typeface="Arial"/>
                <a:cs typeface="Arial"/>
              </a:rPr>
              <a:t>must</a:t>
            </a:r>
            <a:r>
              <a:rPr lang="en-US" sz="2500" dirty="0" smtClean="0">
                <a:latin typeface="Arial"/>
                <a:cs typeface="Arial"/>
              </a:rPr>
              <a:t> have a HIPAA BAA with you (since your sys admins have access to their user data/ePHI).</a:t>
            </a:r>
          </a:p>
          <a:p>
            <a:r>
              <a:rPr lang="en-US" sz="2500" dirty="0" smtClean="0">
                <a:latin typeface="Arial"/>
                <a:cs typeface="Arial"/>
              </a:rPr>
              <a:t>They are in violation of HIPAA if they do not.</a:t>
            </a:r>
            <a:endParaRPr lang="en-US" sz="2500" dirty="0"/>
          </a:p>
        </p:txBody>
      </p:sp>
      <p:pic>
        <p:nvPicPr>
          <p:cNvPr id="4" name="Picture 3" descr="hipa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95" y="678572"/>
            <a:ext cx="1410013" cy="998099"/>
          </a:xfrm>
          <a:prstGeom prst="rect">
            <a:avLst/>
          </a:prstGeom>
        </p:spPr>
      </p:pic>
    </p:spTree>
    <p:extLst>
      <p:ext uri="{BB962C8B-B14F-4D97-AF65-F5344CB8AC3E}">
        <p14:creationId xmlns:p14="http://schemas.microsoft.com/office/powerpoint/2010/main" val="419829304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91984" y="1295400"/>
            <a:ext cx="801214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The </a:t>
            </a:r>
            <a:r>
              <a:rPr lang="en-US" sz="2600" dirty="0" smtClean="0">
                <a:solidFill>
                  <a:schemeClr val="accent1"/>
                </a:solidFill>
                <a:latin typeface="Arial" charset="0"/>
                <a:ea typeface="ＭＳ Ｐゴシック" charset="0"/>
                <a:cs typeface="ＭＳ Ｐゴシック" charset="0"/>
              </a:rPr>
              <a:t>HIPAA Omnibus Final Rule </a:t>
            </a:r>
            <a:r>
              <a:rPr lang="en-US" sz="2600" dirty="0" smtClean="0">
                <a:latin typeface="Arial" charset="0"/>
                <a:ea typeface="ＭＳ Ｐゴシック" charset="0"/>
                <a:cs typeface="ＭＳ Ｐゴシック" charset="0"/>
              </a:rPr>
              <a:t>added HITECH &amp; GINA provisions, new business associate &amp; breach notification requirements, and audits/enforcement.</a:t>
            </a:r>
          </a:p>
          <a:p>
            <a:pPr lvl="2" eaLnBrk="1" hangingPunct="1"/>
            <a:r>
              <a:rPr lang="en-US" sz="2000" dirty="0" smtClean="0">
                <a:latin typeface="Arial" charset="0"/>
                <a:ea typeface="ＭＳ Ｐゴシック" charset="0"/>
                <a:cs typeface="ＭＳ Ｐゴシック" charset="0"/>
              </a:rPr>
              <a:t>HITECH was part of ARRA and enacted to promote the adoption of Health Information Technology, especially Electronic </a:t>
            </a:r>
            <a:r>
              <a:rPr lang="en-US" sz="2000" dirty="0">
                <a:latin typeface="Arial" charset="0"/>
                <a:ea typeface="ＭＳ Ｐゴシック" charset="0"/>
                <a:cs typeface="ＭＳ Ｐゴシック" charset="0"/>
              </a:rPr>
              <a:t>Health Records </a:t>
            </a:r>
            <a:r>
              <a:rPr lang="en-US" sz="2000" dirty="0" smtClean="0">
                <a:latin typeface="Arial" charset="0"/>
                <a:ea typeface="ＭＳ Ｐゴシック" charset="0"/>
                <a:cs typeface="ＭＳ Ｐゴシック" charset="0"/>
              </a:rPr>
              <a:t>(</a:t>
            </a:r>
            <a:r>
              <a:rPr lang="en-US" sz="2000" dirty="0" smtClean="0">
                <a:solidFill>
                  <a:srgbClr val="7D110C"/>
                </a:solidFill>
                <a:latin typeface="Arial" charset="0"/>
                <a:ea typeface="ＭＳ Ｐゴシック" charset="0"/>
                <a:cs typeface="ＭＳ Ｐゴシック" charset="0"/>
              </a:rPr>
              <a:t>EHR</a:t>
            </a:r>
            <a:r>
              <a:rPr lang="en-US" sz="2000" dirty="0" smtClean="0">
                <a:latin typeface="Arial" charset="0"/>
                <a:ea typeface="ＭＳ Ｐゴシック" charset="0"/>
                <a:cs typeface="ＭＳ Ｐゴシック" charset="0"/>
              </a:rPr>
              <a:t>). </a:t>
            </a:r>
            <a:endParaRPr lang="en-US" sz="2000" dirty="0">
              <a:latin typeface="Arial" charset="0"/>
              <a:ea typeface="ＭＳ Ｐゴシック" charset="0"/>
              <a:cs typeface="ＭＳ Ｐゴシック" charset="0"/>
            </a:endParaRPr>
          </a:p>
          <a:p>
            <a:pPr lvl="2" eaLnBrk="1" hangingPunct="1"/>
            <a:r>
              <a:rPr lang="en-US" sz="2000" dirty="0">
                <a:latin typeface="Arial" charset="0"/>
                <a:ea typeface="ＭＳ Ｐゴシック" charset="0"/>
                <a:cs typeface="ＭＳ Ｐゴシック" charset="0"/>
              </a:rPr>
              <a:t>GINA </a:t>
            </a:r>
            <a:r>
              <a:rPr lang="en-US" sz="2000" dirty="0" smtClean="0">
                <a:latin typeface="Arial" charset="0"/>
                <a:ea typeface="ＭＳ Ｐゴシック" charset="0"/>
                <a:cs typeface="ＭＳ Ｐゴシック" charset="0"/>
              </a:rPr>
              <a:t>prohibits insurers from using human genetic data to deny coverage based on genetic predisposition to future diseases.  However, genetic data without the 18 identifiers is not subject to HIPAA.</a:t>
            </a:r>
            <a:endParaRPr lang="en-US" sz="2000" dirty="0">
              <a:latin typeface="Arial" charset="0"/>
              <a:ea typeface="ＭＳ Ｐゴシック" charset="0"/>
              <a:cs typeface="ＭＳ Ｐゴシック" charset="0"/>
            </a:endParaRPr>
          </a:p>
        </p:txBody>
      </p:sp>
      <p:sp>
        <p:nvSpPr>
          <p:cNvPr id="8" name="Rectangle 2"/>
          <p:cNvSpPr txBox="1">
            <a:spLocks noChangeArrowheads="1"/>
          </p:cNvSpPr>
          <p:nvPr/>
        </p:nvSpPr>
        <p:spPr bwMode="auto">
          <a:xfrm>
            <a:off x="1023747" y="542665"/>
            <a:ext cx="8177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chemeClr val="accent1"/>
                </a:solidFill>
                <a:latin typeface="+mj-lt"/>
                <a:ea typeface="+mj-ea"/>
                <a:cs typeface="+mj-cs"/>
              </a:defRPr>
            </a:lvl1pPr>
            <a:lvl2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2pPr>
            <a:lvl3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3pPr>
            <a:lvl4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4pPr>
            <a:lvl5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9pPr>
          </a:lstStyle>
          <a:p>
            <a:pPr algn="ctr" eaLnBrk="1" hangingPunct="1"/>
            <a:r>
              <a:rPr lang="en-US" sz="4400" b="0" dirty="0" smtClean="0">
                <a:solidFill>
                  <a:schemeClr val="tx1"/>
                </a:solidFill>
                <a:latin typeface="Arial" charset="0"/>
                <a:ea typeface="ＭＳ Ｐゴシック" charset="0"/>
                <a:cs typeface="ＭＳ Ｐゴシック" charset="0"/>
              </a:rPr>
              <a:t>Recent HIPAA Changes</a:t>
            </a:r>
            <a:endParaRPr lang="en-US" sz="4400" b="0" dirty="0">
              <a:solidFill>
                <a:schemeClr val="tx1"/>
              </a:solidFill>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984" y="703414"/>
            <a:ext cx="1259984" cy="817409"/>
          </a:xfrm>
          <a:prstGeom prst="rect">
            <a:avLst/>
          </a:prstGeom>
        </p:spPr>
      </p:pic>
    </p:spTree>
    <p:extLst>
      <p:ext uri="{BB962C8B-B14F-4D97-AF65-F5344CB8AC3E}">
        <p14:creationId xmlns:p14="http://schemas.microsoft.com/office/powerpoint/2010/main" val="226345709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PAA-Graphic-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777" y="1490177"/>
            <a:ext cx="4218580" cy="4244304"/>
          </a:xfrm>
          <a:prstGeom prst="rect">
            <a:avLst/>
          </a:prstGeom>
        </p:spPr>
      </p:pic>
      <p:sp>
        <p:nvSpPr>
          <p:cNvPr id="5" name="Rectangle 2"/>
          <p:cNvSpPr txBox="1">
            <a:spLocks noChangeArrowheads="1"/>
          </p:cNvSpPr>
          <p:nvPr/>
        </p:nvSpPr>
        <p:spPr bwMode="auto">
          <a:xfrm>
            <a:off x="316616" y="351400"/>
            <a:ext cx="8177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chemeClr val="accent1"/>
                </a:solidFill>
                <a:latin typeface="+mj-lt"/>
                <a:ea typeface="+mj-ea"/>
                <a:cs typeface="+mj-cs"/>
              </a:defRPr>
            </a:lvl1pPr>
            <a:lvl2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2pPr>
            <a:lvl3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3pPr>
            <a:lvl4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4pPr>
            <a:lvl5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9pPr>
          </a:lstStyle>
          <a:p>
            <a:pPr algn="ctr" eaLnBrk="1" hangingPunct="1"/>
            <a:r>
              <a:rPr lang="en-US" sz="3600" b="0" i="0" dirty="0" smtClean="0">
                <a:solidFill>
                  <a:schemeClr val="tx1"/>
                </a:solidFill>
                <a:latin typeface="Arial" charset="0"/>
                <a:ea typeface="ＭＳ Ｐゴシック" charset="0"/>
                <a:cs typeface="ＭＳ Ｐゴシック" charset="0"/>
              </a:rPr>
              <a:t>HIPAA after Omnibus</a:t>
            </a:r>
            <a:endParaRPr lang="en-US" sz="3600" b="0" i="0" dirty="0">
              <a:solidFill>
                <a:schemeClr val="tx1"/>
              </a:solidFill>
              <a:latin typeface="Arial" charset="0"/>
              <a:ea typeface="ＭＳ Ｐゴシック" charset="0"/>
              <a:cs typeface="ＭＳ Ｐゴシック" charset="0"/>
            </a:endParaRPr>
          </a:p>
        </p:txBody>
      </p:sp>
      <p:sp>
        <p:nvSpPr>
          <p:cNvPr id="6" name="TextBox 5"/>
          <p:cNvSpPr txBox="1"/>
          <p:nvPr/>
        </p:nvSpPr>
        <p:spPr>
          <a:xfrm>
            <a:off x="3621662" y="5840902"/>
            <a:ext cx="4124090" cy="215444"/>
          </a:xfrm>
          <a:prstGeom prst="rect">
            <a:avLst/>
          </a:prstGeom>
          <a:noFill/>
        </p:spPr>
        <p:txBody>
          <a:bodyPr wrap="square" rtlCol="0">
            <a:spAutoFit/>
          </a:bodyPr>
          <a:lstStyle/>
          <a:p>
            <a:r>
              <a:rPr lang="en-US" sz="800" dirty="0" err="1" smtClean="0"/>
              <a:t>Courtsey</a:t>
            </a:r>
            <a:r>
              <a:rPr lang="en-US" sz="800" dirty="0" smtClean="0"/>
              <a:t> </a:t>
            </a:r>
            <a:r>
              <a:rPr lang="en-US" sz="800" dirty="0" err="1" smtClean="0"/>
              <a:t>Pointclear</a:t>
            </a:r>
            <a:r>
              <a:rPr lang="en-US" sz="800" dirty="0" smtClean="0"/>
              <a:t> Solutions, Inc.</a:t>
            </a:r>
            <a:endParaRPr lang="en-US" sz="800" dirty="0"/>
          </a:p>
        </p:txBody>
      </p:sp>
      <p:pic>
        <p:nvPicPr>
          <p:cNvPr id="8" name="Picture 7"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spTree>
    <p:extLst>
      <p:ext uri="{BB962C8B-B14F-4D97-AF65-F5344CB8AC3E}">
        <p14:creationId xmlns:p14="http://schemas.microsoft.com/office/powerpoint/2010/main" val="316837010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84144" y="1295400"/>
            <a:ext cx="837885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pPr eaLnBrk="1" hangingPunct="1"/>
            <a:r>
              <a:rPr lang="en-US" sz="2600" dirty="0" smtClean="0">
                <a:solidFill>
                  <a:srgbClr val="7D110C"/>
                </a:solidFill>
                <a:latin typeface="Arial" charset="0"/>
                <a:ea typeface="ＭＳ Ｐゴシック" charset="0"/>
                <a:cs typeface="ＭＳ Ｐゴシック" charset="0"/>
              </a:rPr>
              <a:t>NO</a:t>
            </a:r>
            <a:r>
              <a:rPr lang="en-US" sz="2600" dirty="0" smtClean="0">
                <a:latin typeface="Arial" charset="0"/>
                <a:ea typeface="ＭＳ Ｐゴシック" charset="0"/>
                <a:cs typeface="ＭＳ Ｐゴシック" charset="0"/>
              </a:rPr>
              <a:t>, so long as it is not tied to a person using         one of the 18 identifiers. This is true even though it is possible in principle to identify a person using unidentified genetic data alone.</a:t>
            </a:r>
          </a:p>
          <a:p>
            <a:pPr eaLnBrk="1" hangingPunct="1"/>
            <a:r>
              <a:rPr lang="en-US" sz="2600" dirty="0" smtClean="0">
                <a:latin typeface="Arial" charset="0"/>
                <a:ea typeface="ＭＳ Ｐゴシック" charset="0"/>
                <a:cs typeface="ＭＳ Ｐゴシック" charset="0"/>
              </a:rPr>
              <a:t>However, the risk is low since such identification is no easy task.</a:t>
            </a:r>
          </a:p>
          <a:p>
            <a:pPr eaLnBrk="1" hangingPunct="1"/>
            <a:r>
              <a:rPr lang="en-US" sz="2600" dirty="0" smtClean="0">
                <a:latin typeface="Arial" charset="0"/>
                <a:ea typeface="ＭＳ Ｐゴシック" charset="0"/>
                <a:cs typeface="ＭＳ Ｐゴシック" charset="0"/>
              </a:rPr>
              <a:t>Note that rules governing human subjects still apply.</a:t>
            </a:r>
          </a:p>
          <a:p>
            <a:pPr eaLnBrk="1" hangingPunct="1"/>
            <a:r>
              <a:rPr lang="en-US" sz="2600" dirty="0" smtClean="0">
                <a:latin typeface="Arial" charset="0"/>
                <a:ea typeface="ＭＳ Ｐゴシック" charset="0"/>
                <a:cs typeface="ＭＳ Ｐゴシック" charset="0"/>
              </a:rPr>
              <a:t>Keep monitoring the legal landscape for changes.</a:t>
            </a:r>
          </a:p>
        </p:txBody>
      </p:sp>
      <p:sp>
        <p:nvSpPr>
          <p:cNvPr id="8" name="Rectangle 2"/>
          <p:cNvSpPr txBox="1">
            <a:spLocks noChangeArrowheads="1"/>
          </p:cNvSpPr>
          <p:nvPr/>
        </p:nvSpPr>
        <p:spPr bwMode="auto">
          <a:xfrm>
            <a:off x="850573" y="609600"/>
            <a:ext cx="8177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chemeClr val="accent1"/>
                </a:solidFill>
                <a:latin typeface="+mj-lt"/>
                <a:ea typeface="+mj-ea"/>
                <a:cs typeface="+mj-cs"/>
              </a:defRPr>
            </a:lvl1pPr>
            <a:lvl2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2pPr>
            <a:lvl3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3pPr>
            <a:lvl4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4pPr>
            <a:lvl5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9pPr>
          </a:lstStyle>
          <a:p>
            <a:pPr algn="ctr" eaLnBrk="1" hangingPunct="1"/>
            <a:r>
              <a:rPr lang="en-US" sz="4400" b="0" dirty="0" smtClean="0">
                <a:solidFill>
                  <a:schemeClr val="tx1"/>
                </a:solidFill>
                <a:latin typeface="Arial" charset="0"/>
                <a:ea typeface="ＭＳ Ｐゴシック" charset="0"/>
                <a:cs typeface="ＭＳ Ｐゴシック" charset="0"/>
              </a:rPr>
              <a:t>Are </a:t>
            </a:r>
            <a:r>
              <a:rPr lang="en-US" sz="4400" b="0" dirty="0" smtClean="0">
                <a:solidFill>
                  <a:schemeClr val="tx1"/>
                </a:solidFill>
                <a:latin typeface="Arial" charset="0"/>
                <a:ea typeface="ＭＳ Ｐゴシック" charset="0"/>
                <a:cs typeface="ＭＳ Ｐゴシック" charset="0"/>
              </a:rPr>
              <a:t>genetic data ePHI?</a:t>
            </a:r>
            <a:endParaRPr lang="en-US" sz="4400" b="0" dirty="0">
              <a:solidFill>
                <a:schemeClr val="tx1"/>
              </a:solidFill>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3" name="Picture 2"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997" y="864018"/>
            <a:ext cx="1103767" cy="608347"/>
          </a:xfrm>
          <a:prstGeom prst="rect">
            <a:avLst/>
          </a:prstGeom>
        </p:spPr>
      </p:pic>
    </p:spTree>
    <p:extLst>
      <p:ext uri="{BB962C8B-B14F-4D97-AF65-F5344CB8AC3E}">
        <p14:creationId xmlns:p14="http://schemas.microsoft.com/office/powerpoint/2010/main" val="384351684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541" y="609600"/>
            <a:ext cx="7110413" cy="1143000"/>
          </a:xfrm>
        </p:spPr>
        <p:txBody>
          <a:bodyPr/>
          <a:lstStyle/>
          <a:p>
            <a:pPr algn="ctr"/>
            <a:r>
              <a:rPr lang="en-US" sz="4400" b="0" dirty="0" smtClean="0">
                <a:solidFill>
                  <a:srgbClr val="000000"/>
                </a:solidFill>
                <a:latin typeface="Arial"/>
                <a:cs typeface="Arial"/>
              </a:rPr>
              <a:t>Breach Notification</a:t>
            </a:r>
            <a:endParaRPr lang="en-US" sz="4400" b="0" dirty="0">
              <a:solidFill>
                <a:srgbClr val="000000"/>
              </a:solidFill>
              <a:latin typeface="Arial"/>
              <a:cs typeface="Arial"/>
            </a:endParaRPr>
          </a:p>
        </p:txBody>
      </p:sp>
      <p:sp>
        <p:nvSpPr>
          <p:cNvPr id="3" name="Content Placeholder 2"/>
          <p:cNvSpPr>
            <a:spLocks noGrp="1"/>
          </p:cNvSpPr>
          <p:nvPr>
            <p:ph idx="1"/>
          </p:nvPr>
        </p:nvSpPr>
        <p:spPr>
          <a:xfrm>
            <a:off x="391985" y="2061880"/>
            <a:ext cx="7854548" cy="4038600"/>
          </a:xfrm>
        </p:spPr>
        <p:txBody>
          <a:bodyPr/>
          <a:lstStyle/>
          <a:p>
            <a:r>
              <a:rPr lang="en-US" sz="2600" dirty="0" smtClean="0">
                <a:latin typeface="Arial"/>
                <a:cs typeface="Arial"/>
              </a:rPr>
              <a:t>HIPAA requires that a breach of ePHI be reported to the </a:t>
            </a:r>
            <a:r>
              <a:rPr lang="en-US" sz="2600" dirty="0" smtClean="0">
                <a:cs typeface="Arial"/>
              </a:rPr>
              <a:t>OCR &amp; those affected within 60 days.</a:t>
            </a:r>
          </a:p>
          <a:p>
            <a:r>
              <a:rPr lang="en-US" sz="2600" dirty="0" smtClean="0">
                <a:cs typeface="Arial"/>
              </a:rPr>
              <a:t>For breaches involving &gt; 500 individuals, local media outlets must also be notified.</a:t>
            </a:r>
          </a:p>
          <a:p>
            <a:r>
              <a:rPr lang="en-US" sz="2600" dirty="0">
                <a:cs typeface="Arial"/>
              </a:rPr>
              <a:t>You must use your local IT incident reporting mechanism to create an official record of your response for audit purposes.</a:t>
            </a:r>
            <a:endParaRPr lang="en-US" sz="2600" dirty="0">
              <a:latin typeface="Arial"/>
              <a:cs typeface="Arial"/>
            </a:endParaRPr>
          </a:p>
        </p:txBody>
      </p:sp>
      <p:pic>
        <p:nvPicPr>
          <p:cNvPr id="4" name="Picture 3" descr="hipa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985" y="717841"/>
            <a:ext cx="1583458" cy="953362"/>
          </a:xfrm>
          <a:prstGeom prst="rect">
            <a:avLst/>
          </a:prstGeom>
        </p:spPr>
      </p:pic>
    </p:spTree>
    <p:extLst>
      <p:ext uri="{BB962C8B-B14F-4D97-AF65-F5344CB8AC3E}">
        <p14:creationId xmlns:p14="http://schemas.microsoft.com/office/powerpoint/2010/main" val="34804153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534159" y="568454"/>
            <a:ext cx="7110413" cy="1143000"/>
          </a:xfrm>
        </p:spPr>
        <p:txBody>
          <a:bodyPr/>
          <a:lstStyle/>
          <a:p>
            <a:pPr algn="ctr" eaLnBrk="1" hangingPunct="1"/>
            <a:r>
              <a:rPr lang="en-US" sz="4400" b="0" dirty="0" smtClean="0">
                <a:solidFill>
                  <a:srgbClr val="000000"/>
                </a:solidFill>
                <a:latin typeface="Arial" charset="0"/>
                <a:ea typeface="ＭＳ Ｐゴシック" charset="0"/>
                <a:cs typeface="ＭＳ Ｐゴシック" charset="0"/>
              </a:rPr>
              <a:t>Enforcement</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3416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44946" y="1219200"/>
            <a:ext cx="818945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None/>
            </a:pPr>
            <a:endParaRPr lang="en-US" dirty="0" smtClean="0">
              <a:latin typeface="Arial" charset="0"/>
              <a:ea typeface="ＭＳ Ｐゴシック" charset="0"/>
              <a:cs typeface="ＭＳ Ｐゴシック" charset="0"/>
            </a:endParaRPr>
          </a:p>
          <a:p>
            <a:pPr eaLnBrk="1" hangingPunct="1"/>
            <a:r>
              <a:rPr lang="en-US" sz="2600" i="0" dirty="0" smtClean="0">
                <a:latin typeface="Arial" charset="0"/>
                <a:ea typeface="ＭＳ Ｐゴシック" charset="0"/>
                <a:cs typeface="ＭＳ Ｐゴシック" charset="0"/>
              </a:rPr>
              <a:t>HIPAA is enforced by the Office for Civil Rights (OCR) in the Dept. of Health &amp; Human Services (DHHS).</a:t>
            </a:r>
          </a:p>
          <a:p>
            <a:pPr eaLnBrk="1" hangingPunct="1"/>
            <a:r>
              <a:rPr lang="en-US" sz="2600" i="0" dirty="0" smtClean="0">
                <a:latin typeface="Arial" charset="0"/>
                <a:ea typeface="ＭＳ Ｐゴシック" charset="0"/>
                <a:cs typeface="ＭＳ Ｐゴシック" charset="0"/>
              </a:rPr>
              <a:t>Violations can result in civil monetary penalties (up to $1.5 million) against a covered entity and/or individual criminal penalties (imprisonment up to 10 years).</a:t>
            </a:r>
          </a:p>
          <a:p>
            <a:pPr eaLnBrk="1" hangingPunct="1"/>
            <a:r>
              <a:rPr lang="en-US" sz="2000" i="0" dirty="0" smtClean="0">
                <a:latin typeface="Arial" charset="0"/>
                <a:ea typeface="ＭＳ Ｐゴシック" charset="0"/>
                <a:cs typeface="ＭＳ Ｐゴシック" charset="0"/>
              </a:rPr>
              <a:t>The OCR was funded </a:t>
            </a:r>
            <a:r>
              <a:rPr lang="en-US" sz="2000" dirty="0" smtClean="0">
                <a:latin typeface="Arial" charset="0"/>
                <a:ea typeface="ＭＳ Ｐゴシック" charset="0"/>
                <a:cs typeface="ＭＳ Ｐゴシック" charset="0"/>
              </a:rPr>
              <a:t>via ARRA/HITECH to institute an audit program.  They have done 150 audits already and getting ready for more</a:t>
            </a:r>
            <a:r>
              <a:rPr lang="en-US" sz="2000" i="0" dirty="0" smtClean="0">
                <a:latin typeface="Arial" charset="0"/>
                <a:ea typeface="ＭＳ Ｐゴシック" charset="0"/>
                <a:cs typeface="ＭＳ Ｐゴシック" charset="0"/>
              </a:rPr>
              <a:t>.</a:t>
            </a:r>
          </a:p>
          <a:p>
            <a:pPr marL="0" indent="0" eaLnBrk="1" hangingPunct="1">
              <a:buNone/>
            </a:pPr>
            <a:endParaRPr lang="en-US" dirty="0" smtClean="0">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3" name="Picture 2"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946" y="614937"/>
            <a:ext cx="2276010" cy="963181"/>
          </a:xfrm>
          <a:prstGeom prst="rect">
            <a:avLst/>
          </a:prstGeom>
        </p:spPr>
      </p:pic>
    </p:spTree>
    <p:extLst>
      <p:ext uri="{BB962C8B-B14F-4D97-AF65-F5344CB8AC3E}">
        <p14:creationId xmlns:p14="http://schemas.microsoft.com/office/powerpoint/2010/main" val="39070287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339250" y="609600"/>
            <a:ext cx="7110413" cy="1143000"/>
          </a:xfrm>
        </p:spPr>
        <p:txBody>
          <a:bodyPr/>
          <a:lstStyle/>
          <a:p>
            <a:pPr algn="ctr" eaLnBrk="1" hangingPunct="1"/>
            <a:r>
              <a:rPr lang="en-US" sz="4400" b="0" dirty="0" smtClean="0">
                <a:solidFill>
                  <a:srgbClr val="000000"/>
                </a:solidFill>
                <a:latin typeface="Arial" charset="0"/>
                <a:ea typeface="ＭＳ Ｐゴシック" charset="0"/>
                <a:cs typeface="ＭＳ Ｐゴシック" charset="0"/>
              </a:rPr>
              <a:t>Civil Monetary Penalties</a:t>
            </a:r>
            <a:endParaRPr lang="en-US" sz="4400" b="0" dirty="0">
              <a:solidFill>
                <a:srgbClr val="000000"/>
              </a:solidFill>
              <a:latin typeface="Arial" charset="0"/>
              <a:ea typeface="ＭＳ Ｐゴシック" charset="0"/>
              <a:cs typeface="ＭＳ Ｐゴシック" charset="0"/>
            </a:endParaRPr>
          </a:p>
        </p:txBody>
      </p:sp>
      <p:pic>
        <p:nvPicPr>
          <p:cNvPr id="2" name="Picture 1" descr="Screen-Shot-2013-05-07-at-11.54.45-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871" y="2190417"/>
            <a:ext cx="6339742" cy="2195081"/>
          </a:xfrm>
          <a:prstGeom prst="rect">
            <a:avLst/>
          </a:prstGeom>
        </p:spPr>
      </p:pic>
      <p:pic>
        <p:nvPicPr>
          <p:cNvPr id="8" name="Picture 7" descr="hipaa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sp>
        <p:nvSpPr>
          <p:cNvPr id="6" name="Donut 5"/>
          <p:cNvSpPr/>
          <p:nvPr/>
        </p:nvSpPr>
        <p:spPr bwMode="auto">
          <a:xfrm>
            <a:off x="1101730" y="3368800"/>
            <a:ext cx="4206870" cy="339600"/>
          </a:xfrm>
          <a:prstGeom prst="donut">
            <a:avLst>
              <a:gd name="adj" fmla="val 513"/>
            </a:avLst>
          </a:prstGeom>
          <a:solidFill>
            <a:schemeClr val="accent1"/>
          </a:solid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 name="TextBox 6"/>
          <p:cNvSpPr txBox="1"/>
          <p:nvPr/>
        </p:nvSpPr>
        <p:spPr>
          <a:xfrm>
            <a:off x="175490" y="5052340"/>
            <a:ext cx="2922367" cy="646331"/>
          </a:xfrm>
          <a:prstGeom prst="rect">
            <a:avLst/>
          </a:prstGeom>
          <a:noFill/>
        </p:spPr>
        <p:txBody>
          <a:bodyPr wrap="square" rtlCol="0">
            <a:spAutoFit/>
          </a:bodyPr>
          <a:lstStyle/>
          <a:p>
            <a:r>
              <a:rPr lang="en-US" dirty="0" smtClean="0"/>
              <a:t>The cost of “I didn’t know we had ePHI”.</a:t>
            </a:r>
            <a:endParaRPr lang="en-US" dirty="0"/>
          </a:p>
        </p:txBody>
      </p:sp>
      <p:sp>
        <p:nvSpPr>
          <p:cNvPr id="3" name="TextBox 2"/>
          <p:cNvSpPr txBox="1"/>
          <p:nvPr/>
        </p:nvSpPr>
        <p:spPr>
          <a:xfrm>
            <a:off x="1153523" y="4387704"/>
            <a:ext cx="6878940" cy="511639"/>
          </a:xfrm>
          <a:prstGeom prst="rect">
            <a:avLst/>
          </a:prstGeom>
          <a:noFill/>
        </p:spPr>
        <p:txBody>
          <a:bodyPr wrap="square" rtlCol="0">
            <a:spAutoFit/>
          </a:bodyPr>
          <a:lstStyle/>
          <a:p>
            <a:r>
              <a:rPr lang="en-US" sz="900" dirty="0" smtClean="0"/>
              <a:t>* = An act of omission in which a covered entity or business associate knew, or </a:t>
            </a:r>
            <a:r>
              <a:rPr lang="en-US" sz="900" dirty="0" smtClean="0">
                <a:solidFill>
                  <a:schemeClr val="accent1">
                    <a:lumMod val="60000"/>
                    <a:lumOff val="40000"/>
                  </a:schemeClr>
                </a:solidFill>
              </a:rPr>
              <a:t>by exercising reasonable diligence would have known, that the act or omission violated an administrative simplification (HIPAA) provision</a:t>
            </a:r>
            <a:r>
              <a:rPr lang="en-US" sz="900" dirty="0" smtClean="0"/>
              <a:t>, but in which the covered entity or business associate did not act with willful neglect.</a:t>
            </a:r>
            <a:endParaRPr lang="en-US" sz="900" dirty="0"/>
          </a:p>
        </p:txBody>
      </p:sp>
      <p:sp>
        <p:nvSpPr>
          <p:cNvPr id="4" name="TextBox 3"/>
          <p:cNvSpPr txBox="1"/>
          <p:nvPr/>
        </p:nvSpPr>
        <p:spPr>
          <a:xfrm>
            <a:off x="2203806" y="3340153"/>
            <a:ext cx="274497" cy="369332"/>
          </a:xfrm>
          <a:prstGeom prst="rect">
            <a:avLst/>
          </a:prstGeom>
          <a:noFill/>
        </p:spPr>
        <p:txBody>
          <a:bodyPr wrap="none" rtlCol="0">
            <a:spAutoFit/>
          </a:bodyPr>
          <a:lstStyle/>
          <a:p>
            <a:r>
              <a:rPr lang="en-US" dirty="0" smtClean="0"/>
              <a:t>*</a:t>
            </a:r>
            <a:endParaRPr lang="en-US" dirty="0"/>
          </a:p>
        </p:txBody>
      </p:sp>
      <p:cxnSp>
        <p:nvCxnSpPr>
          <p:cNvPr id="9" name="Straight Arrow Connector 8"/>
          <p:cNvCxnSpPr/>
          <p:nvPr/>
        </p:nvCxnSpPr>
        <p:spPr bwMode="auto">
          <a:xfrm flipV="1">
            <a:off x="572590" y="3633621"/>
            <a:ext cx="580933" cy="1418719"/>
          </a:xfrm>
          <a:prstGeom prst="straightConnector1">
            <a:avLst/>
          </a:prstGeom>
          <a:solidFill>
            <a:schemeClr val="accent1"/>
          </a:solidFill>
          <a:ln w="9525" cap="flat" cmpd="sng" algn="ctr">
            <a:solidFill>
              <a:schemeClr val="accent1">
                <a:lumMod val="60000"/>
                <a:lumOff val="40000"/>
              </a:schemeClr>
            </a:solidFill>
            <a:prstDash val="solid"/>
            <a:round/>
            <a:headEnd type="none" w="med" len="med"/>
            <a:tailEnd type="arrow"/>
          </a:ln>
          <a:effectLst/>
        </p:spPr>
      </p:cxnSp>
      <p:pic>
        <p:nvPicPr>
          <p:cNvPr id="13" name="Picture 12" descr="imgr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766" y="738463"/>
            <a:ext cx="1230394" cy="921608"/>
          </a:xfrm>
          <a:prstGeom prst="rect">
            <a:avLst/>
          </a:prstGeom>
        </p:spPr>
      </p:pic>
    </p:spTree>
    <p:extLst>
      <p:ext uri="{BB962C8B-B14F-4D97-AF65-F5344CB8AC3E}">
        <p14:creationId xmlns:p14="http://schemas.microsoft.com/office/powerpoint/2010/main" val="226398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634" y="2541032"/>
            <a:ext cx="7110413" cy="1143000"/>
          </a:xfrm>
        </p:spPr>
        <p:txBody>
          <a:bodyPr/>
          <a:lstStyle/>
          <a:p>
            <a:r>
              <a:rPr lang="en-US" sz="7200" dirty="0" smtClean="0"/>
              <a:t>1.  Introduction</a:t>
            </a:r>
            <a:endParaRPr lang="en-US" sz="7200" dirty="0"/>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43" y="1174599"/>
            <a:ext cx="966787" cy="966787"/>
          </a:xfrm>
          <a:prstGeom prst="rect">
            <a:avLst/>
          </a:prstGeom>
        </p:spPr>
      </p:pic>
    </p:spTree>
    <p:extLst>
      <p:ext uri="{BB962C8B-B14F-4D97-AF65-F5344CB8AC3E}">
        <p14:creationId xmlns:p14="http://schemas.microsoft.com/office/powerpoint/2010/main" val="37273437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339250" y="609600"/>
            <a:ext cx="7110413" cy="1143000"/>
          </a:xfrm>
        </p:spPr>
        <p:txBody>
          <a:bodyPr/>
          <a:lstStyle/>
          <a:p>
            <a:pPr algn="ctr" eaLnBrk="1" hangingPunct="1"/>
            <a:r>
              <a:rPr lang="en-US" sz="4400" b="0" dirty="0" smtClean="0">
                <a:solidFill>
                  <a:srgbClr val="000000"/>
                </a:solidFill>
                <a:latin typeface="Arial" charset="0"/>
                <a:ea typeface="ＭＳ Ｐゴシック" charset="0"/>
                <a:cs typeface="ＭＳ Ｐゴシック" charset="0"/>
              </a:rPr>
              <a:t>Wonders of Multiplication</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3416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52785" y="1309910"/>
            <a:ext cx="818161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pPr eaLnBrk="1" hangingPunct="1"/>
            <a:r>
              <a:rPr lang="en-US" i="0" dirty="0" smtClean="0">
                <a:latin typeface="Arial" charset="0"/>
                <a:ea typeface="ＭＳ Ｐゴシック" charset="0"/>
                <a:cs typeface="ＭＳ Ｐゴシック" charset="0"/>
              </a:rPr>
              <a:t>HIPAA penalties are levied </a:t>
            </a:r>
            <a:r>
              <a:rPr lang="en-US" i="0" dirty="0" smtClean="0">
                <a:solidFill>
                  <a:srgbClr val="7D110C"/>
                </a:solidFill>
                <a:latin typeface="Arial" charset="0"/>
                <a:ea typeface="ＭＳ Ｐゴシック" charset="0"/>
                <a:cs typeface="ＭＳ Ｐゴシック" charset="0"/>
              </a:rPr>
              <a:t>per violation</a:t>
            </a:r>
            <a:r>
              <a:rPr lang="en-US" i="0" dirty="0" smtClean="0">
                <a:latin typeface="Arial" charset="0"/>
                <a:ea typeface="ＭＳ Ｐゴシック" charset="0"/>
                <a:cs typeface="ＭＳ Ｐゴシック" charset="0"/>
              </a:rPr>
              <a:t>.</a:t>
            </a:r>
          </a:p>
          <a:p>
            <a:pPr eaLnBrk="1" hangingPunct="1"/>
            <a:r>
              <a:rPr lang="en-US" i="0" dirty="0" smtClean="0">
                <a:latin typeface="Arial" charset="0"/>
                <a:ea typeface="ＭＳ Ｐゴシック" charset="0"/>
                <a:cs typeface="ＭＳ Ｐゴシック" charset="0"/>
              </a:rPr>
              <a:t>Breach of an individual record is one violation.  To calculate your total, multiply by the number of </a:t>
            </a:r>
            <a:r>
              <a:rPr lang="en-US" dirty="0" smtClean="0">
                <a:latin typeface="Arial" charset="0"/>
                <a:ea typeface="ＭＳ Ｐゴシック" charset="0"/>
                <a:cs typeface="ＭＳ Ｐゴシック" charset="0"/>
              </a:rPr>
              <a:t>affected individuals.</a:t>
            </a:r>
            <a:endParaRPr lang="en-US" i="0" dirty="0" smtClean="0">
              <a:latin typeface="Arial" charset="0"/>
              <a:ea typeface="ＭＳ Ｐゴシック" charset="0"/>
              <a:cs typeface="ＭＳ Ｐゴシック" charset="0"/>
            </a:endParaRPr>
          </a:p>
          <a:p>
            <a:pPr eaLnBrk="1" hangingPunct="1"/>
            <a:r>
              <a:rPr lang="en-US" i="0" dirty="0" smtClean="0">
                <a:latin typeface="Arial" charset="0"/>
                <a:ea typeface="ＭＳ Ｐゴシック" charset="0"/>
                <a:cs typeface="ＭＳ Ｐゴシック" charset="0"/>
              </a:rPr>
              <a:t>Fortunately, there are maximums.  Still, these are serious numbers.</a:t>
            </a:r>
          </a:p>
          <a:p>
            <a:pPr eaLnBrk="1" hangingPunct="1"/>
            <a:r>
              <a:rPr lang="en-US" dirty="0">
                <a:latin typeface="Arial" charset="0"/>
                <a:ea typeface="ＭＳ Ｐゴシック" charset="0"/>
                <a:cs typeface="ＭＳ Ｐゴシック" charset="0"/>
              </a:rPr>
              <a:t>The worst hit </a:t>
            </a:r>
            <a:r>
              <a:rPr lang="en-US" dirty="0" smtClean="0">
                <a:latin typeface="Arial" charset="0"/>
                <a:ea typeface="ＭＳ Ｐゴシック" charset="0"/>
                <a:cs typeface="ＭＳ Ｐゴシック" charset="0"/>
              </a:rPr>
              <a:t>you take is </a:t>
            </a:r>
            <a:r>
              <a:rPr lang="en-US" dirty="0">
                <a:latin typeface="Arial" charset="0"/>
                <a:ea typeface="ＭＳ Ｐゴシック" charset="0"/>
                <a:cs typeface="ＭＳ Ｐゴシック" charset="0"/>
              </a:rPr>
              <a:t>not the penalty but damage to the institution’s reputation.</a:t>
            </a:r>
            <a:endParaRPr lang="en-US" i="0" dirty="0" smtClean="0">
              <a:latin typeface="Arial" charset="0"/>
              <a:ea typeface="ＭＳ Ｐゴシック" charset="0"/>
              <a:cs typeface="ＭＳ Ｐゴシック" charset="0"/>
            </a:endParaRPr>
          </a:p>
          <a:p>
            <a:pPr marL="0" indent="0" eaLnBrk="1" hangingPunct="1">
              <a:buNone/>
            </a:pPr>
            <a:endParaRPr lang="en-US" dirty="0" smtClean="0">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701" y="875339"/>
            <a:ext cx="775549" cy="721441"/>
          </a:xfrm>
          <a:prstGeom prst="rect">
            <a:avLst/>
          </a:prstGeom>
        </p:spPr>
      </p:pic>
    </p:spTree>
    <p:extLst>
      <p:ext uri="{BB962C8B-B14F-4D97-AF65-F5344CB8AC3E}">
        <p14:creationId xmlns:p14="http://schemas.microsoft.com/office/powerpoint/2010/main" val="120055762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8-19 at 1.40.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357" y="1825657"/>
            <a:ext cx="3311071" cy="1077683"/>
          </a:xfrm>
          <a:prstGeom prst="rect">
            <a:avLst/>
          </a:prstGeom>
          <a:ln>
            <a:solidFill>
              <a:schemeClr val="bg1">
                <a:lumMod val="65000"/>
              </a:schemeClr>
            </a:solidFill>
          </a:ln>
        </p:spPr>
      </p:pic>
      <p:pic>
        <p:nvPicPr>
          <p:cNvPr id="5" name="Picture 4" descr="Screen Shot 2014-08-19 at 1.44.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9350" y="2556296"/>
            <a:ext cx="3565071" cy="601514"/>
          </a:xfrm>
          <a:prstGeom prst="rect">
            <a:avLst/>
          </a:prstGeom>
          <a:ln>
            <a:solidFill>
              <a:schemeClr val="bg1">
                <a:lumMod val="65000"/>
              </a:schemeClr>
            </a:solidFill>
          </a:ln>
        </p:spPr>
      </p:pic>
      <p:pic>
        <p:nvPicPr>
          <p:cNvPr id="6" name="Picture 5" descr="Screen Shot 2014-08-19 at 1.44.4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2218" y="3100033"/>
            <a:ext cx="3565072" cy="576920"/>
          </a:xfrm>
          <a:prstGeom prst="rect">
            <a:avLst/>
          </a:prstGeom>
          <a:ln>
            <a:solidFill>
              <a:schemeClr val="bg1">
                <a:lumMod val="65000"/>
              </a:schemeClr>
            </a:solidFill>
          </a:ln>
        </p:spPr>
      </p:pic>
      <p:pic>
        <p:nvPicPr>
          <p:cNvPr id="7" name="Picture 6" descr="Screen Shot 2014-08-19 at 1.46.1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091" y="3488379"/>
            <a:ext cx="4517571" cy="550167"/>
          </a:xfrm>
          <a:prstGeom prst="rect">
            <a:avLst/>
          </a:prstGeom>
          <a:ln>
            <a:solidFill>
              <a:schemeClr val="bg1">
                <a:lumMod val="65000"/>
              </a:schemeClr>
            </a:solidFill>
          </a:ln>
        </p:spPr>
      </p:pic>
      <p:pic>
        <p:nvPicPr>
          <p:cNvPr id="8" name="Picture 7" descr="Screen Shot 2014-08-19 at 1.48.43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53428" y="2556296"/>
            <a:ext cx="3247571" cy="458481"/>
          </a:xfrm>
          <a:prstGeom prst="rect">
            <a:avLst/>
          </a:prstGeom>
          <a:ln>
            <a:solidFill>
              <a:schemeClr val="bg1">
                <a:lumMod val="65000"/>
              </a:schemeClr>
            </a:solidFill>
          </a:ln>
        </p:spPr>
      </p:pic>
      <p:pic>
        <p:nvPicPr>
          <p:cNvPr id="9" name="Picture 8" descr="Screen Shot 2014-08-19 at 1.50.14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2612" y="3184386"/>
            <a:ext cx="3372868" cy="408214"/>
          </a:xfrm>
          <a:prstGeom prst="rect">
            <a:avLst/>
          </a:prstGeom>
          <a:ln>
            <a:solidFill>
              <a:schemeClr val="bg1">
                <a:lumMod val="65000"/>
              </a:schemeClr>
            </a:solidFill>
          </a:ln>
        </p:spPr>
      </p:pic>
      <p:pic>
        <p:nvPicPr>
          <p:cNvPr id="10" name="Picture 9" descr="Screen Shot 2014-08-19 at 1.51.31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2218" y="1923087"/>
            <a:ext cx="3128282" cy="567489"/>
          </a:xfrm>
          <a:prstGeom prst="rect">
            <a:avLst/>
          </a:prstGeom>
          <a:ln>
            <a:solidFill>
              <a:schemeClr val="bg1">
                <a:lumMod val="65000"/>
              </a:schemeClr>
            </a:solidFill>
          </a:ln>
        </p:spPr>
      </p:pic>
      <p:pic>
        <p:nvPicPr>
          <p:cNvPr id="11" name="Picture 10" descr="Screen Shot 2014-08-19 at 1.53.13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90305" y="3488379"/>
            <a:ext cx="2435920" cy="500351"/>
          </a:xfrm>
          <a:prstGeom prst="rect">
            <a:avLst/>
          </a:prstGeom>
          <a:ln>
            <a:solidFill>
              <a:schemeClr val="bg1">
                <a:lumMod val="65000"/>
              </a:schemeClr>
            </a:solidFill>
          </a:ln>
        </p:spPr>
      </p:pic>
      <p:pic>
        <p:nvPicPr>
          <p:cNvPr id="12" name="Picture 11" descr="Screen Shot 2014-08-19 at 2.05.46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08539" y="1317315"/>
            <a:ext cx="2694214" cy="508342"/>
          </a:xfrm>
          <a:prstGeom prst="rect">
            <a:avLst/>
          </a:prstGeom>
          <a:solidFill>
            <a:schemeClr val="bg1">
              <a:lumMod val="65000"/>
              <a:alpha val="34000"/>
            </a:schemeClr>
          </a:solidFill>
          <a:ln>
            <a:solidFill>
              <a:schemeClr val="bg1">
                <a:lumMod val="65000"/>
              </a:schemeClr>
            </a:solidFill>
          </a:ln>
        </p:spPr>
      </p:pic>
      <p:pic>
        <p:nvPicPr>
          <p:cNvPr id="13" name="Picture 12" descr="Screen Shot 2014-08-19 at 2.12.49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68450" y="3948718"/>
            <a:ext cx="3737428" cy="317608"/>
          </a:xfrm>
          <a:prstGeom prst="rect">
            <a:avLst/>
          </a:prstGeom>
          <a:ln>
            <a:solidFill>
              <a:schemeClr val="bg1">
                <a:lumMod val="65000"/>
              </a:schemeClr>
            </a:solidFill>
          </a:ln>
        </p:spPr>
      </p:pic>
      <p:pic>
        <p:nvPicPr>
          <p:cNvPr id="14" name="Picture 13" descr="Screen Shot 2014-08-19 at 2.14.18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5487" y="4503090"/>
            <a:ext cx="3274786" cy="732518"/>
          </a:xfrm>
          <a:prstGeom prst="rect">
            <a:avLst/>
          </a:prstGeom>
          <a:ln>
            <a:solidFill>
              <a:schemeClr val="bg1">
                <a:lumMod val="65000"/>
              </a:schemeClr>
            </a:solidFill>
          </a:ln>
        </p:spPr>
      </p:pic>
      <p:sp>
        <p:nvSpPr>
          <p:cNvPr id="15" name="Rectangle 2"/>
          <p:cNvSpPr>
            <a:spLocks noGrp="1" noChangeArrowheads="1"/>
          </p:cNvSpPr>
          <p:nvPr>
            <p:ph type="title"/>
          </p:nvPr>
        </p:nvSpPr>
        <p:spPr>
          <a:xfrm>
            <a:off x="390070" y="546103"/>
            <a:ext cx="8155215" cy="605971"/>
          </a:xfrm>
        </p:spPr>
        <p:txBody>
          <a:bodyPr/>
          <a:lstStyle/>
          <a:p>
            <a:pPr algn="ctr" eaLnBrk="1" hangingPunct="1"/>
            <a:r>
              <a:rPr lang="en-US" sz="3200" b="0" dirty="0" smtClean="0">
                <a:solidFill>
                  <a:srgbClr val="000000"/>
                </a:solidFill>
                <a:latin typeface="Arial" charset="0"/>
                <a:ea typeface="ＭＳ Ｐゴシック" charset="0"/>
                <a:cs typeface="ＭＳ Ｐゴシック" charset="0"/>
              </a:rPr>
              <a:t>HIPAA Civil/Criminal Penalties in Action</a:t>
            </a:r>
            <a:endParaRPr lang="en-US" sz="3200" b="0" dirty="0">
              <a:solidFill>
                <a:srgbClr val="000000"/>
              </a:solidFill>
              <a:latin typeface="Arial" charset="0"/>
              <a:ea typeface="ＭＳ Ｐゴシック" charset="0"/>
              <a:cs typeface="ＭＳ Ｐゴシック" charset="0"/>
            </a:endParaRPr>
          </a:p>
        </p:txBody>
      </p:sp>
      <p:pic>
        <p:nvPicPr>
          <p:cNvPr id="16" name="Picture 15" descr="Screen Shot 2014-08-19 at 2.28.19 P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058342" y="4304849"/>
            <a:ext cx="2295072" cy="869770"/>
          </a:xfrm>
          <a:prstGeom prst="rect">
            <a:avLst/>
          </a:prstGeom>
          <a:ln>
            <a:solidFill>
              <a:schemeClr val="bg1">
                <a:lumMod val="65000"/>
              </a:schemeClr>
            </a:solidFill>
          </a:ln>
        </p:spPr>
      </p:pic>
      <p:pic>
        <p:nvPicPr>
          <p:cNvPr id="17" name="Picture 16" descr="Screen Shot 2014-08-19 at 2.29.28 P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245426" y="4830444"/>
            <a:ext cx="3392714" cy="397806"/>
          </a:xfrm>
          <a:prstGeom prst="rect">
            <a:avLst/>
          </a:prstGeom>
          <a:ln>
            <a:solidFill>
              <a:schemeClr val="bg1">
                <a:lumMod val="65000"/>
              </a:schemeClr>
            </a:solidFill>
          </a:ln>
        </p:spPr>
      </p:pic>
      <p:pic>
        <p:nvPicPr>
          <p:cNvPr id="18" name="Picture 17" descr="Screen Shot 2014-08-19 at 2.31.01 P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89630" y="4249102"/>
            <a:ext cx="4109357" cy="326630"/>
          </a:xfrm>
          <a:prstGeom prst="rect">
            <a:avLst/>
          </a:prstGeom>
          <a:ln>
            <a:solidFill>
              <a:schemeClr val="bg1">
                <a:lumMod val="65000"/>
              </a:schemeClr>
            </a:solidFill>
          </a:ln>
        </p:spPr>
      </p:pic>
      <p:pic>
        <p:nvPicPr>
          <p:cNvPr id="19" name="Picture 18" descr="hipaa_logo.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spTree>
    <p:extLst>
      <p:ext uri="{BB962C8B-B14F-4D97-AF65-F5344CB8AC3E}">
        <p14:creationId xmlns:p14="http://schemas.microsoft.com/office/powerpoint/2010/main" val="35664709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9-12 at 9.08.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58391"/>
            <a:ext cx="4114800" cy="4303892"/>
          </a:xfrm>
          <a:prstGeom prst="rect">
            <a:avLst/>
          </a:prstGeom>
          <a:ln>
            <a:solidFill>
              <a:schemeClr val="tx1">
                <a:alpha val="25000"/>
              </a:schemeClr>
            </a:solidFill>
          </a:ln>
        </p:spPr>
      </p:pic>
      <p:pic>
        <p:nvPicPr>
          <p:cNvPr id="6" name="Picture 5" descr="Screen Shot 2013-09-12 at 9.19.0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804873"/>
            <a:ext cx="3277751" cy="4114800"/>
          </a:xfrm>
          <a:prstGeom prst="rect">
            <a:avLst/>
          </a:prstGeom>
        </p:spPr>
      </p:pic>
      <p:sp>
        <p:nvSpPr>
          <p:cNvPr id="2" name="TextBox 1"/>
          <p:cNvSpPr txBox="1"/>
          <p:nvPr/>
        </p:nvSpPr>
        <p:spPr>
          <a:xfrm>
            <a:off x="6477000" y="2771001"/>
            <a:ext cx="2215345" cy="461665"/>
          </a:xfrm>
          <a:prstGeom prst="rect">
            <a:avLst/>
          </a:prstGeom>
          <a:solidFill>
            <a:schemeClr val="bg1"/>
          </a:solidFill>
        </p:spPr>
        <p:txBody>
          <a:bodyPr wrap="none" rtlCol="0">
            <a:spAutoFit/>
          </a:bodyPr>
          <a:lstStyle/>
          <a:p>
            <a:r>
              <a:rPr lang="en-US" sz="1200" dirty="0" smtClean="0">
                <a:solidFill>
                  <a:srgbClr val="FF0000"/>
                </a:solidFill>
              </a:rPr>
              <a:t>The Corrective Action Plan (CAP) </a:t>
            </a:r>
          </a:p>
          <a:p>
            <a:r>
              <a:rPr lang="en-US" sz="1200" dirty="0" smtClean="0">
                <a:solidFill>
                  <a:srgbClr val="FF0000"/>
                </a:solidFill>
              </a:rPr>
              <a:t>signed by Idaho State University</a:t>
            </a:r>
            <a:endParaRPr lang="en-US" sz="1200" dirty="0">
              <a:solidFill>
                <a:srgbClr val="FF0000"/>
              </a:solidFill>
            </a:endParaRPr>
          </a:p>
        </p:txBody>
      </p:sp>
      <p:sp>
        <p:nvSpPr>
          <p:cNvPr id="3" name="TextBox 2"/>
          <p:cNvSpPr txBox="1"/>
          <p:nvPr/>
        </p:nvSpPr>
        <p:spPr>
          <a:xfrm>
            <a:off x="0" y="3959423"/>
            <a:ext cx="2892656" cy="307777"/>
          </a:xfrm>
          <a:prstGeom prst="rect">
            <a:avLst/>
          </a:prstGeom>
          <a:solidFill>
            <a:schemeClr val="bg1"/>
          </a:solidFill>
        </p:spPr>
        <p:txBody>
          <a:bodyPr wrap="none" rtlCol="0">
            <a:spAutoFit/>
          </a:bodyPr>
          <a:lstStyle/>
          <a:p>
            <a:r>
              <a:rPr lang="en-US" sz="1400" dirty="0" smtClean="0"/>
              <a:t>Breaches reported by universities</a:t>
            </a:r>
            <a:endParaRPr lang="en-US" sz="1400" dirty="0"/>
          </a:p>
        </p:txBody>
      </p:sp>
      <p:sp>
        <p:nvSpPr>
          <p:cNvPr id="7" name="TextBox 6"/>
          <p:cNvSpPr txBox="1"/>
          <p:nvPr/>
        </p:nvSpPr>
        <p:spPr>
          <a:xfrm>
            <a:off x="1143000" y="3505200"/>
            <a:ext cx="529095" cy="461665"/>
          </a:xfrm>
          <a:prstGeom prst="rect">
            <a:avLst/>
          </a:prstGeom>
          <a:noFill/>
        </p:spPr>
        <p:txBody>
          <a:bodyPr wrap="none" rtlCol="0">
            <a:spAutoFit/>
          </a:bodyPr>
          <a:lstStyle/>
          <a:p>
            <a:r>
              <a:rPr lang="en-US" dirty="0" smtClean="0">
                <a:latin typeface="Wingdings"/>
                <a:ea typeface="Wingdings"/>
                <a:cs typeface="Wingdings"/>
                <a:sym typeface="Wingdings"/>
              </a:rPr>
              <a:t></a:t>
            </a:r>
            <a:endParaRPr lang="en-US" dirty="0"/>
          </a:p>
        </p:txBody>
      </p:sp>
      <p:sp>
        <p:nvSpPr>
          <p:cNvPr id="11" name="Rectangle 10"/>
          <p:cNvSpPr/>
          <p:nvPr/>
        </p:nvSpPr>
        <p:spPr>
          <a:xfrm>
            <a:off x="2190883" y="5643784"/>
            <a:ext cx="5056380" cy="369332"/>
          </a:xfrm>
          <a:prstGeom prst="rect">
            <a:avLst/>
          </a:prstGeom>
        </p:spPr>
        <p:txBody>
          <a:bodyPr wrap="none">
            <a:spAutoFit/>
          </a:bodyPr>
          <a:lstStyle/>
          <a:p>
            <a:r>
              <a:rPr lang="en-US" dirty="0" smtClean="0">
                <a:latin typeface="Arial" charset="0"/>
                <a:ea typeface="ＭＳ Ｐゴシック" charset="0"/>
                <a:cs typeface="ＭＳ Ｐゴシック" charset="0"/>
              </a:rPr>
              <a:t> The absolute worst is being in the newspapers!</a:t>
            </a:r>
            <a:endParaRPr lang="en-US" dirty="0"/>
          </a:p>
        </p:txBody>
      </p:sp>
      <p:pic>
        <p:nvPicPr>
          <p:cNvPr id="9" name="Picture 8" descr="hipaa_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5" name="Picture 4" descr="Screen Shot 2013-09-12 at 9.13.39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800" y="936486"/>
            <a:ext cx="3296595" cy="4343400"/>
          </a:xfrm>
          <a:prstGeom prst="rect">
            <a:avLst/>
          </a:prstGeom>
          <a:ln>
            <a:solidFill>
              <a:schemeClr val="tx1">
                <a:alpha val="26000"/>
              </a:schemeClr>
            </a:solidFill>
          </a:ln>
        </p:spPr>
      </p:pic>
      <p:sp>
        <p:nvSpPr>
          <p:cNvPr id="12" name="TextBox 11"/>
          <p:cNvSpPr txBox="1"/>
          <p:nvPr/>
        </p:nvSpPr>
        <p:spPr>
          <a:xfrm>
            <a:off x="6231791" y="1949113"/>
            <a:ext cx="2220229" cy="276999"/>
          </a:xfrm>
          <a:prstGeom prst="rect">
            <a:avLst/>
          </a:prstGeom>
          <a:solidFill>
            <a:schemeClr val="bg1"/>
          </a:solidFill>
        </p:spPr>
        <p:txBody>
          <a:bodyPr wrap="none" rtlCol="0">
            <a:spAutoFit/>
          </a:bodyPr>
          <a:lstStyle/>
          <a:p>
            <a:r>
              <a:rPr lang="en-US" sz="1200" dirty="0" smtClean="0"/>
              <a:t>Corrective Action Plan for ISU</a:t>
            </a:r>
            <a:endParaRPr lang="en-US" sz="1200" dirty="0"/>
          </a:p>
        </p:txBody>
      </p:sp>
    </p:spTree>
    <p:extLst>
      <p:ext uri="{BB962C8B-B14F-4D97-AF65-F5344CB8AC3E}">
        <p14:creationId xmlns:p14="http://schemas.microsoft.com/office/powerpoint/2010/main" val="351607192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256350" y="529360"/>
            <a:ext cx="7005540" cy="1143000"/>
          </a:xfrm>
        </p:spPr>
        <p:txBody>
          <a:bodyPr/>
          <a:lstStyle/>
          <a:p>
            <a:pPr algn="ctr" eaLnBrk="1" hangingPunct="1"/>
            <a:r>
              <a:rPr lang="en-US" sz="4400" b="0" dirty="0" smtClean="0">
                <a:solidFill>
                  <a:srgbClr val="000000"/>
                </a:solidFill>
                <a:latin typeface="Arial" charset="0"/>
                <a:ea typeface="ＭＳ Ｐゴシック" charset="0"/>
                <a:cs typeface="ＭＳ Ｐゴシック" charset="0"/>
              </a:rPr>
              <a:t>What happens after a breach?</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3416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99823" y="1309910"/>
            <a:ext cx="813457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pPr eaLnBrk="1" hangingPunct="1"/>
            <a:r>
              <a:rPr lang="en-US" sz="2300" i="0" dirty="0" smtClean="0">
                <a:latin typeface="Arial" charset="0"/>
                <a:ea typeface="ＭＳ Ｐゴシック" charset="0"/>
                <a:cs typeface="ＭＳ Ｐゴシック" charset="0"/>
              </a:rPr>
              <a:t>The OCR, affected individuals, and/or media are notified.</a:t>
            </a:r>
          </a:p>
          <a:p>
            <a:pPr eaLnBrk="1" hangingPunct="1"/>
            <a:r>
              <a:rPr lang="en-US" sz="2300" i="0" dirty="0" smtClean="0">
                <a:latin typeface="Arial" charset="0"/>
                <a:ea typeface="ＭＳ Ｐゴシック" charset="0"/>
                <a:cs typeface="ＭＳ Ｐゴシック" charset="0"/>
              </a:rPr>
              <a:t>All documentation (incident response, policies &amp; procedures, risk assessment, management, etc</a:t>
            </a:r>
            <a:r>
              <a:rPr lang="en-US" sz="2300" dirty="0" smtClean="0">
                <a:latin typeface="Arial" charset="0"/>
                <a:ea typeface="ＭＳ Ｐゴシック" charset="0"/>
                <a:cs typeface="ＭＳ Ｐゴシック" charset="0"/>
              </a:rPr>
              <a:t>.</a:t>
            </a:r>
            <a:r>
              <a:rPr lang="en-US" sz="2300" i="0" dirty="0" smtClean="0">
                <a:latin typeface="Arial" charset="0"/>
                <a:ea typeface="ＭＳ Ｐゴシック" charset="0"/>
                <a:cs typeface="ＭＳ Ｐゴシック" charset="0"/>
              </a:rPr>
              <a:t>) is submitted to OCR.</a:t>
            </a:r>
          </a:p>
          <a:p>
            <a:pPr eaLnBrk="1" hangingPunct="1"/>
            <a:r>
              <a:rPr lang="en-US" sz="2300" i="0" dirty="0" smtClean="0">
                <a:latin typeface="Arial" charset="0"/>
                <a:ea typeface="ＭＳ Ｐゴシック" charset="0"/>
                <a:cs typeface="ＭＳ Ｐゴシック" charset="0"/>
              </a:rPr>
              <a:t>OCR may open an investigation or bless due diligence if response is swift and addresses underlying risks.</a:t>
            </a:r>
          </a:p>
          <a:p>
            <a:pPr eaLnBrk="1" hangingPunct="1"/>
            <a:r>
              <a:rPr lang="en-US" sz="2300" dirty="0" smtClean="0">
                <a:latin typeface="Arial" charset="0"/>
                <a:ea typeface="ＭＳ Ｐゴシック" charset="0"/>
                <a:cs typeface="ＭＳ Ｐゴシック" charset="0"/>
              </a:rPr>
              <a:t>Or it may require a “Corrective Action Plan” (CAP) and levy a fine.</a:t>
            </a:r>
          </a:p>
          <a:p>
            <a:pPr eaLnBrk="1" hangingPunct="1"/>
            <a:r>
              <a:rPr lang="en-US" sz="2300" dirty="0" smtClean="0">
                <a:latin typeface="Arial" charset="0"/>
                <a:ea typeface="ＭＳ Ｐゴシック" charset="0"/>
                <a:cs typeface="ＭＳ Ｐゴシック" charset="0"/>
              </a:rPr>
              <a:t>If appropriate, a CAP response is submitted to OCR.</a:t>
            </a:r>
          </a:p>
          <a:p>
            <a:pPr eaLnBrk="1" hangingPunct="1"/>
            <a:r>
              <a:rPr lang="en-US" sz="2300" i="0" dirty="0" smtClean="0">
                <a:latin typeface="Arial" charset="0"/>
                <a:ea typeface="ＭＳ Ｐゴシック" charset="0"/>
                <a:cs typeface="ＭＳ Ｐゴシック" charset="0"/>
              </a:rPr>
              <a:t>OCR closes the investigation.</a:t>
            </a:r>
          </a:p>
          <a:p>
            <a:pPr marL="0" indent="0" eaLnBrk="1" hangingPunct="1">
              <a:buNone/>
            </a:pPr>
            <a:endParaRPr lang="en-US" dirty="0" smtClean="0">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871" y="593193"/>
            <a:ext cx="1313426" cy="893323"/>
          </a:xfrm>
          <a:prstGeom prst="rect">
            <a:avLst/>
          </a:prstGeom>
        </p:spPr>
      </p:pic>
    </p:spTree>
    <p:extLst>
      <p:ext uri="{BB962C8B-B14F-4D97-AF65-F5344CB8AC3E}">
        <p14:creationId xmlns:p14="http://schemas.microsoft.com/office/powerpoint/2010/main" val="162803124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143000"/>
          </a:xfrm>
        </p:spPr>
        <p:txBody>
          <a:bodyPr/>
          <a:lstStyle/>
          <a:p>
            <a:pPr algn="ctr"/>
            <a:r>
              <a:rPr lang="en-US" sz="4400" b="0" dirty="0" smtClean="0">
                <a:solidFill>
                  <a:srgbClr val="000000"/>
                </a:solidFill>
                <a:latin typeface="Arial"/>
                <a:cs typeface="Arial"/>
              </a:rPr>
              <a:t>Breach Investigation</a:t>
            </a:r>
            <a:endParaRPr lang="en-US" sz="4400" b="0" dirty="0">
              <a:solidFill>
                <a:srgbClr val="000000"/>
              </a:solidFill>
              <a:latin typeface="Arial"/>
              <a:cs typeface="Arial"/>
            </a:endParaRPr>
          </a:p>
        </p:txBody>
      </p:sp>
      <p:sp>
        <p:nvSpPr>
          <p:cNvPr id="7" name="Content Placeholder 2"/>
          <p:cNvSpPr>
            <a:spLocks noGrp="1"/>
          </p:cNvSpPr>
          <p:nvPr>
            <p:ph sz="half" idx="4294967295"/>
          </p:nvPr>
        </p:nvSpPr>
        <p:spPr>
          <a:xfrm>
            <a:off x="457200" y="1902745"/>
            <a:ext cx="4040188" cy="3951288"/>
          </a:xfrm>
          <a:prstGeom prst="rect">
            <a:avLst/>
          </a:prstGeom>
        </p:spPr>
        <p:txBody>
          <a:bodyPr/>
          <a:lstStyle/>
          <a:p>
            <a:pPr lvl="2"/>
            <a:r>
              <a:rPr lang="en-US" sz="2200" dirty="0" smtClean="0">
                <a:solidFill>
                  <a:srgbClr val="7D110C"/>
                </a:solidFill>
                <a:cs typeface="Arial"/>
              </a:rPr>
              <a:t>Documented</a:t>
            </a:r>
            <a:r>
              <a:rPr lang="en-US" sz="2200" dirty="0" smtClean="0">
                <a:cs typeface="Arial"/>
              </a:rPr>
              <a:t> Policies &amp; Procedures</a:t>
            </a:r>
          </a:p>
          <a:p>
            <a:pPr lvl="2"/>
            <a:r>
              <a:rPr lang="en-US" sz="2200" dirty="0" smtClean="0">
                <a:latin typeface="Arial"/>
                <a:cs typeface="Arial"/>
              </a:rPr>
              <a:t>Implementation of Policies &amp; Procedures</a:t>
            </a:r>
          </a:p>
          <a:p>
            <a:pPr lvl="2"/>
            <a:r>
              <a:rPr lang="en-US" sz="2200" dirty="0" smtClean="0">
                <a:latin typeface="Arial"/>
                <a:cs typeface="Arial"/>
              </a:rPr>
              <a:t>Internal investigation reports, interview statements, etc.</a:t>
            </a:r>
          </a:p>
          <a:p>
            <a:pPr lvl="2"/>
            <a:r>
              <a:rPr lang="en-US" sz="2200" dirty="0">
                <a:cs typeface="Arial"/>
              </a:rPr>
              <a:t>Appropriate sanctions </a:t>
            </a:r>
            <a:r>
              <a:rPr lang="en-US" sz="2200" dirty="0" smtClean="0">
                <a:cs typeface="Arial"/>
              </a:rPr>
              <a:t>applied</a:t>
            </a:r>
            <a:endParaRPr lang="en-US" sz="2200" dirty="0">
              <a:cs typeface="Arial"/>
            </a:endParaRPr>
          </a:p>
        </p:txBody>
      </p:sp>
      <p:sp>
        <p:nvSpPr>
          <p:cNvPr id="8" name="Content Placeholder 5"/>
          <p:cNvSpPr>
            <a:spLocks noGrp="1"/>
          </p:cNvSpPr>
          <p:nvPr>
            <p:ph sz="quarter" idx="4294967295"/>
          </p:nvPr>
        </p:nvSpPr>
        <p:spPr>
          <a:xfrm>
            <a:off x="3919345" y="1902745"/>
            <a:ext cx="4041775" cy="3951288"/>
          </a:xfrm>
          <a:prstGeom prst="rect">
            <a:avLst/>
          </a:prstGeom>
        </p:spPr>
        <p:txBody>
          <a:bodyPr/>
          <a:lstStyle/>
          <a:p>
            <a:pPr lvl="2"/>
            <a:r>
              <a:rPr lang="en-US" sz="2200" dirty="0" smtClean="0">
                <a:solidFill>
                  <a:srgbClr val="7D110C"/>
                </a:solidFill>
                <a:cs typeface="Arial"/>
              </a:rPr>
              <a:t>Documented</a:t>
            </a:r>
            <a:r>
              <a:rPr lang="en-US" sz="2200" dirty="0" smtClean="0">
                <a:cs typeface="Arial"/>
              </a:rPr>
              <a:t> Training</a:t>
            </a:r>
            <a:endParaRPr lang="en-US" sz="2200" dirty="0">
              <a:cs typeface="Arial"/>
            </a:endParaRPr>
          </a:p>
          <a:p>
            <a:pPr lvl="2"/>
            <a:r>
              <a:rPr lang="en-US" sz="2200" dirty="0">
                <a:cs typeface="Arial"/>
              </a:rPr>
              <a:t>Business Associate Agreements</a:t>
            </a:r>
          </a:p>
          <a:p>
            <a:pPr lvl="2"/>
            <a:r>
              <a:rPr lang="en-US" sz="2200" dirty="0" smtClean="0">
                <a:solidFill>
                  <a:srgbClr val="7D110C"/>
                </a:solidFill>
                <a:cs typeface="Arial"/>
              </a:rPr>
              <a:t>Documented</a:t>
            </a:r>
            <a:r>
              <a:rPr lang="en-US" sz="2200" dirty="0" smtClean="0">
                <a:cs typeface="Arial"/>
              </a:rPr>
              <a:t> Risk </a:t>
            </a:r>
            <a:r>
              <a:rPr lang="en-US" sz="2200" dirty="0">
                <a:cs typeface="Arial"/>
              </a:rPr>
              <a:t>assessment, mitigation</a:t>
            </a:r>
          </a:p>
          <a:p>
            <a:pPr lvl="2"/>
            <a:r>
              <a:rPr lang="en-US" sz="2200" dirty="0">
                <a:cs typeface="Arial"/>
              </a:rPr>
              <a:t>Encryption &amp; mobile device </a:t>
            </a:r>
            <a:r>
              <a:rPr lang="en-US" sz="2200" dirty="0" smtClean="0">
                <a:cs typeface="Arial"/>
              </a:rPr>
              <a:t>policies/implementation</a:t>
            </a:r>
            <a:endParaRPr lang="en-US" sz="2200" dirty="0">
              <a:cs typeface="Arial"/>
            </a:endParaRPr>
          </a:p>
        </p:txBody>
      </p:sp>
      <p:sp>
        <p:nvSpPr>
          <p:cNvPr id="9" name="TextBox 8"/>
          <p:cNvSpPr txBox="1"/>
          <p:nvPr/>
        </p:nvSpPr>
        <p:spPr>
          <a:xfrm>
            <a:off x="1371600" y="1263423"/>
            <a:ext cx="6417141" cy="769441"/>
          </a:xfrm>
          <a:prstGeom prst="rect">
            <a:avLst/>
          </a:prstGeom>
          <a:noFill/>
        </p:spPr>
        <p:txBody>
          <a:bodyPr wrap="none" rtlCol="0">
            <a:spAutoFit/>
          </a:bodyPr>
          <a:lstStyle/>
          <a:p>
            <a:pPr algn="ctr"/>
            <a:r>
              <a:rPr lang="en-US" sz="2600" dirty="0" smtClean="0">
                <a:cs typeface="Arial"/>
              </a:rPr>
              <a:t>During an investigation, the OCR looks for</a:t>
            </a:r>
            <a:endParaRPr lang="en-US" sz="2600" dirty="0">
              <a:cs typeface="Arial"/>
            </a:endParaRPr>
          </a:p>
          <a:p>
            <a:pPr algn="ctr"/>
            <a:endParaRPr lang="en-US" dirty="0"/>
          </a:p>
        </p:txBody>
      </p:sp>
      <p:pic>
        <p:nvPicPr>
          <p:cNvPr id="10" name="Picture 9"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803" y="541206"/>
            <a:ext cx="829797" cy="829797"/>
          </a:xfrm>
          <a:prstGeom prst="rect">
            <a:avLst/>
          </a:prstGeom>
        </p:spPr>
      </p:pic>
    </p:spTree>
    <p:extLst>
      <p:ext uri="{BB962C8B-B14F-4D97-AF65-F5344CB8AC3E}">
        <p14:creationId xmlns:p14="http://schemas.microsoft.com/office/powerpoint/2010/main" val="67984927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66" y="811213"/>
            <a:ext cx="8957733" cy="4604430"/>
          </a:xfrm>
        </p:spPr>
        <p:txBody>
          <a:bodyPr/>
          <a:lstStyle/>
          <a:p>
            <a:pPr algn="ctr"/>
            <a:r>
              <a:rPr lang="en-US" sz="5400" dirty="0" smtClean="0"/>
              <a:t>Protecting ePHI: The HIPAA Security Rule</a:t>
            </a:r>
            <a:endParaRPr lang="en-US" sz="5400" dirty="0"/>
          </a:p>
        </p:txBody>
      </p:sp>
      <p:pic>
        <p:nvPicPr>
          <p:cNvPr id="4" name="Picture 3"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5" name="Picture 4"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91" y="2102282"/>
            <a:ext cx="602562" cy="409940"/>
          </a:xfrm>
          <a:prstGeom prst="rect">
            <a:avLst/>
          </a:prstGeom>
        </p:spPr>
      </p:pic>
    </p:spTree>
    <p:extLst>
      <p:ext uri="{BB962C8B-B14F-4D97-AF65-F5344CB8AC3E}">
        <p14:creationId xmlns:p14="http://schemas.microsoft.com/office/powerpoint/2010/main" val="295966063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2168685" y="164582"/>
            <a:ext cx="6349435" cy="1983024"/>
          </a:xfrm>
        </p:spPr>
        <p:txBody>
          <a:bodyPr/>
          <a:lstStyle/>
          <a:p>
            <a:pPr algn="ctr" eaLnBrk="1" hangingPunct="1"/>
            <a:r>
              <a:rPr lang="en-US" sz="4400" b="0" dirty="0" smtClean="0">
                <a:solidFill>
                  <a:schemeClr val="tx1"/>
                </a:solidFill>
                <a:latin typeface="Arial" charset="0"/>
                <a:ea typeface="ＭＳ Ｐゴシック" charset="0"/>
                <a:cs typeface="ＭＳ Ｐゴシック" charset="0"/>
              </a:rPr>
              <a:t>The HIPAA Security Rule</a:t>
            </a:r>
            <a:endParaRPr lang="en-US" sz="4400" b="0" dirty="0">
              <a:solidFill>
                <a:schemeClr val="tx1"/>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258709" y="1540747"/>
            <a:ext cx="845190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pPr eaLnBrk="1" hangingPunct="1"/>
            <a:r>
              <a:rPr lang="en-US" sz="2600" i="0" dirty="0" smtClean="0">
                <a:latin typeface="Arial" charset="0"/>
                <a:ea typeface="ＭＳ Ｐゴシック" charset="0"/>
                <a:cs typeface="ＭＳ Ｐゴシック" charset="0"/>
              </a:rPr>
              <a:t>The Security Rule requires 1. Administrative, 2. Physical, and 3. Technical safeguards</a:t>
            </a:r>
            <a:r>
              <a:rPr lang="en-US" sz="2600" i="0" dirty="0" smtClean="0">
                <a:solidFill>
                  <a:srgbClr val="7D110C"/>
                </a:solidFill>
                <a:latin typeface="Arial" charset="0"/>
                <a:ea typeface="ＭＳ Ｐゴシック" charset="0"/>
                <a:cs typeface="ＭＳ Ｐゴシック" charset="0"/>
              </a:rPr>
              <a:t> </a:t>
            </a:r>
            <a:r>
              <a:rPr lang="en-US" sz="2600" i="0" dirty="0" smtClean="0">
                <a:latin typeface="Arial" charset="0"/>
                <a:ea typeface="ＭＳ Ｐゴシック" charset="0"/>
                <a:cs typeface="ＭＳ Ｐゴシック" charset="0"/>
              </a:rPr>
              <a:t>to</a:t>
            </a:r>
          </a:p>
          <a:p>
            <a:pPr marL="0" indent="0" eaLnBrk="1" hangingPunct="1">
              <a:buNone/>
            </a:pPr>
            <a:endParaRPr lang="en-US" sz="1200" i="0" dirty="0" smtClean="0">
              <a:latin typeface="Arial" charset="0"/>
              <a:ea typeface="ＭＳ Ｐゴシック" charset="0"/>
              <a:cs typeface="ＭＳ Ｐゴシック" charset="0"/>
            </a:endParaRPr>
          </a:p>
          <a:p>
            <a:pPr lvl="1">
              <a:buFont typeface="Arial"/>
              <a:buChar char="•"/>
            </a:pPr>
            <a:r>
              <a:rPr lang="en-US" sz="1900" i="0" dirty="0">
                <a:latin typeface="Arial"/>
                <a:cs typeface="Arial"/>
              </a:rPr>
              <a:t>Ensure the </a:t>
            </a:r>
            <a:r>
              <a:rPr lang="en-US" sz="1900" i="0" dirty="0">
                <a:solidFill>
                  <a:srgbClr val="800000"/>
                </a:solidFill>
                <a:latin typeface="Arial"/>
                <a:cs typeface="Arial"/>
              </a:rPr>
              <a:t>confidentiality, integrity, </a:t>
            </a:r>
            <a:r>
              <a:rPr lang="en-US" sz="1900" i="0" dirty="0">
                <a:solidFill>
                  <a:srgbClr val="000000"/>
                </a:solidFill>
                <a:latin typeface="Arial"/>
                <a:cs typeface="Arial"/>
              </a:rPr>
              <a:t>and</a:t>
            </a:r>
            <a:r>
              <a:rPr lang="en-US" sz="1900" i="0" dirty="0">
                <a:solidFill>
                  <a:srgbClr val="800000"/>
                </a:solidFill>
                <a:latin typeface="Arial"/>
                <a:cs typeface="Arial"/>
              </a:rPr>
              <a:t> availability </a:t>
            </a:r>
            <a:r>
              <a:rPr lang="en-US" sz="1900" i="0" dirty="0">
                <a:solidFill>
                  <a:srgbClr val="000000"/>
                </a:solidFill>
                <a:latin typeface="Arial"/>
                <a:cs typeface="Arial"/>
              </a:rPr>
              <a:t>of all </a:t>
            </a:r>
            <a:r>
              <a:rPr lang="en-US" sz="1900" i="0" dirty="0" err="1" smtClean="0">
                <a:solidFill>
                  <a:srgbClr val="000000"/>
                </a:solidFill>
                <a:latin typeface="Arial"/>
                <a:cs typeface="Arial"/>
              </a:rPr>
              <a:t>ePHI</a:t>
            </a:r>
            <a:r>
              <a:rPr lang="en-US" sz="1900" i="0" dirty="0" smtClean="0">
                <a:solidFill>
                  <a:srgbClr val="000000"/>
                </a:solidFill>
                <a:latin typeface="Arial"/>
                <a:cs typeface="Arial"/>
              </a:rPr>
              <a:t> created, received, maintained </a:t>
            </a:r>
            <a:r>
              <a:rPr lang="en-US" sz="1900" i="0" dirty="0">
                <a:solidFill>
                  <a:srgbClr val="000000"/>
                </a:solidFill>
                <a:latin typeface="Arial"/>
                <a:cs typeface="Arial"/>
              </a:rPr>
              <a:t>or </a:t>
            </a:r>
            <a:r>
              <a:rPr lang="en-US" sz="1900" i="0" dirty="0" smtClean="0">
                <a:solidFill>
                  <a:srgbClr val="000000"/>
                </a:solidFill>
                <a:latin typeface="Arial"/>
                <a:cs typeface="Arial"/>
              </a:rPr>
              <a:t>transmitted</a:t>
            </a:r>
            <a:r>
              <a:rPr lang="en-US" sz="1900" i="0" dirty="0" smtClean="0">
                <a:solidFill>
                  <a:srgbClr val="800000"/>
                </a:solidFill>
                <a:latin typeface="Arial"/>
                <a:cs typeface="Arial"/>
              </a:rPr>
              <a:t>;</a:t>
            </a:r>
          </a:p>
          <a:p>
            <a:pPr lvl="1">
              <a:buFont typeface="Arial"/>
              <a:buChar char="•"/>
            </a:pPr>
            <a:r>
              <a:rPr lang="en-US" sz="1900" i="0" dirty="0" smtClean="0">
                <a:solidFill>
                  <a:srgbClr val="000000"/>
                </a:solidFill>
                <a:latin typeface="Arial"/>
                <a:cs typeface="Arial"/>
              </a:rPr>
              <a:t>Identify </a:t>
            </a:r>
            <a:r>
              <a:rPr lang="en-US" sz="1900" i="0" dirty="0">
                <a:solidFill>
                  <a:srgbClr val="000000"/>
                </a:solidFill>
                <a:latin typeface="Arial"/>
                <a:cs typeface="Arial"/>
              </a:rPr>
              <a:t>and protect against </a:t>
            </a:r>
            <a:r>
              <a:rPr lang="en-US" sz="1900" i="0" dirty="0">
                <a:solidFill>
                  <a:srgbClr val="800000"/>
                </a:solidFill>
                <a:latin typeface="Arial"/>
                <a:cs typeface="Arial"/>
              </a:rPr>
              <a:t>reasonably anticipated threats </a:t>
            </a:r>
            <a:r>
              <a:rPr lang="en-US" sz="1900" i="0" dirty="0">
                <a:solidFill>
                  <a:srgbClr val="000000"/>
                </a:solidFill>
                <a:latin typeface="Arial"/>
                <a:cs typeface="Arial"/>
              </a:rPr>
              <a:t>to the </a:t>
            </a:r>
            <a:r>
              <a:rPr lang="en-US" sz="1900" i="0" dirty="0">
                <a:solidFill>
                  <a:srgbClr val="800000"/>
                </a:solidFill>
                <a:latin typeface="Arial"/>
                <a:cs typeface="Arial"/>
              </a:rPr>
              <a:t>security </a:t>
            </a:r>
            <a:r>
              <a:rPr lang="en-US" sz="1900" i="0" dirty="0">
                <a:solidFill>
                  <a:srgbClr val="000000"/>
                </a:solidFill>
                <a:latin typeface="Arial"/>
                <a:cs typeface="Arial"/>
              </a:rPr>
              <a:t>or</a:t>
            </a:r>
            <a:r>
              <a:rPr lang="en-US" sz="1900" i="0" dirty="0">
                <a:solidFill>
                  <a:srgbClr val="800000"/>
                </a:solidFill>
                <a:latin typeface="Arial"/>
                <a:cs typeface="Arial"/>
              </a:rPr>
              <a:t> integrity </a:t>
            </a:r>
            <a:r>
              <a:rPr lang="en-US" sz="1900" i="0" dirty="0">
                <a:solidFill>
                  <a:srgbClr val="000000"/>
                </a:solidFill>
                <a:latin typeface="Arial"/>
                <a:cs typeface="Arial"/>
              </a:rPr>
              <a:t>of the information</a:t>
            </a:r>
            <a:r>
              <a:rPr lang="en-US" sz="1900" i="0" dirty="0" smtClean="0">
                <a:solidFill>
                  <a:srgbClr val="800000"/>
                </a:solidFill>
                <a:latin typeface="Arial"/>
                <a:cs typeface="Arial"/>
              </a:rPr>
              <a:t>;</a:t>
            </a:r>
          </a:p>
          <a:p>
            <a:pPr lvl="1">
              <a:buFont typeface="Arial"/>
              <a:buChar char="•"/>
            </a:pPr>
            <a:r>
              <a:rPr lang="en-US" sz="1900" i="0" dirty="0" smtClean="0">
                <a:solidFill>
                  <a:srgbClr val="000000"/>
                </a:solidFill>
                <a:latin typeface="Arial"/>
                <a:cs typeface="Arial"/>
              </a:rPr>
              <a:t>Protect </a:t>
            </a:r>
            <a:r>
              <a:rPr lang="en-US" sz="1900" i="0" dirty="0">
                <a:solidFill>
                  <a:srgbClr val="000000"/>
                </a:solidFill>
                <a:latin typeface="Arial"/>
                <a:cs typeface="Arial"/>
              </a:rPr>
              <a:t>against </a:t>
            </a:r>
            <a:r>
              <a:rPr lang="en-US" sz="1900" i="0" dirty="0">
                <a:solidFill>
                  <a:srgbClr val="800000"/>
                </a:solidFill>
                <a:latin typeface="Arial"/>
                <a:cs typeface="Arial"/>
              </a:rPr>
              <a:t>reasonably anticipated, impermissible uses or </a:t>
            </a:r>
            <a:r>
              <a:rPr lang="en-US" sz="1900" i="0" dirty="0" smtClean="0">
                <a:solidFill>
                  <a:srgbClr val="800000"/>
                </a:solidFill>
                <a:latin typeface="Arial"/>
                <a:cs typeface="Arial"/>
              </a:rPr>
              <a:t>disclosures;</a:t>
            </a:r>
            <a:endParaRPr lang="en-US" sz="1900" i="0" dirty="0">
              <a:solidFill>
                <a:srgbClr val="800000"/>
              </a:solidFill>
              <a:latin typeface="Arial"/>
              <a:cs typeface="Arial"/>
            </a:endParaRPr>
          </a:p>
          <a:p>
            <a:pPr lvl="1">
              <a:buFont typeface="Arial"/>
              <a:buChar char="•"/>
            </a:pPr>
            <a:r>
              <a:rPr lang="en-US" sz="1900" i="0" dirty="0" smtClean="0">
                <a:solidFill>
                  <a:srgbClr val="000000"/>
                </a:solidFill>
                <a:latin typeface="Arial"/>
                <a:cs typeface="Arial"/>
              </a:rPr>
              <a:t>Ensure</a:t>
            </a:r>
            <a:r>
              <a:rPr lang="en-US" sz="1900" i="0" dirty="0" smtClean="0">
                <a:solidFill>
                  <a:srgbClr val="800000"/>
                </a:solidFill>
                <a:latin typeface="Arial"/>
                <a:cs typeface="Arial"/>
              </a:rPr>
              <a:t> </a:t>
            </a:r>
            <a:r>
              <a:rPr lang="en-US" sz="1900" i="0" dirty="0">
                <a:solidFill>
                  <a:srgbClr val="800000"/>
                </a:solidFill>
                <a:latin typeface="Arial"/>
                <a:cs typeface="Arial"/>
              </a:rPr>
              <a:t>compliance by </a:t>
            </a:r>
            <a:r>
              <a:rPr lang="en-US" sz="1900" i="0" dirty="0" smtClean="0">
                <a:solidFill>
                  <a:srgbClr val="800000"/>
                </a:solidFill>
                <a:latin typeface="Arial"/>
                <a:cs typeface="Arial"/>
              </a:rPr>
              <a:t>the workforce; </a:t>
            </a:r>
            <a:r>
              <a:rPr lang="en-US" sz="1900" i="0" dirty="0" smtClean="0">
                <a:solidFill>
                  <a:srgbClr val="000000"/>
                </a:solidFill>
                <a:latin typeface="Arial"/>
                <a:cs typeface="Arial"/>
              </a:rPr>
              <a:t>and</a:t>
            </a:r>
          </a:p>
          <a:p>
            <a:pPr lvl="1">
              <a:buFont typeface="Arial"/>
              <a:buChar char="•"/>
            </a:pPr>
            <a:r>
              <a:rPr lang="en-US" sz="1900" i="0" dirty="0" smtClean="0">
                <a:solidFill>
                  <a:srgbClr val="000000"/>
                </a:solidFill>
                <a:latin typeface="Arial"/>
                <a:cs typeface="Arial"/>
              </a:rPr>
              <a:t>Provide a means for </a:t>
            </a:r>
            <a:r>
              <a:rPr lang="en-US" sz="1900" i="0" dirty="0" smtClean="0">
                <a:solidFill>
                  <a:srgbClr val="800000"/>
                </a:solidFill>
                <a:latin typeface="Arial"/>
                <a:cs typeface="Arial"/>
              </a:rPr>
              <a:t>managing risk in an ongoing fashion.</a:t>
            </a:r>
          </a:p>
          <a:p>
            <a:pPr marL="0" indent="0">
              <a:buNone/>
            </a:pPr>
            <a:endParaRPr lang="en-US" sz="2000" i="0" dirty="0" smtClean="0">
              <a:solidFill>
                <a:srgbClr val="000000"/>
              </a:solidFill>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3" name="Picture 2"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315" y="800263"/>
            <a:ext cx="1141409" cy="740484"/>
          </a:xfrm>
          <a:prstGeom prst="rect">
            <a:avLst/>
          </a:prstGeom>
        </p:spPr>
      </p:pic>
      <p:pic>
        <p:nvPicPr>
          <p:cNvPr id="4" name="Picture 3" descr="BU00199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909" y="1116383"/>
            <a:ext cx="367815" cy="386496"/>
          </a:xfrm>
          <a:prstGeom prst="rect">
            <a:avLst/>
          </a:prstGeom>
        </p:spPr>
      </p:pic>
    </p:spTree>
    <p:extLst>
      <p:ext uri="{BB962C8B-B14F-4D97-AF65-F5344CB8AC3E}">
        <p14:creationId xmlns:p14="http://schemas.microsoft.com/office/powerpoint/2010/main" val="208425779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328227" y="523007"/>
            <a:ext cx="7110413" cy="1143000"/>
          </a:xfrm>
        </p:spPr>
        <p:txBody>
          <a:bodyPr/>
          <a:lstStyle/>
          <a:p>
            <a:pPr algn="ctr" eaLnBrk="1" hangingPunct="1"/>
            <a:r>
              <a:rPr lang="en-US" sz="4400" b="0" dirty="0" smtClean="0">
                <a:solidFill>
                  <a:srgbClr val="000000"/>
                </a:solidFill>
                <a:latin typeface="Arial" charset="0"/>
                <a:ea typeface="ＭＳ Ｐゴシック" charset="0"/>
                <a:cs typeface="ＭＳ Ｐゴシック" charset="0"/>
              </a:rPr>
              <a:t>Security Rule Safeguards</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295400" y="1981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13585" y="1295400"/>
            <a:ext cx="82003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eaLnBrk="1" hangingPunct="1">
              <a:buNone/>
            </a:pPr>
            <a:endParaRPr lang="en-US" dirty="0" smtClean="0">
              <a:latin typeface="Arial" charset="0"/>
              <a:ea typeface="ＭＳ Ｐゴシック" charset="0"/>
              <a:cs typeface="ＭＳ Ｐゴシック" charset="0"/>
            </a:endParaRPr>
          </a:p>
          <a:p>
            <a:pPr eaLnBrk="1" hangingPunct="1"/>
            <a:r>
              <a:rPr lang="en-US" sz="2700" i="0" dirty="0" smtClean="0">
                <a:solidFill>
                  <a:srgbClr val="800000"/>
                </a:solidFill>
                <a:latin typeface="Arial" charset="0"/>
                <a:ea typeface="ＭＳ Ｐゴシック" charset="0"/>
                <a:cs typeface="ＭＳ Ｐゴシック" charset="0"/>
              </a:rPr>
              <a:t>Administrative </a:t>
            </a:r>
            <a:r>
              <a:rPr lang="en-US" sz="2700" i="0" dirty="0" smtClean="0">
                <a:latin typeface="Arial" charset="0"/>
                <a:ea typeface="ＭＳ Ｐゴシック" charset="0"/>
                <a:cs typeface="ＭＳ Ｐゴシック" charset="0"/>
              </a:rPr>
              <a:t>– security management/</a:t>
            </a:r>
            <a:r>
              <a:rPr lang="en-US" sz="2700" dirty="0" smtClean="0">
                <a:latin typeface="Arial" charset="0"/>
                <a:ea typeface="ＭＳ Ｐゴシック" charset="0"/>
                <a:cs typeface="ＭＳ Ｐゴシック" charset="0"/>
              </a:rPr>
              <a:t>officer</a:t>
            </a:r>
            <a:r>
              <a:rPr lang="en-US" sz="2700" i="0" dirty="0" smtClean="0">
                <a:latin typeface="Arial" charset="0"/>
                <a:ea typeface="ＭＳ Ｐゴシック" charset="0"/>
                <a:cs typeface="ＭＳ Ｐゴシック" charset="0"/>
              </a:rPr>
              <a:t>, workforce security, access management, incident response, disaster </a:t>
            </a:r>
            <a:r>
              <a:rPr lang="en-US" sz="2700" dirty="0" smtClean="0">
                <a:latin typeface="Arial" charset="0"/>
                <a:ea typeface="ＭＳ Ｐゴシック" charset="0"/>
                <a:cs typeface="ＭＳ Ｐゴシック" charset="0"/>
              </a:rPr>
              <a:t>planning, evaluations, </a:t>
            </a:r>
            <a:r>
              <a:rPr lang="en-US" sz="2700" i="0" dirty="0" smtClean="0">
                <a:latin typeface="Arial" charset="0"/>
                <a:ea typeface="ＭＳ Ｐゴシック" charset="0"/>
                <a:cs typeface="ＭＳ Ｐゴシック" charset="0"/>
              </a:rPr>
              <a:t>etc.</a:t>
            </a:r>
          </a:p>
          <a:p>
            <a:pPr eaLnBrk="1" hangingPunct="1"/>
            <a:r>
              <a:rPr lang="en-US" sz="2700" i="0" dirty="0" smtClean="0">
                <a:solidFill>
                  <a:srgbClr val="7D110C"/>
                </a:solidFill>
                <a:latin typeface="Arial" charset="0"/>
                <a:ea typeface="ＭＳ Ｐゴシック" charset="0"/>
                <a:cs typeface="ＭＳ Ｐゴシック" charset="0"/>
              </a:rPr>
              <a:t>Physical</a:t>
            </a:r>
            <a:r>
              <a:rPr lang="en-US" sz="2700" i="0" dirty="0" smtClean="0">
                <a:latin typeface="Arial" charset="0"/>
                <a:ea typeface="ＭＳ Ｐゴシック" charset="0"/>
                <a:cs typeface="ＭＳ Ｐゴシック" charset="0"/>
              </a:rPr>
              <a:t> – facilities access, workstation use/security, device/media controls.</a:t>
            </a:r>
          </a:p>
          <a:p>
            <a:pPr eaLnBrk="1" hangingPunct="1"/>
            <a:r>
              <a:rPr lang="en-US" sz="2700" i="0" dirty="0" smtClean="0">
                <a:solidFill>
                  <a:srgbClr val="7D110C"/>
                </a:solidFill>
                <a:latin typeface="Arial" charset="0"/>
                <a:ea typeface="ＭＳ Ｐゴシック" charset="0"/>
                <a:cs typeface="ＭＳ Ｐゴシック" charset="0"/>
              </a:rPr>
              <a:t>Technical</a:t>
            </a:r>
            <a:r>
              <a:rPr lang="en-US" sz="2700" i="0" dirty="0" smtClean="0">
                <a:latin typeface="Arial" charset="0"/>
                <a:ea typeface="ＭＳ Ｐゴシック" charset="0"/>
                <a:cs typeface="ＭＳ Ｐゴシック" charset="0"/>
              </a:rPr>
              <a:t> – access/audit control, integrity, authentication, transmission security.</a:t>
            </a:r>
          </a:p>
        </p:txBody>
      </p:sp>
      <p:sp>
        <p:nvSpPr>
          <p:cNvPr id="3" name="Rectangle 2"/>
          <p:cNvSpPr/>
          <p:nvPr/>
        </p:nvSpPr>
        <p:spPr>
          <a:xfrm>
            <a:off x="924179" y="5075898"/>
            <a:ext cx="6477000" cy="400110"/>
          </a:xfrm>
          <a:prstGeom prst="rect">
            <a:avLst/>
          </a:prstGeom>
        </p:spPr>
        <p:txBody>
          <a:bodyPr wrap="square">
            <a:spAutoFit/>
          </a:bodyPr>
          <a:lstStyle/>
          <a:p>
            <a:r>
              <a:rPr lang="en-US" sz="2000" i="0" dirty="0">
                <a:latin typeface="Arial"/>
                <a:cs typeface="Arial"/>
              </a:rPr>
              <a:t>+ organizational</a:t>
            </a:r>
            <a:r>
              <a:rPr lang="en-US" sz="2000" i="0" dirty="0" smtClean="0">
                <a:latin typeface="Arial"/>
                <a:cs typeface="Arial"/>
              </a:rPr>
              <a:t>/policies/documentation </a:t>
            </a:r>
            <a:r>
              <a:rPr lang="en-US" sz="2000" i="0" dirty="0">
                <a:latin typeface="Arial"/>
                <a:cs typeface="Arial"/>
              </a:rPr>
              <a:t>requirements</a:t>
            </a:r>
            <a:endParaRPr lang="en-US" sz="2000" dirty="0">
              <a:latin typeface="Arial"/>
              <a:cs typeface="Arial"/>
            </a:endParaRPr>
          </a:p>
        </p:txBody>
      </p:sp>
      <p:pic>
        <p:nvPicPr>
          <p:cNvPr id="6" name="Picture 5"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685" y="674545"/>
            <a:ext cx="878542" cy="835477"/>
          </a:xfrm>
          <a:prstGeom prst="rect">
            <a:avLst/>
          </a:prstGeom>
        </p:spPr>
      </p:pic>
    </p:spTree>
    <p:extLst>
      <p:ext uri="{BB962C8B-B14F-4D97-AF65-F5344CB8AC3E}">
        <p14:creationId xmlns:p14="http://schemas.microsoft.com/office/powerpoint/2010/main" val="171976839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079589" y="469900"/>
            <a:ext cx="8229600" cy="1143000"/>
          </a:xfrm>
        </p:spPr>
        <p:txBody>
          <a:bodyPr/>
          <a:lstStyle/>
          <a:p>
            <a:pPr algn="ctr" eaLnBrk="1" hangingPunct="1"/>
            <a:r>
              <a:rPr lang="en-US" sz="4400" b="0" dirty="0" smtClean="0">
                <a:solidFill>
                  <a:srgbClr val="000000"/>
                </a:solidFill>
                <a:latin typeface="Arial" charset="0"/>
                <a:ea typeface="ＭＳ Ｐゴシック" charset="0"/>
                <a:cs typeface="ＭＳ Ｐゴシック" charset="0"/>
              </a:rPr>
              <a:t>Required &amp; Addressable</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401320" y="1828800"/>
            <a:ext cx="834775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600" i="0" dirty="0" smtClean="0">
                <a:latin typeface="Arial" charset="0"/>
                <a:ea typeface="ＭＳ Ｐゴシック" charset="0"/>
                <a:cs typeface="ＭＳ Ｐゴシック" charset="0"/>
              </a:rPr>
              <a:t>Each Security Rule safeguard is either </a:t>
            </a:r>
            <a:r>
              <a:rPr lang="en-US" sz="2600" i="0" dirty="0" smtClean="0">
                <a:solidFill>
                  <a:srgbClr val="800000"/>
                </a:solidFill>
                <a:latin typeface="Arial" charset="0"/>
                <a:ea typeface="ＭＳ Ｐゴシック" charset="0"/>
                <a:cs typeface="ＭＳ Ｐゴシック" charset="0"/>
              </a:rPr>
              <a:t>required</a:t>
            </a:r>
            <a:r>
              <a:rPr lang="en-US" sz="2600" i="0" dirty="0" smtClean="0">
                <a:latin typeface="Arial" charset="0"/>
                <a:ea typeface="ＭＳ Ｐゴシック" charset="0"/>
                <a:cs typeface="ＭＳ Ｐゴシック" charset="0"/>
              </a:rPr>
              <a:t> or </a:t>
            </a:r>
            <a:r>
              <a:rPr lang="en-US" sz="2600" i="0" dirty="0" smtClean="0">
                <a:solidFill>
                  <a:srgbClr val="800000"/>
                </a:solidFill>
                <a:latin typeface="Arial" charset="0"/>
                <a:ea typeface="ＭＳ Ｐゴシック" charset="0"/>
                <a:cs typeface="ＭＳ Ｐゴシック" charset="0"/>
              </a:rPr>
              <a:t>addressable</a:t>
            </a:r>
            <a:r>
              <a:rPr lang="en-US" sz="2600" i="0" dirty="0" smtClean="0">
                <a:latin typeface="Arial" charset="0"/>
                <a:ea typeface="ＭＳ Ｐゴシック" charset="0"/>
                <a:cs typeface="ＭＳ Ｐゴシック" charset="0"/>
              </a:rPr>
              <a:t>.</a:t>
            </a:r>
          </a:p>
          <a:p>
            <a:pPr eaLnBrk="1" hangingPunct="1"/>
            <a:r>
              <a:rPr lang="en-US" sz="2600" i="0" dirty="0" smtClean="0">
                <a:latin typeface="Arial" charset="0"/>
                <a:ea typeface="ＭＳ Ｐゴシック" charset="0"/>
                <a:cs typeface="ＭＳ Ｐゴシック" charset="0"/>
              </a:rPr>
              <a:t>Required = what it says.</a:t>
            </a:r>
          </a:p>
          <a:p>
            <a:pPr eaLnBrk="1" hangingPunct="1"/>
            <a:r>
              <a:rPr lang="en-US" sz="2600" i="0" dirty="0" smtClean="0">
                <a:latin typeface="Arial" charset="0"/>
                <a:ea typeface="ＭＳ Ｐゴシック" charset="0"/>
                <a:cs typeface="ＭＳ Ｐゴシック" charset="0"/>
              </a:rPr>
              <a:t>Addressable = should address, but ok if you describe why it is not in place or how you will otherwise address the risk.</a:t>
            </a:r>
          </a:p>
          <a:p>
            <a:pPr eaLnBrk="1" hangingPunct="1"/>
            <a:r>
              <a:rPr lang="en-US" sz="2600" i="0" dirty="0" smtClean="0">
                <a:latin typeface="Arial" charset="0"/>
                <a:ea typeface="ＭＳ Ｐゴシック" charset="0"/>
                <a:cs typeface="ＭＳ Ｐゴシック" charset="0"/>
              </a:rPr>
              <a:t>A risk assessment (RA) identifies where to concentrate your HIPAA effort.</a:t>
            </a: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3" name="Picture 2"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06" y="702265"/>
            <a:ext cx="1336394" cy="768427"/>
          </a:xfrm>
          <a:prstGeom prst="rect">
            <a:avLst/>
          </a:prstGeom>
        </p:spPr>
      </p:pic>
      <p:pic>
        <p:nvPicPr>
          <p:cNvPr id="4" name="Picture 3" descr="searc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806" y="1105276"/>
            <a:ext cx="1345037" cy="393899"/>
          </a:xfrm>
          <a:prstGeom prst="rect">
            <a:avLst/>
          </a:prstGeom>
        </p:spPr>
      </p:pic>
    </p:spTree>
    <p:extLst>
      <p:ext uri="{BB962C8B-B14F-4D97-AF65-F5344CB8AC3E}">
        <p14:creationId xmlns:p14="http://schemas.microsoft.com/office/powerpoint/2010/main" val="58109308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524000" y="385901"/>
            <a:ext cx="6672949" cy="1461420"/>
          </a:xfrm>
        </p:spPr>
        <p:txBody>
          <a:bodyPr/>
          <a:lstStyle/>
          <a:p>
            <a:pPr algn="ctr" eaLnBrk="1" hangingPunct="1"/>
            <a:r>
              <a:rPr lang="en-US" sz="4400" b="0" dirty="0" smtClean="0">
                <a:solidFill>
                  <a:schemeClr val="tx1"/>
                </a:solidFill>
                <a:latin typeface="Arial" charset="0"/>
                <a:ea typeface="ＭＳ Ｐゴシック" charset="0"/>
                <a:cs typeface="ＭＳ Ｐゴシック" charset="0"/>
              </a:rPr>
              <a:t>Standards and Implementation</a:t>
            </a:r>
            <a:endParaRPr lang="en-US" sz="4400" b="0" dirty="0">
              <a:solidFill>
                <a:schemeClr val="tx1"/>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84144" y="1600200"/>
            <a:ext cx="832646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pPr eaLnBrk="1" hangingPunct="1"/>
            <a:r>
              <a:rPr lang="en-US" sz="2600" i="0" dirty="0" smtClean="0">
                <a:latin typeface="Arial" charset="0"/>
                <a:ea typeface="ＭＳ Ｐゴシック" charset="0"/>
                <a:cs typeface="ＭＳ Ｐゴシック" charset="0"/>
              </a:rPr>
              <a:t>The Security Rule </a:t>
            </a:r>
            <a:r>
              <a:rPr lang="en-US" sz="2600" dirty="0" smtClean="0">
                <a:latin typeface="Arial" charset="0"/>
                <a:ea typeface="ＭＳ Ｐゴシック" charset="0"/>
                <a:cs typeface="ＭＳ Ｐゴシック" charset="0"/>
              </a:rPr>
              <a:t>defines a standard and specifies its implementation specifications.</a:t>
            </a:r>
            <a:endParaRPr lang="en-US" sz="2600" i="0" dirty="0" smtClean="0">
              <a:latin typeface="Arial" charset="0"/>
              <a:ea typeface="ＭＳ Ｐゴシック" charset="0"/>
              <a:cs typeface="ＭＳ Ｐゴシック" charset="0"/>
            </a:endParaRPr>
          </a:p>
          <a:p>
            <a:pPr marL="0" indent="0" eaLnBrk="1" hangingPunct="1">
              <a:buNone/>
            </a:pPr>
            <a:endParaRPr lang="en-US" sz="1200" i="0" dirty="0" smtClean="0">
              <a:latin typeface="Arial" charset="0"/>
              <a:ea typeface="ＭＳ Ｐゴシック" charset="0"/>
              <a:cs typeface="ＭＳ Ｐゴシック" charset="0"/>
            </a:endParaRPr>
          </a:p>
          <a:p>
            <a:pPr marL="0" indent="0">
              <a:buNone/>
            </a:pPr>
            <a:endParaRPr lang="en-US" sz="2000" i="0" dirty="0" smtClean="0">
              <a:solidFill>
                <a:srgbClr val="000000"/>
              </a:solidFill>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3" name="Picture 2" descr="hipaasecstaff.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907" y="3120918"/>
            <a:ext cx="2361368" cy="2229410"/>
          </a:xfrm>
          <a:prstGeom prst="rect">
            <a:avLst/>
          </a:prstGeom>
        </p:spPr>
      </p:pic>
      <p:sp>
        <p:nvSpPr>
          <p:cNvPr id="4" name="TextBox 3"/>
          <p:cNvSpPr txBox="1"/>
          <p:nvPr/>
        </p:nvSpPr>
        <p:spPr>
          <a:xfrm>
            <a:off x="4081502" y="3120918"/>
            <a:ext cx="4356243" cy="2031325"/>
          </a:xfrm>
          <a:prstGeom prst="rect">
            <a:avLst/>
          </a:prstGeom>
          <a:noFill/>
        </p:spPr>
        <p:txBody>
          <a:bodyPr wrap="square" rtlCol="0">
            <a:spAutoFit/>
          </a:bodyPr>
          <a:lstStyle/>
          <a:p>
            <a:pPr marL="285750" indent="-285750">
              <a:buFont typeface="Arial"/>
              <a:buChar char="•"/>
            </a:pPr>
            <a:r>
              <a:rPr lang="en-US" dirty="0" smtClean="0"/>
              <a:t>Standards address broad categories.</a:t>
            </a:r>
          </a:p>
          <a:p>
            <a:pPr marL="285750" indent="-285750">
              <a:buFont typeface="Arial"/>
              <a:buChar char="•"/>
            </a:pPr>
            <a:r>
              <a:rPr lang="en-US" dirty="0" smtClean="0"/>
              <a:t>Implementation specifications are just what it says; how they are to be implemented.</a:t>
            </a:r>
          </a:p>
          <a:p>
            <a:pPr marL="285750" indent="-285750">
              <a:buFont typeface="Arial"/>
              <a:buChar char="•"/>
            </a:pPr>
            <a:r>
              <a:rPr lang="en-US" dirty="0" smtClean="0"/>
              <a:t>It’s the implementation specifications that are either required or addressable.</a:t>
            </a:r>
            <a:endParaRPr lang="en-US" dirty="0"/>
          </a:p>
        </p:txBody>
      </p:sp>
      <p:sp>
        <p:nvSpPr>
          <p:cNvPr id="8" name="Donut 7"/>
          <p:cNvSpPr/>
          <p:nvPr/>
        </p:nvSpPr>
        <p:spPr bwMode="auto">
          <a:xfrm>
            <a:off x="1524000" y="3874872"/>
            <a:ext cx="1710649" cy="286442"/>
          </a:xfrm>
          <a:prstGeom prst="donut">
            <a:avLst>
              <a:gd name="adj" fmla="val 513"/>
            </a:avLst>
          </a:prstGeom>
          <a:solidFill>
            <a:schemeClr val="accent1"/>
          </a:solidFill>
          <a:ln w="127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6" name="Straight Arrow Connector 5"/>
          <p:cNvCxnSpPr/>
          <p:nvPr/>
        </p:nvCxnSpPr>
        <p:spPr bwMode="auto">
          <a:xfrm flipH="1" flipV="1">
            <a:off x="3234650" y="4026583"/>
            <a:ext cx="1081700" cy="560475"/>
          </a:xfrm>
          <a:prstGeom prst="straightConnector1">
            <a:avLst/>
          </a:prstGeom>
          <a:solidFill>
            <a:schemeClr val="accent1"/>
          </a:solidFill>
          <a:ln w="9525" cap="flat" cmpd="sng" algn="ctr">
            <a:solidFill>
              <a:schemeClr val="accent1">
                <a:lumMod val="60000"/>
                <a:lumOff val="40000"/>
              </a:schemeClr>
            </a:solidFill>
            <a:prstDash val="solid"/>
            <a:round/>
            <a:headEnd type="none" w="med" len="med"/>
            <a:tailEnd type="arrow"/>
          </a:ln>
          <a:effectLst/>
        </p:spPr>
      </p:cxnSp>
      <p:pic>
        <p:nvPicPr>
          <p:cNvPr id="2" name="Picture 1" descr="imgr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7" y="665351"/>
            <a:ext cx="1171780" cy="1043771"/>
          </a:xfrm>
          <a:prstGeom prst="rect">
            <a:avLst/>
          </a:prstGeom>
        </p:spPr>
      </p:pic>
    </p:spTree>
    <p:extLst>
      <p:ext uri="{BB962C8B-B14F-4D97-AF65-F5344CB8AC3E}">
        <p14:creationId xmlns:p14="http://schemas.microsoft.com/office/powerpoint/2010/main" val="40394885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126735" y="542604"/>
            <a:ext cx="7110413" cy="1143000"/>
          </a:xfrm>
        </p:spPr>
        <p:txBody>
          <a:bodyPr/>
          <a:lstStyle/>
          <a:p>
            <a:pPr algn="ctr" eaLnBrk="1" hangingPunct="1"/>
            <a:r>
              <a:rPr lang="en-US" sz="4800" b="0" dirty="0" smtClean="0">
                <a:solidFill>
                  <a:schemeClr val="tx1"/>
                </a:solidFill>
                <a:latin typeface="Arial" charset="0"/>
                <a:ea typeface="ＭＳ Ｐゴシック" charset="0"/>
                <a:cs typeface="ＭＳ Ｐゴシック" charset="0"/>
              </a:rPr>
              <a:t>HPC &amp; Compliance</a:t>
            </a:r>
            <a:endParaRPr lang="en-US" sz="4800" b="0" dirty="0">
              <a:solidFill>
                <a:schemeClr val="tx1"/>
              </a:solidFill>
              <a:latin typeface="Arial" charset="0"/>
              <a:ea typeface="ＭＳ Ｐゴシック" charset="0"/>
              <a:cs typeface="ＭＳ Ｐゴシック" charset="0"/>
            </a:endParaRPr>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91" y="840841"/>
            <a:ext cx="2353954" cy="684684"/>
          </a:xfrm>
          <a:prstGeom prst="rect">
            <a:avLst/>
          </a:prstGeom>
        </p:spPr>
      </p:pic>
      <p:sp>
        <p:nvSpPr>
          <p:cNvPr id="6" name="Content Placeholder 2"/>
          <p:cNvSpPr txBox="1">
            <a:spLocks/>
          </p:cNvSpPr>
          <p:nvPr/>
        </p:nvSpPr>
        <p:spPr bwMode="auto">
          <a:xfrm>
            <a:off x="1057509" y="1957731"/>
            <a:ext cx="774250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spcBef>
                <a:spcPts val="1872"/>
              </a:spcBef>
            </a:pPr>
            <a:r>
              <a:rPr lang="en-US" sz="2600" dirty="0" smtClean="0">
                <a:latin typeface="Arial" charset="0"/>
                <a:ea typeface="ＭＳ Ｐゴシック" charset="0"/>
                <a:cs typeface="ＭＳ Ｐゴシック" charset="0"/>
              </a:rPr>
              <a:t>With physical scientists and engineers as primary customers, rules and regulations that govern sensitive data were not relevant to HPC.</a:t>
            </a:r>
          </a:p>
          <a:p>
            <a:pPr>
              <a:spcBef>
                <a:spcPts val="1872"/>
              </a:spcBef>
            </a:pPr>
            <a:r>
              <a:rPr lang="en-US" sz="2600" dirty="0" smtClean="0">
                <a:latin typeface="Arial" charset="0"/>
                <a:ea typeface="ＭＳ Ｐゴシック" charset="0"/>
                <a:cs typeface="ＭＳ Ｐゴシック" charset="0"/>
              </a:rPr>
              <a:t>The introduction of expanding health sciences data has pushed HPC out of this comfort zone.</a:t>
            </a:r>
          </a:p>
          <a:p>
            <a:pPr>
              <a:spcBef>
                <a:spcPts val="1872"/>
              </a:spcBef>
            </a:pPr>
            <a:r>
              <a:rPr lang="en-US" sz="2600" dirty="0" smtClean="0">
                <a:latin typeface="Arial" charset="0"/>
                <a:ea typeface="ＭＳ Ｐゴシック" charset="0"/>
                <a:cs typeface="ＭＳ Ｐゴシック" charset="0"/>
              </a:rPr>
              <a:t>Suddenly, we find ourselves in a scary &amp; unfamiliar world of regulatory compliance.</a:t>
            </a:r>
          </a:p>
          <a:p>
            <a:pPr>
              <a:spcBef>
                <a:spcPts val="1872"/>
              </a:spcBef>
            </a:pPr>
            <a:endParaRPr lang="en-US" dirty="0" smtClean="0">
              <a:latin typeface="Arial" charset="0"/>
              <a:ea typeface="ＭＳ Ｐゴシック" charset="0"/>
              <a:cs typeface="ＭＳ Ｐゴシック" charset="0"/>
            </a:endParaRPr>
          </a:p>
          <a:p>
            <a:pPr>
              <a:spcBef>
                <a:spcPts val="1872"/>
              </a:spcBef>
            </a:pPr>
            <a:endParaRPr lang="en-US" dirty="0" smtClean="0">
              <a:latin typeface="Arial" charset="0"/>
              <a:ea typeface="ＭＳ Ｐゴシック" charset="0"/>
              <a:cs typeface="ＭＳ Ｐゴシック" charset="0"/>
            </a:endParaRPr>
          </a:p>
        </p:txBody>
      </p:sp>
    </p:spTree>
    <p:extLst>
      <p:ext uri="{BB962C8B-B14F-4D97-AF65-F5344CB8AC3E}">
        <p14:creationId xmlns:p14="http://schemas.microsoft.com/office/powerpoint/2010/main" val="193084224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76304" y="1634925"/>
            <a:ext cx="823429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r>
              <a:rPr lang="en-US" dirty="0" smtClean="0">
                <a:solidFill>
                  <a:srgbClr val="7D110C"/>
                </a:solidFill>
                <a:latin typeface="Arial"/>
                <a:cs typeface="Arial"/>
              </a:rPr>
              <a:t>NO</a:t>
            </a:r>
            <a:r>
              <a:rPr lang="en-US" dirty="0" smtClean="0">
                <a:latin typeface="Arial"/>
                <a:cs typeface="Arial"/>
              </a:rPr>
              <a:t>.  Only healthcare providers, facilities, and insurers are bound by HIPAA.  Identifiable health data outside of a healthcare context is not ePHI.</a:t>
            </a:r>
          </a:p>
          <a:p>
            <a:r>
              <a:rPr lang="en-US" dirty="0" smtClean="0">
                <a:latin typeface="Arial"/>
                <a:cs typeface="Arial"/>
              </a:rPr>
              <a:t>Data, if properly de-identified, is not subject to HIPAA.</a:t>
            </a:r>
          </a:p>
          <a:p>
            <a:pPr marL="0" indent="0" algn="ctr">
              <a:buNone/>
            </a:pPr>
            <a:r>
              <a:rPr lang="en-US" sz="2600" dirty="0" smtClean="0">
                <a:solidFill>
                  <a:srgbClr val="7D110C"/>
                </a:solidFill>
                <a:latin typeface="Arial"/>
                <a:cs typeface="Arial"/>
                <a:sym typeface="Wingdings"/>
              </a:rPr>
              <a:t> </a:t>
            </a:r>
            <a:r>
              <a:rPr lang="en-US" sz="2600" dirty="0" smtClean="0">
                <a:solidFill>
                  <a:srgbClr val="7D110C"/>
                </a:solidFill>
                <a:latin typeface="Arial"/>
                <a:cs typeface="Arial"/>
              </a:rPr>
              <a:t>If unsure, contact your HIPAA Compliance office.</a:t>
            </a:r>
            <a:endParaRPr lang="en-US" sz="2600" dirty="0">
              <a:solidFill>
                <a:srgbClr val="7D110C"/>
              </a:solidFill>
              <a:latin typeface="Arial"/>
              <a:cs typeface="Arial"/>
            </a:endParaRPr>
          </a:p>
        </p:txBody>
      </p:sp>
      <p:sp>
        <p:nvSpPr>
          <p:cNvPr id="5" name="Rectangle 2"/>
          <p:cNvSpPr txBox="1">
            <a:spLocks noChangeArrowheads="1"/>
          </p:cNvSpPr>
          <p:nvPr/>
        </p:nvSpPr>
        <p:spPr bwMode="auto">
          <a:xfrm>
            <a:off x="966787" y="609600"/>
            <a:ext cx="8177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chemeClr val="accent1"/>
                </a:solidFill>
                <a:latin typeface="+mj-lt"/>
                <a:ea typeface="+mj-ea"/>
                <a:cs typeface="+mj-cs"/>
              </a:defRPr>
            </a:lvl1pPr>
            <a:lvl2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2pPr>
            <a:lvl3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3pPr>
            <a:lvl4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4pPr>
            <a:lvl5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9pPr>
          </a:lstStyle>
          <a:p>
            <a:pPr algn="ctr" eaLnBrk="1" hangingPunct="1"/>
            <a:r>
              <a:rPr lang="en-US" sz="4400" b="0" dirty="0" smtClean="0">
                <a:solidFill>
                  <a:schemeClr val="tx1"/>
                </a:solidFill>
                <a:latin typeface="Arial" charset="0"/>
                <a:ea typeface="ＭＳ Ｐゴシック" charset="0"/>
                <a:cs typeface="ＭＳ Ｐゴシック" charset="0"/>
              </a:rPr>
              <a:t>Does HIPAA apply to all Identifiable Health Data</a:t>
            </a:r>
            <a:r>
              <a:rPr lang="en-US" sz="4400" b="0" i="0" dirty="0" smtClean="0">
                <a:solidFill>
                  <a:schemeClr val="tx1"/>
                </a:solidFill>
                <a:latin typeface="Arial" charset="0"/>
                <a:ea typeface="ＭＳ Ｐゴシック" charset="0"/>
                <a:cs typeface="ＭＳ Ｐゴシック" charset="0"/>
              </a:rPr>
              <a:t>?</a:t>
            </a:r>
            <a:endParaRPr lang="en-US" sz="4400" b="0" i="0" dirty="0">
              <a:solidFill>
                <a:schemeClr val="tx1"/>
              </a:solidFill>
              <a:latin typeface="Arial" charset="0"/>
              <a:ea typeface="ＭＳ Ｐゴシック" charset="0"/>
              <a:cs typeface="ＭＳ Ｐゴシック" charset="0"/>
            </a:endParaRPr>
          </a:p>
        </p:txBody>
      </p:sp>
      <p:pic>
        <p:nvPicPr>
          <p:cNvPr id="6" name="Picture 5"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304" y="724939"/>
            <a:ext cx="1395623" cy="674551"/>
          </a:xfrm>
          <a:prstGeom prst="rect">
            <a:avLst/>
          </a:prstGeom>
        </p:spPr>
      </p:pic>
    </p:spTree>
    <p:extLst>
      <p:ext uri="{BB962C8B-B14F-4D97-AF65-F5344CB8AC3E}">
        <p14:creationId xmlns:p14="http://schemas.microsoft.com/office/powerpoint/2010/main" val="313428647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16616" y="1634925"/>
            <a:ext cx="829398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r>
              <a:rPr lang="en-US" sz="2700" dirty="0" smtClean="0">
                <a:latin typeface="Arial"/>
                <a:cs typeface="Arial"/>
              </a:rPr>
              <a:t>Employees, healthcare providers, trainees &amp; volunteers at the medical school and affiliated healthcare sites or programs.</a:t>
            </a:r>
          </a:p>
          <a:p>
            <a:r>
              <a:rPr lang="en-US" sz="2700" dirty="0">
                <a:latin typeface="Arial"/>
                <a:cs typeface="Arial"/>
              </a:rPr>
              <a:t>E</a:t>
            </a:r>
            <a:r>
              <a:rPr lang="en-US" sz="2700" dirty="0" smtClean="0">
                <a:latin typeface="Arial"/>
                <a:cs typeface="Arial"/>
              </a:rPr>
              <a:t>mployees who work with university health plans.</a:t>
            </a:r>
          </a:p>
          <a:p>
            <a:r>
              <a:rPr lang="en-US" sz="2700" dirty="0">
                <a:latin typeface="Arial"/>
                <a:cs typeface="Arial"/>
              </a:rPr>
              <a:t>E</a:t>
            </a:r>
            <a:r>
              <a:rPr lang="en-US" sz="2700" dirty="0" smtClean="0">
                <a:latin typeface="Arial"/>
                <a:cs typeface="Arial"/>
              </a:rPr>
              <a:t>mployees who provide financial, legal, business, administrative, or IT support to the above.</a:t>
            </a:r>
          </a:p>
        </p:txBody>
      </p:sp>
      <p:sp>
        <p:nvSpPr>
          <p:cNvPr id="5" name="Rectangle 2"/>
          <p:cNvSpPr txBox="1">
            <a:spLocks noChangeArrowheads="1"/>
          </p:cNvSpPr>
          <p:nvPr/>
        </p:nvSpPr>
        <p:spPr bwMode="auto">
          <a:xfrm>
            <a:off x="966787" y="604603"/>
            <a:ext cx="81772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400" b="1">
                <a:solidFill>
                  <a:schemeClr val="accent1"/>
                </a:solidFill>
                <a:latin typeface="+mj-lt"/>
                <a:ea typeface="+mj-ea"/>
                <a:cs typeface="+mj-cs"/>
              </a:defRPr>
            </a:lvl1pPr>
            <a:lvl2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2pPr>
            <a:lvl3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3pPr>
            <a:lvl4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4pPr>
            <a:lvl5pPr algn="l" rtl="0" eaLnBrk="0" fontAlgn="base" hangingPunct="0">
              <a:spcBef>
                <a:spcPct val="0"/>
              </a:spcBef>
              <a:spcAft>
                <a:spcPct val="0"/>
              </a:spcAft>
              <a:defRPr sz="3400" b="1">
                <a:solidFill>
                  <a:schemeClr val="accent1"/>
                </a:solidFill>
                <a:latin typeface="Arial" charset="0"/>
                <a:ea typeface="ＭＳ Ｐゴシック" charset="-128"/>
                <a:cs typeface="ＭＳ Ｐゴシック" charset="-128"/>
              </a:defRPr>
            </a:lvl5pPr>
            <a:lvl6pPr marL="4572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6pPr>
            <a:lvl7pPr marL="9144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7pPr>
            <a:lvl8pPr marL="13716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8pPr>
            <a:lvl9pPr marL="1828800" algn="l" rtl="0" fontAlgn="base">
              <a:spcBef>
                <a:spcPct val="0"/>
              </a:spcBef>
              <a:spcAft>
                <a:spcPct val="0"/>
              </a:spcAft>
              <a:defRPr sz="3400" b="1">
                <a:solidFill>
                  <a:schemeClr val="accent1"/>
                </a:solidFill>
                <a:latin typeface="Arial" charset="0"/>
                <a:ea typeface="ＭＳ Ｐゴシック" charset="-128"/>
                <a:cs typeface="ＭＳ Ｐゴシック" charset="-128"/>
              </a:defRPr>
            </a:lvl9pPr>
          </a:lstStyle>
          <a:p>
            <a:pPr algn="ctr" eaLnBrk="1" hangingPunct="1"/>
            <a:r>
              <a:rPr lang="en-US" sz="4400" b="0" dirty="0" smtClean="0">
                <a:solidFill>
                  <a:schemeClr val="tx1"/>
                </a:solidFill>
                <a:latin typeface="Arial" charset="0"/>
                <a:ea typeface="ＭＳ Ｐゴシック" charset="0"/>
                <a:cs typeface="ＭＳ Ｐゴシック" charset="0"/>
              </a:rPr>
              <a:t>Who is HIPAA implicated in    my organization</a:t>
            </a:r>
            <a:r>
              <a:rPr lang="en-US" sz="4400" b="0" i="0" dirty="0" smtClean="0">
                <a:solidFill>
                  <a:schemeClr val="tx1"/>
                </a:solidFill>
                <a:latin typeface="Arial" charset="0"/>
                <a:ea typeface="ＭＳ Ｐゴシック" charset="0"/>
                <a:cs typeface="ＭＳ Ｐゴシック" charset="0"/>
              </a:rPr>
              <a:t>?</a:t>
            </a:r>
            <a:endParaRPr lang="en-US" sz="4400" b="0" i="0" dirty="0">
              <a:solidFill>
                <a:schemeClr val="tx1"/>
              </a:solidFill>
              <a:latin typeface="Arial" charset="0"/>
              <a:ea typeface="ＭＳ Ｐゴシック" charset="0"/>
              <a:cs typeface="ＭＳ Ｐゴシック" charset="0"/>
            </a:endParaRPr>
          </a:p>
        </p:txBody>
      </p:sp>
      <p:pic>
        <p:nvPicPr>
          <p:cNvPr id="6" name="Picture 5"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48" y="899806"/>
            <a:ext cx="938672" cy="700394"/>
          </a:xfrm>
          <a:prstGeom prst="rect">
            <a:avLst/>
          </a:prstGeom>
        </p:spPr>
      </p:pic>
    </p:spTree>
    <p:extLst>
      <p:ext uri="{BB962C8B-B14F-4D97-AF65-F5344CB8AC3E}">
        <p14:creationId xmlns:p14="http://schemas.microsoft.com/office/powerpoint/2010/main" val="192094677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039366" y="537439"/>
            <a:ext cx="7796213" cy="1143000"/>
          </a:xfrm>
        </p:spPr>
        <p:txBody>
          <a:bodyPr/>
          <a:lstStyle/>
          <a:p>
            <a:pPr algn="ctr" eaLnBrk="1" hangingPunct="1"/>
            <a:r>
              <a:rPr lang="en-US" sz="4400" b="0" dirty="0" smtClean="0">
                <a:solidFill>
                  <a:srgbClr val="000000"/>
                </a:solidFill>
                <a:latin typeface="Arial" charset="0"/>
                <a:ea typeface="ＭＳ Ｐゴシック" charset="0"/>
                <a:cs typeface="ＭＳ Ｐゴシック" charset="0"/>
              </a:rPr>
              <a:t>Just Good Security?</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439022" y="1442720"/>
            <a:ext cx="827159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pPr marL="0" indent="0" eaLnBrk="1" hangingPunct="1">
              <a:buNone/>
            </a:pPr>
            <a:r>
              <a:rPr lang="en-US" i="0" dirty="0" smtClean="0">
                <a:solidFill>
                  <a:srgbClr val="000000"/>
                </a:solidFill>
                <a:latin typeface="Arial" charset="0"/>
                <a:ea typeface="ＭＳ Ｐゴシック" charset="0"/>
                <a:cs typeface="ＭＳ Ｐゴシック" charset="0"/>
              </a:rPr>
              <a:t>Q: So, the HIPAA Security Rule means we just need to provide good IT security for systems?</a:t>
            </a:r>
          </a:p>
          <a:p>
            <a:pPr marL="0" indent="0" eaLnBrk="1" hangingPunct="1">
              <a:buNone/>
            </a:pPr>
            <a:endParaRPr lang="en-US" i="0" dirty="0" smtClean="0">
              <a:solidFill>
                <a:srgbClr val="000000"/>
              </a:solidFill>
              <a:latin typeface="Arial" charset="0"/>
              <a:ea typeface="ＭＳ Ｐゴシック" charset="0"/>
              <a:cs typeface="ＭＳ Ｐゴシック" charset="0"/>
            </a:endParaRPr>
          </a:p>
          <a:p>
            <a:pPr marL="0" indent="0" eaLnBrk="1" hangingPunct="1">
              <a:buNone/>
            </a:pPr>
            <a:r>
              <a:rPr lang="en-US" i="0" dirty="0" smtClean="0">
                <a:solidFill>
                  <a:srgbClr val="000000"/>
                </a:solidFill>
                <a:latin typeface="Arial" charset="0"/>
                <a:ea typeface="ＭＳ Ｐゴシック" charset="0"/>
                <a:cs typeface="ＭＳ Ｐゴシック" charset="0"/>
              </a:rPr>
              <a:t>A: </a:t>
            </a:r>
            <a:r>
              <a:rPr lang="en-US" i="0" dirty="0" smtClean="0">
                <a:solidFill>
                  <a:srgbClr val="7D110C"/>
                </a:solidFill>
                <a:latin typeface="Arial" charset="0"/>
                <a:ea typeface="ＭＳ Ｐゴシック" charset="0"/>
                <a:cs typeface="ＭＳ Ｐゴシック" charset="0"/>
              </a:rPr>
              <a:t>NO</a:t>
            </a:r>
            <a:r>
              <a:rPr lang="en-US" i="0" dirty="0" smtClean="0">
                <a:solidFill>
                  <a:srgbClr val="000000"/>
                </a:solidFill>
                <a:latin typeface="Arial" charset="0"/>
                <a:ea typeface="ＭＳ Ｐゴシック" charset="0"/>
                <a:cs typeface="ＭＳ Ｐゴシック" charset="0"/>
              </a:rPr>
              <a:t>.  The Security Rule is about </a:t>
            </a:r>
            <a:r>
              <a:rPr lang="en-US" i="0" dirty="0" smtClean="0">
                <a:solidFill>
                  <a:srgbClr val="7D110C"/>
                </a:solidFill>
                <a:latin typeface="Arial" charset="0"/>
                <a:ea typeface="ＭＳ Ｐゴシック" charset="0"/>
                <a:cs typeface="ＭＳ Ｐゴシック" charset="0"/>
              </a:rPr>
              <a:t>managing risk</a:t>
            </a:r>
            <a:r>
              <a:rPr lang="en-US" i="0" dirty="0" smtClean="0">
                <a:solidFill>
                  <a:srgbClr val="000000"/>
                </a:solidFill>
                <a:latin typeface="Arial" charset="0"/>
                <a:ea typeface="ＭＳ Ｐゴシック" charset="0"/>
                <a:cs typeface="ＭＳ Ｐゴシック" charset="0"/>
              </a:rPr>
              <a:t>, and security is only PART of  that management.  HIPAA requires administrative controls, training, governance, policies, formal review, etc.</a:t>
            </a:r>
            <a:endParaRPr lang="en-US" i="0" dirty="0">
              <a:solidFill>
                <a:srgbClr val="000000"/>
              </a:solidFill>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022" y="654083"/>
            <a:ext cx="1162957" cy="871095"/>
          </a:xfrm>
          <a:prstGeom prst="rect">
            <a:avLst/>
          </a:prstGeom>
        </p:spPr>
      </p:pic>
    </p:spTree>
    <p:extLst>
      <p:ext uri="{BB962C8B-B14F-4D97-AF65-F5344CB8AC3E}">
        <p14:creationId xmlns:p14="http://schemas.microsoft.com/office/powerpoint/2010/main" val="188605281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825870" y="482295"/>
            <a:ext cx="7063780" cy="1365025"/>
          </a:xfrm>
        </p:spPr>
        <p:txBody>
          <a:bodyPr/>
          <a:lstStyle/>
          <a:p>
            <a:pPr algn="ctr" eaLnBrk="1" hangingPunct="1"/>
            <a:r>
              <a:rPr lang="en-US" sz="4400" b="0" dirty="0" smtClean="0">
                <a:solidFill>
                  <a:srgbClr val="000000"/>
                </a:solidFill>
                <a:latin typeface="Arial" charset="0"/>
                <a:ea typeface="ＭＳ Ｐゴシック" charset="0"/>
                <a:cs typeface="ＭＳ Ｐゴシック" charset="0"/>
              </a:rPr>
              <a:t>Do I firewall &amp; encrypt it all?</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290068" y="1442720"/>
            <a:ext cx="842054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pPr eaLnBrk="1" hangingPunct="1"/>
            <a:r>
              <a:rPr lang="en-US" sz="2600" dirty="0">
                <a:solidFill>
                  <a:srgbClr val="7D110C"/>
                </a:solidFill>
                <a:latin typeface="Arial" charset="0"/>
                <a:ea typeface="ＭＳ Ｐゴシック" charset="0"/>
                <a:cs typeface="ＭＳ Ｐゴシック" charset="0"/>
              </a:rPr>
              <a:t>MAYBE</a:t>
            </a:r>
            <a:r>
              <a:rPr lang="en-US" sz="2600" dirty="0">
                <a:solidFill>
                  <a:srgbClr val="000000"/>
                </a:solidFill>
                <a:latin typeface="Arial" charset="0"/>
                <a:ea typeface="ＭＳ Ｐゴシック" charset="0"/>
                <a:cs typeface="ＭＳ Ｐゴシック" charset="0"/>
              </a:rPr>
              <a:t>.  The Security Rule does not prescribe particular solutions or </a:t>
            </a:r>
            <a:r>
              <a:rPr lang="en-US" sz="2600" dirty="0" smtClean="0">
                <a:solidFill>
                  <a:srgbClr val="000000"/>
                </a:solidFill>
                <a:latin typeface="Arial" charset="0"/>
                <a:ea typeface="ＭＳ Ｐゴシック" charset="0"/>
                <a:cs typeface="ＭＳ Ｐゴシック" charset="0"/>
              </a:rPr>
              <a:t>specifications, only broad </a:t>
            </a:r>
            <a:r>
              <a:rPr lang="en-US" sz="2600" dirty="0">
                <a:solidFill>
                  <a:srgbClr val="000000"/>
                </a:solidFill>
                <a:latin typeface="Arial" charset="0"/>
                <a:ea typeface="ＭＳ Ｐゴシック" charset="0"/>
                <a:cs typeface="ＭＳ Ｐゴシック" charset="0"/>
              </a:rPr>
              <a:t>guidelines, to be interpreted </a:t>
            </a:r>
            <a:r>
              <a:rPr lang="en-US" sz="2600" dirty="0" smtClean="0">
                <a:solidFill>
                  <a:srgbClr val="000000"/>
                </a:solidFill>
                <a:latin typeface="Arial" charset="0"/>
                <a:ea typeface="ＭＳ Ｐゴシック" charset="0"/>
                <a:cs typeface="ＭＳ Ｐゴシック" charset="0"/>
              </a:rPr>
              <a:t>by individual implementers according to their environments.</a:t>
            </a:r>
            <a:endParaRPr lang="en-US" sz="2600" dirty="0">
              <a:solidFill>
                <a:srgbClr val="000000"/>
              </a:solidFill>
              <a:latin typeface="Arial" charset="0"/>
              <a:ea typeface="ＭＳ Ｐゴシック" charset="0"/>
              <a:cs typeface="ＭＳ Ｐゴシック" charset="0"/>
            </a:endParaRPr>
          </a:p>
          <a:p>
            <a:pPr eaLnBrk="1" hangingPunct="1"/>
            <a:r>
              <a:rPr lang="en-US" sz="2600" dirty="0">
                <a:solidFill>
                  <a:srgbClr val="000000"/>
                </a:solidFill>
                <a:latin typeface="Arial" charset="0"/>
                <a:ea typeface="ＭＳ Ｐゴシック" charset="0"/>
                <a:cs typeface="ＭＳ Ｐゴシック" charset="0"/>
              </a:rPr>
              <a:t>It requires a </a:t>
            </a:r>
            <a:r>
              <a:rPr lang="en-US" sz="2600" dirty="0">
                <a:latin typeface="Arial" charset="0"/>
                <a:ea typeface="ＭＳ Ｐゴシック" charset="0"/>
                <a:cs typeface="ＭＳ Ｐゴシック" charset="0"/>
              </a:rPr>
              <a:t>managed risk approach </a:t>
            </a:r>
            <a:r>
              <a:rPr lang="en-US" sz="2600" dirty="0">
                <a:solidFill>
                  <a:srgbClr val="000000"/>
                </a:solidFill>
                <a:latin typeface="Arial" charset="0"/>
                <a:ea typeface="ＭＳ Ｐゴシック" charset="0"/>
                <a:cs typeface="ＭＳ Ｐゴシック" charset="0"/>
              </a:rPr>
              <a:t>that proves </a:t>
            </a:r>
            <a:r>
              <a:rPr lang="en-US" sz="2600" dirty="0">
                <a:solidFill>
                  <a:srgbClr val="7D110C"/>
                </a:solidFill>
                <a:latin typeface="Arial" charset="0"/>
                <a:ea typeface="ＭＳ Ｐゴシック" charset="0"/>
                <a:cs typeface="ＭＳ Ｐゴシック" charset="0"/>
              </a:rPr>
              <a:t>due and ongoing </a:t>
            </a:r>
            <a:r>
              <a:rPr lang="en-US" sz="2600" dirty="0" smtClean="0">
                <a:solidFill>
                  <a:srgbClr val="7D110C"/>
                </a:solidFill>
                <a:latin typeface="Arial" charset="0"/>
                <a:ea typeface="ＭＳ Ｐゴシック" charset="0"/>
                <a:cs typeface="ＭＳ Ｐゴシック" charset="0"/>
              </a:rPr>
              <a:t>diligence.  </a:t>
            </a:r>
            <a:endParaRPr lang="en-US" sz="2600" dirty="0">
              <a:solidFill>
                <a:srgbClr val="7D110C"/>
              </a:solidFill>
              <a:latin typeface="Arial" charset="0"/>
              <a:ea typeface="ＭＳ Ｐゴシック" charset="0"/>
              <a:cs typeface="ＭＳ Ｐゴシック" charset="0"/>
            </a:endParaRPr>
          </a:p>
          <a:p>
            <a:pPr eaLnBrk="1" hangingPunct="1"/>
            <a:r>
              <a:rPr lang="en-US" sz="2600" dirty="0">
                <a:solidFill>
                  <a:srgbClr val="000000"/>
                </a:solidFill>
                <a:latin typeface="Arial" charset="0"/>
                <a:ea typeface="ＭＳ Ｐゴシック" charset="0"/>
                <a:cs typeface="ＭＳ Ｐゴシック" charset="0"/>
              </a:rPr>
              <a:t>Documentation is </a:t>
            </a:r>
            <a:r>
              <a:rPr lang="en-US" sz="2600" dirty="0">
                <a:solidFill>
                  <a:schemeClr val="accent1"/>
                </a:solidFill>
                <a:latin typeface="Arial" charset="0"/>
                <a:ea typeface="ＭＳ Ｐゴシック" charset="0"/>
                <a:cs typeface="ＭＳ Ｐゴシック" charset="0"/>
              </a:rPr>
              <a:t>key</a:t>
            </a:r>
            <a:r>
              <a:rPr lang="en-US" sz="2600" dirty="0">
                <a:solidFill>
                  <a:srgbClr val="000000"/>
                </a:solidFill>
                <a:latin typeface="Arial" charset="0"/>
                <a:ea typeface="ＭＳ Ｐゴシック" charset="0"/>
                <a:cs typeface="ＭＳ Ｐゴシック" charset="0"/>
              </a:rPr>
              <a:t>.  If it is not documented IN DETAIL, it doesn’t exist as far as OCR is concerned.</a:t>
            </a:r>
            <a:endParaRPr lang="en-US" sz="2600" dirty="0">
              <a:solidFill>
                <a:srgbClr val="7D110C"/>
              </a:solidFill>
              <a:latin typeface="Arial" charset="0"/>
              <a:ea typeface="ＭＳ Ｐゴシック" charset="0"/>
              <a:cs typeface="ＭＳ Ｐゴシック" charset="0"/>
            </a:endParaRPr>
          </a:p>
          <a:p>
            <a:pPr marL="0" indent="0" eaLnBrk="1" hangingPunct="1">
              <a:buNone/>
            </a:pPr>
            <a:endParaRPr lang="en-US" i="0" dirty="0">
              <a:solidFill>
                <a:srgbClr val="000000"/>
              </a:solidFill>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699" y="554590"/>
            <a:ext cx="1252301" cy="686079"/>
          </a:xfrm>
          <a:prstGeom prst="rect">
            <a:avLst/>
          </a:prstGeom>
        </p:spPr>
      </p:pic>
      <p:pic>
        <p:nvPicPr>
          <p:cNvPr id="3" name="Picture 2"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4718" y="1171987"/>
            <a:ext cx="813677" cy="541465"/>
          </a:xfrm>
          <a:prstGeom prst="rect">
            <a:avLst/>
          </a:prstGeom>
        </p:spPr>
      </p:pic>
    </p:spTree>
    <p:extLst>
      <p:ext uri="{BB962C8B-B14F-4D97-AF65-F5344CB8AC3E}">
        <p14:creationId xmlns:p14="http://schemas.microsoft.com/office/powerpoint/2010/main" val="12893711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825870" y="482295"/>
            <a:ext cx="7063780" cy="1365025"/>
          </a:xfrm>
        </p:spPr>
        <p:txBody>
          <a:bodyPr/>
          <a:lstStyle/>
          <a:p>
            <a:pPr algn="ctr" eaLnBrk="1" hangingPunct="1"/>
            <a:r>
              <a:rPr lang="en-US" sz="4400" b="0" dirty="0" smtClean="0">
                <a:solidFill>
                  <a:srgbClr val="000000"/>
                </a:solidFill>
                <a:latin typeface="Arial" charset="0"/>
                <a:ea typeface="ＭＳ Ｐゴシック" charset="0"/>
                <a:cs typeface="ＭＳ Ｐゴシック" charset="0"/>
              </a:rPr>
              <a:t>Encryption &amp; Safe Harbor</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290068" y="1442720"/>
            <a:ext cx="8420544"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pPr eaLnBrk="1" hangingPunct="1"/>
            <a:r>
              <a:rPr lang="en-US" sz="2600" dirty="0" smtClean="0">
                <a:latin typeface="Arial" charset="0"/>
                <a:ea typeface="ＭＳ Ｐゴシック" charset="0"/>
                <a:cs typeface="ＭＳ Ｐゴシック" charset="0"/>
              </a:rPr>
              <a:t>Encryption is not a required HIPAA Security Rule safeguard</a:t>
            </a:r>
            <a:r>
              <a:rPr lang="en-US" sz="2600" dirty="0" smtClean="0">
                <a:solidFill>
                  <a:srgbClr val="000000"/>
                </a:solidFill>
                <a:latin typeface="Arial" charset="0"/>
                <a:ea typeface="ＭＳ Ｐゴシック" charset="0"/>
                <a:cs typeface="ＭＳ Ｐゴシック" charset="0"/>
              </a:rPr>
              <a:t>.</a:t>
            </a:r>
            <a:endParaRPr lang="en-US" sz="2600" dirty="0">
              <a:solidFill>
                <a:srgbClr val="000000"/>
              </a:solidFill>
              <a:latin typeface="Arial" charset="0"/>
              <a:ea typeface="ＭＳ Ｐゴシック" charset="0"/>
              <a:cs typeface="ＭＳ Ｐゴシック" charset="0"/>
            </a:endParaRPr>
          </a:p>
          <a:p>
            <a:pPr eaLnBrk="1" hangingPunct="1"/>
            <a:r>
              <a:rPr lang="en-US" sz="2600" dirty="0" smtClean="0">
                <a:solidFill>
                  <a:srgbClr val="000000"/>
                </a:solidFill>
                <a:latin typeface="Arial" charset="0"/>
                <a:ea typeface="ＭＳ Ｐゴシック" charset="0"/>
                <a:cs typeface="ＭＳ Ｐゴシック" charset="0"/>
              </a:rPr>
              <a:t>However, it is highly recommended, both in transit and at rest</a:t>
            </a:r>
            <a:r>
              <a:rPr lang="en-US" sz="2600" dirty="0" smtClean="0">
                <a:solidFill>
                  <a:srgbClr val="7D110C"/>
                </a:solidFill>
                <a:latin typeface="Arial" charset="0"/>
                <a:ea typeface="ＭＳ Ｐゴシック" charset="0"/>
                <a:cs typeface="ＭＳ Ｐゴシック" charset="0"/>
              </a:rPr>
              <a:t>.  </a:t>
            </a:r>
            <a:endParaRPr lang="en-US" sz="2600" dirty="0">
              <a:solidFill>
                <a:srgbClr val="7D110C"/>
              </a:solidFill>
              <a:latin typeface="Arial" charset="0"/>
              <a:ea typeface="ＭＳ Ｐゴシック" charset="0"/>
              <a:cs typeface="ＭＳ Ｐゴシック" charset="0"/>
            </a:endParaRPr>
          </a:p>
          <a:p>
            <a:pPr eaLnBrk="1" hangingPunct="1"/>
            <a:r>
              <a:rPr lang="en-US" sz="2600" dirty="0" smtClean="0">
                <a:solidFill>
                  <a:srgbClr val="000000"/>
                </a:solidFill>
                <a:latin typeface="Arial" charset="0"/>
                <a:ea typeface="ＭＳ Ｐゴシック" charset="0"/>
                <a:cs typeface="ＭＳ Ｐゴシック" charset="0"/>
              </a:rPr>
              <a:t>If the data is encrypted at rest and the encryption key is stored separately from the data, a breach need not be reported to the OCR.</a:t>
            </a:r>
          </a:p>
          <a:p>
            <a:pPr eaLnBrk="1" hangingPunct="1"/>
            <a:r>
              <a:rPr lang="en-US" sz="2600" dirty="0" smtClean="0">
                <a:solidFill>
                  <a:srgbClr val="000000"/>
                </a:solidFill>
                <a:latin typeface="Arial" charset="0"/>
                <a:ea typeface="ＭＳ Ｐゴシック" charset="0"/>
                <a:cs typeface="ＭＳ Ｐゴシック" charset="0"/>
              </a:rPr>
              <a:t>This is called “safe harbor”.</a:t>
            </a:r>
            <a:endParaRPr lang="en-US" sz="2600" dirty="0">
              <a:solidFill>
                <a:srgbClr val="7D110C"/>
              </a:solidFill>
              <a:latin typeface="Arial" charset="0"/>
              <a:ea typeface="ＭＳ Ｐゴシック" charset="0"/>
              <a:cs typeface="ＭＳ Ｐゴシック" charset="0"/>
            </a:endParaRPr>
          </a:p>
          <a:p>
            <a:pPr marL="0" indent="0" eaLnBrk="1" hangingPunct="1">
              <a:buNone/>
            </a:pPr>
            <a:endParaRPr lang="en-US" i="0" dirty="0">
              <a:solidFill>
                <a:srgbClr val="000000"/>
              </a:solidFill>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3" name="Picture 2"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323" y="964797"/>
            <a:ext cx="954841" cy="635403"/>
          </a:xfrm>
          <a:prstGeom prst="rect">
            <a:avLst/>
          </a:prstGeom>
        </p:spPr>
      </p:pic>
    </p:spTree>
    <p:extLst>
      <p:ext uri="{BB962C8B-B14F-4D97-AF65-F5344CB8AC3E}">
        <p14:creationId xmlns:p14="http://schemas.microsoft.com/office/powerpoint/2010/main" val="391296732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7522b2fbe59fe29e64031adf86e00aa.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425" y="469045"/>
            <a:ext cx="1581841" cy="1575563"/>
          </a:xfrm>
          <a:prstGeom prst="rect">
            <a:avLst/>
          </a:prstGeom>
          <a:ln>
            <a:noFill/>
          </a:ln>
        </p:spPr>
      </p:pic>
      <p:sp>
        <p:nvSpPr>
          <p:cNvPr id="16388" name="Rectangle 2"/>
          <p:cNvSpPr>
            <a:spLocks noGrp="1" noChangeArrowheads="1"/>
          </p:cNvSpPr>
          <p:nvPr>
            <p:ph type="title"/>
          </p:nvPr>
        </p:nvSpPr>
        <p:spPr>
          <a:xfrm>
            <a:off x="1144480" y="550875"/>
            <a:ext cx="7796213" cy="1143000"/>
          </a:xfrm>
        </p:spPr>
        <p:txBody>
          <a:bodyPr/>
          <a:lstStyle/>
          <a:p>
            <a:pPr algn="ctr" eaLnBrk="1" hangingPunct="1"/>
            <a:r>
              <a:rPr lang="en-US" sz="4400" b="0" dirty="0" smtClean="0">
                <a:solidFill>
                  <a:srgbClr val="000000"/>
                </a:solidFill>
                <a:latin typeface="Arial" charset="0"/>
                <a:ea typeface="ＭＳ Ｐゴシック" charset="0"/>
                <a:cs typeface="ＭＳ Ｐゴシック" charset="0"/>
              </a:rPr>
              <a:t>Local Risk Tolerance</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84144" y="1535255"/>
            <a:ext cx="832646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endParaRPr lang="en-US" dirty="0" smtClean="0">
              <a:latin typeface="Arial" charset="0"/>
              <a:ea typeface="ＭＳ Ｐゴシック" charset="0"/>
              <a:cs typeface="ＭＳ Ｐゴシック" charset="0"/>
            </a:endParaRPr>
          </a:p>
          <a:p>
            <a:pPr eaLnBrk="1" hangingPunct="1"/>
            <a:r>
              <a:rPr lang="en-US" sz="2600" dirty="0" smtClean="0">
                <a:solidFill>
                  <a:srgbClr val="000000"/>
                </a:solidFill>
                <a:latin typeface="Arial" charset="0"/>
                <a:ea typeface="ＭＳ Ｐゴシック" charset="0"/>
                <a:cs typeface="ＭＳ Ｐゴシック" charset="0"/>
              </a:rPr>
              <a:t>Since HIPAA gives such wide berth, it is typically your institutional risk tolerance that in reality determines what you must do.</a:t>
            </a:r>
            <a:endParaRPr lang="en-US" sz="2600" dirty="0">
              <a:solidFill>
                <a:srgbClr val="000000"/>
              </a:solidFill>
              <a:latin typeface="Arial" charset="0"/>
              <a:ea typeface="ＭＳ Ｐゴシック" charset="0"/>
              <a:cs typeface="ＭＳ Ｐゴシック" charset="0"/>
            </a:endParaRPr>
          </a:p>
          <a:p>
            <a:pPr eaLnBrk="1" hangingPunct="1"/>
            <a:r>
              <a:rPr lang="en-US" sz="2600" dirty="0" smtClean="0">
                <a:solidFill>
                  <a:srgbClr val="000000"/>
                </a:solidFill>
                <a:latin typeface="Arial" charset="0"/>
                <a:ea typeface="ＭＳ Ｐゴシック" charset="0"/>
                <a:cs typeface="ＭＳ Ｐゴシック" charset="0"/>
              </a:rPr>
              <a:t>Some build walled gardens; we didn’t</a:t>
            </a:r>
            <a:r>
              <a:rPr lang="en-US" sz="2600" dirty="0" smtClean="0">
                <a:solidFill>
                  <a:srgbClr val="7D110C"/>
                </a:solidFill>
                <a:latin typeface="Arial" charset="0"/>
                <a:ea typeface="ＭＳ Ｐゴシック" charset="0"/>
                <a:cs typeface="ＭＳ Ｐゴシック" charset="0"/>
              </a:rPr>
              <a:t>.  </a:t>
            </a:r>
            <a:endParaRPr lang="en-US" sz="2600" dirty="0">
              <a:solidFill>
                <a:srgbClr val="7D110C"/>
              </a:solidFill>
              <a:latin typeface="Arial" charset="0"/>
              <a:ea typeface="ＭＳ Ｐゴシック" charset="0"/>
              <a:cs typeface="ＭＳ Ｐゴシック" charset="0"/>
            </a:endParaRPr>
          </a:p>
          <a:p>
            <a:pPr eaLnBrk="1" hangingPunct="1"/>
            <a:r>
              <a:rPr lang="en-US" sz="2600" dirty="0" smtClean="0">
                <a:solidFill>
                  <a:srgbClr val="000000"/>
                </a:solidFill>
                <a:latin typeface="Arial" charset="0"/>
                <a:ea typeface="ＭＳ Ｐゴシック" charset="0"/>
                <a:cs typeface="ＭＳ Ｐゴシック" charset="0"/>
              </a:rPr>
              <a:t>Instead, we had our HIPAA Privacy and Security Officers oversee the establishment of a risk management process.</a:t>
            </a:r>
          </a:p>
          <a:p>
            <a:pPr eaLnBrk="1" hangingPunct="1"/>
            <a:r>
              <a:rPr lang="en-US" sz="2600" i="0" dirty="0" smtClean="0">
                <a:solidFill>
                  <a:srgbClr val="000000"/>
                </a:solidFill>
                <a:latin typeface="Arial" charset="0"/>
                <a:ea typeface="ＭＳ Ｐゴシック" charset="0"/>
                <a:cs typeface="ＭＳ Ｐゴシック" charset="0"/>
              </a:rPr>
              <a:t>We/they feel that we do sufficient due diligence     and can survive an audit.</a:t>
            </a:r>
            <a:endParaRPr lang="en-US" sz="2600" i="0" dirty="0">
              <a:solidFill>
                <a:srgbClr val="000000"/>
              </a:solidFill>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spTree>
    <p:extLst>
      <p:ext uri="{BB962C8B-B14F-4D97-AF65-F5344CB8AC3E}">
        <p14:creationId xmlns:p14="http://schemas.microsoft.com/office/powerpoint/2010/main" val="105558163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249" y="2580400"/>
            <a:ext cx="7110413" cy="1143000"/>
          </a:xfrm>
        </p:spPr>
        <p:txBody>
          <a:bodyPr/>
          <a:lstStyle/>
          <a:p>
            <a:r>
              <a:rPr lang="en-US" sz="7200" dirty="0" smtClean="0"/>
              <a:t>What exactly  </a:t>
            </a:r>
            <a:br>
              <a:rPr lang="en-US" sz="7200" dirty="0" smtClean="0"/>
            </a:br>
            <a:r>
              <a:rPr lang="en-US" sz="7200" dirty="0" smtClean="0"/>
              <a:t>   is HIPAA Security Rule	Compliance?</a:t>
            </a:r>
            <a:endParaRPr lang="en-US" sz="7200" dirty="0"/>
          </a:p>
        </p:txBody>
      </p:sp>
      <p:pic>
        <p:nvPicPr>
          <p:cNvPr id="3" name="Picture 2"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41" y="4614399"/>
            <a:ext cx="854488" cy="741808"/>
          </a:xfrm>
          <a:prstGeom prst="rect">
            <a:avLst/>
          </a:prstGeom>
        </p:spPr>
      </p:pic>
      <p:pic>
        <p:nvPicPr>
          <p:cNvPr id="4" name="Picture 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533" y="1037597"/>
            <a:ext cx="487129" cy="633021"/>
          </a:xfrm>
          <a:prstGeom prst="rect">
            <a:avLst/>
          </a:prstGeom>
        </p:spPr>
      </p:pic>
    </p:spTree>
    <p:extLst>
      <p:ext uri="{BB962C8B-B14F-4D97-AF65-F5344CB8AC3E}">
        <p14:creationId xmlns:p14="http://schemas.microsoft.com/office/powerpoint/2010/main" val="388421118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PPA-COMP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778" y="1153752"/>
            <a:ext cx="5277574" cy="3958181"/>
          </a:xfrm>
          <a:prstGeom prst="rect">
            <a:avLst/>
          </a:prstGeom>
        </p:spPr>
      </p:pic>
      <p:sp>
        <p:nvSpPr>
          <p:cNvPr id="3" name="TextBox 2"/>
          <p:cNvSpPr txBox="1"/>
          <p:nvPr/>
        </p:nvSpPr>
        <p:spPr>
          <a:xfrm>
            <a:off x="590436" y="5364111"/>
            <a:ext cx="8071628" cy="369332"/>
          </a:xfrm>
          <a:prstGeom prst="rect">
            <a:avLst/>
          </a:prstGeom>
          <a:noFill/>
        </p:spPr>
        <p:txBody>
          <a:bodyPr wrap="none" rtlCol="0">
            <a:spAutoFit/>
          </a:bodyPr>
          <a:lstStyle/>
          <a:p>
            <a:r>
              <a:rPr lang="en-US" dirty="0" smtClean="0"/>
              <a:t>Unfortunately, this is not too practical – information needs sharing to be useful</a:t>
            </a:r>
            <a:endParaRPr lang="en-US" dirty="0"/>
          </a:p>
        </p:txBody>
      </p:sp>
      <p:sp>
        <p:nvSpPr>
          <p:cNvPr id="4" name="TextBox 3"/>
          <p:cNvSpPr txBox="1"/>
          <p:nvPr/>
        </p:nvSpPr>
        <p:spPr>
          <a:xfrm>
            <a:off x="3444143" y="784420"/>
            <a:ext cx="1647657" cy="369332"/>
          </a:xfrm>
          <a:prstGeom prst="rect">
            <a:avLst/>
          </a:prstGeom>
          <a:noFill/>
        </p:spPr>
        <p:txBody>
          <a:bodyPr wrap="none" rtlCol="0">
            <a:spAutoFit/>
          </a:bodyPr>
          <a:lstStyle/>
          <a:p>
            <a:r>
              <a:rPr lang="en-US" dirty="0" smtClean="0"/>
              <a:t>Ideal Situation</a:t>
            </a:r>
            <a:endParaRPr lang="en-US" dirty="0"/>
          </a:p>
        </p:txBody>
      </p:sp>
    </p:spTree>
    <p:extLst>
      <p:ext uri="{BB962C8B-B14F-4D97-AF65-F5344CB8AC3E}">
        <p14:creationId xmlns:p14="http://schemas.microsoft.com/office/powerpoint/2010/main" val="355477221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587116" y="457200"/>
            <a:ext cx="7110413" cy="1143000"/>
          </a:xfrm>
        </p:spPr>
        <p:txBody>
          <a:bodyPr/>
          <a:lstStyle/>
          <a:p>
            <a:pPr algn="ctr" eaLnBrk="1" hangingPunct="1"/>
            <a:r>
              <a:rPr lang="en-US" sz="4400" b="0" dirty="0" smtClean="0">
                <a:solidFill>
                  <a:srgbClr val="000000"/>
                </a:solidFill>
                <a:latin typeface="Arial" charset="0"/>
                <a:ea typeface="ＭＳ Ｐゴシック" charset="0"/>
                <a:cs typeface="ＭＳ Ｐゴシック" charset="0"/>
              </a:rPr>
              <a:t>Typical Presumptions</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439022" y="1921940"/>
            <a:ext cx="8036111"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600" dirty="0" smtClean="0">
                <a:latin typeface="Arial" charset="0"/>
                <a:ea typeface="ＭＳ Ｐゴシック" charset="0"/>
                <a:cs typeface="ＭＳ Ｐゴシック" charset="0"/>
              </a:rPr>
              <a:t>That HIPAA compliance is a </a:t>
            </a:r>
            <a:r>
              <a:rPr lang="en-US" sz="2600" dirty="0" err="1" smtClean="0">
                <a:latin typeface="Arial" charset="0"/>
                <a:ea typeface="ＭＳ Ｐゴシック" charset="0"/>
                <a:cs typeface="ＭＳ Ｐゴシック" charset="0"/>
              </a:rPr>
              <a:t>boolean</a:t>
            </a:r>
            <a:r>
              <a:rPr lang="en-US" sz="2600" dirty="0">
                <a:latin typeface="Arial" charset="0"/>
                <a:ea typeface="ＭＳ Ｐゴシック" charset="0"/>
                <a:cs typeface="ＭＳ Ｐゴシック" charset="0"/>
              </a:rPr>
              <a:t> </a:t>
            </a:r>
            <a:r>
              <a:rPr lang="en-US" sz="2600" dirty="0" smtClean="0">
                <a:latin typeface="Arial" charset="0"/>
                <a:ea typeface="ＭＳ Ｐゴシック" charset="0"/>
                <a:cs typeface="ＭＳ Ｐゴシック" charset="0"/>
              </a:rPr>
              <a:t>= there </a:t>
            </a:r>
            <a:r>
              <a:rPr lang="en-US" sz="2600" dirty="0">
                <a:latin typeface="Arial" charset="0"/>
                <a:ea typeface="ＭＳ Ｐゴシック" charset="0"/>
                <a:cs typeface="ＭＳ Ｐゴシック" charset="0"/>
              </a:rPr>
              <a:t>is </a:t>
            </a:r>
            <a:r>
              <a:rPr lang="en-US" sz="2600" dirty="0" smtClean="0">
                <a:latin typeface="Arial" charset="0"/>
                <a:ea typeface="ＭＳ Ｐゴシック" charset="0"/>
                <a:cs typeface="ＭＳ Ｐゴシック" charset="0"/>
              </a:rPr>
              <a:t>a threshold</a:t>
            </a:r>
            <a:r>
              <a:rPr lang="en-US" sz="2600" dirty="0" smtClean="0">
                <a:solidFill>
                  <a:srgbClr val="7D110C"/>
                </a:solidFill>
                <a:latin typeface="Arial" charset="0"/>
                <a:ea typeface="ＭＳ Ｐゴシック" charset="0"/>
                <a:cs typeface="ＭＳ Ｐゴシック" charset="0"/>
              </a:rPr>
              <a:t> </a:t>
            </a:r>
            <a:r>
              <a:rPr lang="en-US" sz="2600" dirty="0" smtClean="0">
                <a:latin typeface="Arial" charset="0"/>
                <a:ea typeface="ＭＳ Ｐゴシック" charset="0"/>
                <a:cs typeface="ＭＳ Ｐゴシック" charset="0"/>
              </a:rPr>
              <a:t>which, when crossed, make you compliant</a:t>
            </a:r>
            <a:r>
              <a:rPr lang="en-US" sz="2600" dirty="0">
                <a:latin typeface="Arial" charset="0"/>
                <a:ea typeface="ＭＳ Ｐゴシック" charset="0"/>
                <a:cs typeface="ＭＳ Ｐゴシック" charset="0"/>
              </a:rPr>
              <a:t>. </a:t>
            </a:r>
          </a:p>
          <a:p>
            <a:pPr eaLnBrk="1" hangingPunct="1"/>
            <a:r>
              <a:rPr lang="en-US" sz="2600" dirty="0" smtClean="0">
                <a:latin typeface="Arial" charset="0"/>
                <a:ea typeface="ＭＳ Ｐゴシック" charset="0"/>
                <a:cs typeface="ＭＳ Ｐゴシック" charset="0"/>
              </a:rPr>
              <a:t>That you can have a qualified third party review your environment and certify your HIPAA compliance.</a:t>
            </a:r>
          </a:p>
          <a:p>
            <a:pPr eaLnBrk="1" hangingPunct="1"/>
            <a:r>
              <a:rPr lang="en-US" sz="2600" dirty="0" smtClean="0">
                <a:latin typeface="Arial" charset="0"/>
                <a:ea typeface="ＭＳ Ｐゴシック" charset="0"/>
                <a:cs typeface="ＭＳ Ｐゴシック" charset="0"/>
              </a:rPr>
              <a:t>That the whole compliance exercise is a one time deal.</a:t>
            </a:r>
          </a:p>
          <a:p>
            <a:pPr marL="0" indent="0" eaLnBrk="1" hangingPunct="1">
              <a:buNone/>
            </a:pPr>
            <a:r>
              <a:rPr lang="en-US" sz="2600" dirty="0" smtClean="0">
                <a:latin typeface="Arial" charset="0"/>
                <a:ea typeface="ＭＳ Ｐゴシック" charset="0"/>
                <a:cs typeface="ＭＳ Ｐゴシック" charset="0"/>
                <a:sym typeface="Wingdings"/>
              </a:rPr>
              <a:t>	</a:t>
            </a:r>
            <a:r>
              <a:rPr lang="en-US" sz="2600" dirty="0">
                <a:latin typeface="Arial" charset="0"/>
                <a:ea typeface="ＭＳ Ｐゴシック" charset="0"/>
                <a:cs typeface="ＭＳ Ｐゴシック" charset="0"/>
                <a:sym typeface="Wingdings"/>
              </a:rPr>
              <a:t> </a:t>
            </a:r>
            <a:r>
              <a:rPr lang="en-US" sz="2600" dirty="0" smtClean="0">
                <a:latin typeface="Arial" charset="0"/>
                <a:ea typeface="ＭＳ Ｐゴシック" charset="0"/>
                <a:cs typeface="ＭＳ Ｐゴシック" charset="0"/>
                <a:sym typeface="Wingdings"/>
              </a:rPr>
              <a:t>	</a:t>
            </a:r>
            <a:r>
              <a:rPr lang="en-US" sz="2600" dirty="0">
                <a:latin typeface="Arial" charset="0"/>
                <a:ea typeface="ＭＳ Ｐゴシック" charset="0"/>
                <a:cs typeface="ＭＳ Ｐゴシック" charset="0"/>
                <a:sym typeface="Wingdings"/>
              </a:rPr>
              <a:t>	</a:t>
            </a:r>
            <a:r>
              <a:rPr lang="en-US" sz="2600" dirty="0" smtClean="0">
                <a:latin typeface="Arial" charset="0"/>
                <a:ea typeface="ＭＳ Ｐゴシック" charset="0"/>
                <a:cs typeface="ＭＳ Ｐゴシック" charset="0"/>
                <a:sym typeface="Wingdings"/>
              </a:rPr>
              <a:t>      </a:t>
            </a:r>
            <a:r>
              <a:rPr lang="en-US" dirty="0">
                <a:latin typeface="Arial" charset="0"/>
                <a:ea typeface="ＭＳ Ｐゴシック" charset="0"/>
              </a:rPr>
              <a:t>			</a:t>
            </a:r>
            <a:endParaRPr lang="en-US" dirty="0">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1728" y="5215697"/>
            <a:ext cx="2979372" cy="744843"/>
          </a:xfrm>
          <a:prstGeom prst="rect">
            <a:avLst/>
          </a:prstGeom>
        </p:spPr>
      </p:pic>
      <p:pic>
        <p:nvPicPr>
          <p:cNvPr id="3" name="Picture 2"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759" y="525678"/>
            <a:ext cx="1137873" cy="1137873"/>
          </a:xfrm>
          <a:prstGeom prst="rect">
            <a:avLst/>
          </a:prstGeom>
        </p:spPr>
      </p:pic>
    </p:spTree>
    <p:extLst>
      <p:ext uri="{BB962C8B-B14F-4D97-AF65-F5344CB8AC3E}">
        <p14:creationId xmlns:p14="http://schemas.microsoft.com/office/powerpoint/2010/main" val="780544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9-12 at 8.35.3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184156"/>
            <a:ext cx="7584800" cy="3860800"/>
          </a:xfrm>
          <a:prstGeom prst="rect">
            <a:avLst/>
          </a:prstGeom>
        </p:spPr>
      </p:pic>
      <p:sp>
        <p:nvSpPr>
          <p:cNvPr id="6" name="TextBox 5"/>
          <p:cNvSpPr txBox="1"/>
          <p:nvPr/>
        </p:nvSpPr>
        <p:spPr>
          <a:xfrm>
            <a:off x="1395838" y="5044956"/>
            <a:ext cx="6622326" cy="923330"/>
          </a:xfrm>
          <a:prstGeom prst="rect">
            <a:avLst/>
          </a:prstGeom>
          <a:noFill/>
        </p:spPr>
        <p:txBody>
          <a:bodyPr wrap="none" rtlCol="0">
            <a:spAutoFit/>
          </a:bodyPr>
          <a:lstStyle/>
          <a:p>
            <a:pPr marL="285750" indent="-285750" algn="ctr">
              <a:buFont typeface="Wingdings" charset="0"/>
              <a:buChar char="à"/>
            </a:pPr>
            <a:r>
              <a:rPr lang="en-US" sz="1800" i="0" dirty="0" smtClean="0"/>
              <a:t>You can only establish the extent to which you are compliant.</a:t>
            </a:r>
          </a:p>
          <a:p>
            <a:pPr algn="ctr"/>
            <a:r>
              <a:rPr lang="en-US" sz="1800" i="0" dirty="0" smtClean="0"/>
              <a:t>We therefore use the word “aligned” rather than “compliant”.</a:t>
            </a:r>
          </a:p>
          <a:p>
            <a:pPr algn="ctr"/>
            <a:endParaRPr lang="en-US" dirty="0"/>
          </a:p>
        </p:txBody>
      </p:sp>
      <p:pic>
        <p:nvPicPr>
          <p:cNvPr id="7" name="Picture 6" descr="hipaa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cxnSp>
        <p:nvCxnSpPr>
          <p:cNvPr id="9" name="Straight Connector 8"/>
          <p:cNvCxnSpPr/>
          <p:nvPr/>
        </p:nvCxnSpPr>
        <p:spPr bwMode="auto">
          <a:xfrm>
            <a:off x="2769413" y="3585743"/>
            <a:ext cx="5400090" cy="5336"/>
          </a:xfrm>
          <a:prstGeom prst="line">
            <a:avLst/>
          </a:prstGeom>
          <a:solidFill>
            <a:schemeClr val="accent1"/>
          </a:solidFill>
          <a:ln w="9525" cap="flat" cmpd="sng" algn="ctr">
            <a:solidFill>
              <a:schemeClr val="accent1">
                <a:lumMod val="60000"/>
                <a:lumOff val="40000"/>
              </a:schemeClr>
            </a:solidFill>
            <a:prstDash val="solid"/>
            <a:round/>
            <a:headEnd type="none" w="med" len="med"/>
            <a:tailEnd type="none" w="med" len="med"/>
          </a:ln>
          <a:effectLst/>
        </p:spPr>
      </p:cxnSp>
      <p:cxnSp>
        <p:nvCxnSpPr>
          <p:cNvPr id="10" name="Straight Connector 9"/>
          <p:cNvCxnSpPr/>
          <p:nvPr/>
        </p:nvCxnSpPr>
        <p:spPr bwMode="auto">
          <a:xfrm>
            <a:off x="6086774" y="3708849"/>
            <a:ext cx="1976375" cy="0"/>
          </a:xfrm>
          <a:prstGeom prst="line">
            <a:avLst/>
          </a:prstGeom>
          <a:solidFill>
            <a:schemeClr val="accent1"/>
          </a:solidFill>
          <a:ln w="9525" cap="flat" cmpd="sng" algn="ctr">
            <a:solidFill>
              <a:schemeClr val="accent1">
                <a:lumMod val="60000"/>
                <a:lumOff val="40000"/>
              </a:schemeClr>
            </a:solidFill>
            <a:prstDash val="solid"/>
            <a:round/>
            <a:headEnd type="none" w="med" len="med"/>
            <a:tailEnd type="none" w="med" len="med"/>
          </a:ln>
          <a:effectLst/>
        </p:spPr>
      </p:cxnSp>
      <p:cxnSp>
        <p:nvCxnSpPr>
          <p:cNvPr id="12" name="Straight Connector 11"/>
          <p:cNvCxnSpPr/>
          <p:nvPr/>
        </p:nvCxnSpPr>
        <p:spPr bwMode="auto">
          <a:xfrm>
            <a:off x="2531855" y="3828825"/>
            <a:ext cx="5590741" cy="0"/>
          </a:xfrm>
          <a:prstGeom prst="line">
            <a:avLst/>
          </a:prstGeom>
          <a:solidFill>
            <a:schemeClr val="accent1"/>
          </a:solidFill>
          <a:ln w="9525" cap="flat" cmpd="sng" algn="ctr">
            <a:solidFill>
              <a:schemeClr val="accent1">
                <a:lumMod val="60000"/>
                <a:lumOff val="40000"/>
              </a:schemeClr>
            </a:solidFill>
            <a:prstDash val="solid"/>
            <a:round/>
            <a:headEnd type="none" w="med" len="med"/>
            <a:tailEnd type="none" w="med" len="med"/>
          </a:ln>
          <a:effectLst/>
        </p:spPr>
      </p:cxnSp>
      <p:cxnSp>
        <p:nvCxnSpPr>
          <p:cNvPr id="14" name="Straight Connector 13"/>
          <p:cNvCxnSpPr/>
          <p:nvPr/>
        </p:nvCxnSpPr>
        <p:spPr bwMode="auto">
          <a:xfrm>
            <a:off x="2531855" y="3953122"/>
            <a:ext cx="1105209" cy="0"/>
          </a:xfrm>
          <a:prstGeom prst="line">
            <a:avLst/>
          </a:prstGeom>
          <a:solidFill>
            <a:schemeClr val="accent1"/>
          </a:solidFill>
          <a:ln w="9525" cap="flat" cmpd="sng" algn="ctr">
            <a:solidFill>
              <a:schemeClr val="accent1">
                <a:lumMod val="60000"/>
                <a:lumOff val="40000"/>
              </a:schemeClr>
            </a:solidFill>
            <a:prstDash val="solid"/>
            <a:round/>
            <a:headEnd type="none" w="med" len="med"/>
            <a:tailEnd type="none" w="med" len="med"/>
          </a:ln>
          <a:effectLst/>
        </p:spPr>
      </p:cxnSp>
      <p:cxnSp>
        <p:nvCxnSpPr>
          <p:cNvPr id="16" name="Straight Connector 15"/>
          <p:cNvCxnSpPr/>
          <p:nvPr/>
        </p:nvCxnSpPr>
        <p:spPr bwMode="auto">
          <a:xfrm>
            <a:off x="6380766" y="4197395"/>
            <a:ext cx="1893149" cy="0"/>
          </a:xfrm>
          <a:prstGeom prst="line">
            <a:avLst/>
          </a:prstGeom>
          <a:solidFill>
            <a:schemeClr val="accent1"/>
          </a:solidFill>
          <a:ln w="9525" cap="flat" cmpd="sng" algn="ctr">
            <a:solidFill>
              <a:schemeClr val="accent1">
                <a:lumMod val="60000"/>
                <a:lumOff val="40000"/>
              </a:schemeClr>
            </a:solidFill>
            <a:prstDash val="solid"/>
            <a:round/>
            <a:headEnd type="none" w="med" len="med"/>
            <a:tailEnd type="none" w="med" len="med"/>
          </a:ln>
          <a:effectLst/>
        </p:spPr>
      </p:cxnSp>
      <p:cxnSp>
        <p:nvCxnSpPr>
          <p:cNvPr id="18" name="Straight Connector 17"/>
          <p:cNvCxnSpPr/>
          <p:nvPr/>
        </p:nvCxnSpPr>
        <p:spPr bwMode="auto">
          <a:xfrm>
            <a:off x="2531855" y="4321693"/>
            <a:ext cx="3661422" cy="0"/>
          </a:xfrm>
          <a:prstGeom prst="line">
            <a:avLst/>
          </a:prstGeom>
          <a:solidFill>
            <a:schemeClr val="accent1"/>
          </a:solidFill>
          <a:ln w="9525" cap="flat" cmpd="sng" algn="ctr">
            <a:solidFill>
              <a:schemeClr val="accent1">
                <a:lumMod val="60000"/>
                <a:lumOff val="40000"/>
              </a:schemeClr>
            </a:solidFill>
            <a:prstDash val="solid"/>
            <a:round/>
            <a:headEnd type="none" w="med" len="med"/>
            <a:tailEnd type="none" w="med" len="med"/>
          </a:ln>
          <a:effectLst/>
        </p:spPr>
      </p:cxnSp>
      <p:cxnSp>
        <p:nvCxnSpPr>
          <p:cNvPr id="20" name="Straight Connector 19"/>
          <p:cNvCxnSpPr/>
          <p:nvPr/>
        </p:nvCxnSpPr>
        <p:spPr bwMode="auto">
          <a:xfrm>
            <a:off x="3511106" y="4565965"/>
            <a:ext cx="4762809" cy="0"/>
          </a:xfrm>
          <a:prstGeom prst="line">
            <a:avLst/>
          </a:prstGeom>
          <a:solidFill>
            <a:schemeClr val="accent1"/>
          </a:solidFill>
          <a:ln w="9525" cap="flat" cmpd="sng" algn="ctr">
            <a:solidFill>
              <a:schemeClr val="accent1">
                <a:lumMod val="60000"/>
                <a:lumOff val="40000"/>
              </a:schemeClr>
            </a:solidFill>
            <a:prstDash val="solid"/>
            <a:round/>
            <a:headEnd type="none" w="med" len="med"/>
            <a:tailEnd type="none" w="med" len="med"/>
          </a:ln>
          <a:effectLst/>
        </p:spPr>
      </p:cxnSp>
      <p:cxnSp>
        <p:nvCxnSpPr>
          <p:cNvPr id="22" name="Straight Connector 21"/>
          <p:cNvCxnSpPr/>
          <p:nvPr/>
        </p:nvCxnSpPr>
        <p:spPr bwMode="auto">
          <a:xfrm>
            <a:off x="2531855" y="4684860"/>
            <a:ext cx="894443" cy="0"/>
          </a:xfrm>
          <a:prstGeom prst="line">
            <a:avLst/>
          </a:prstGeom>
          <a:solidFill>
            <a:schemeClr val="accent1"/>
          </a:solidFill>
          <a:ln w="9525" cap="flat" cmpd="sng" algn="ctr">
            <a:solidFill>
              <a:schemeClr val="accent1">
                <a:lumMod val="60000"/>
                <a:lumOff val="40000"/>
              </a:schemeClr>
            </a:solidFill>
            <a:prstDash val="solid"/>
            <a:round/>
            <a:headEnd type="none" w="med" len="med"/>
            <a:tailEnd type="none" w="med" len="med"/>
          </a:ln>
          <a:effectLst/>
        </p:spPr>
      </p:cxnSp>
      <p:sp>
        <p:nvSpPr>
          <p:cNvPr id="25" name="Rectangle 2"/>
          <p:cNvSpPr>
            <a:spLocks noGrp="1" noChangeArrowheads="1"/>
          </p:cNvSpPr>
          <p:nvPr>
            <p:ph type="title"/>
          </p:nvPr>
        </p:nvSpPr>
        <p:spPr>
          <a:xfrm>
            <a:off x="951166" y="220134"/>
            <a:ext cx="7110413" cy="1143000"/>
          </a:xfrm>
        </p:spPr>
        <p:txBody>
          <a:bodyPr/>
          <a:lstStyle/>
          <a:p>
            <a:pPr algn="ctr" eaLnBrk="1" hangingPunct="1"/>
            <a:r>
              <a:rPr lang="en-US" sz="3600" b="0" dirty="0" smtClean="0">
                <a:solidFill>
                  <a:srgbClr val="000000"/>
                </a:solidFill>
                <a:latin typeface="Arial" charset="0"/>
                <a:ea typeface="ＭＳ Ｐゴシック" charset="0"/>
                <a:cs typeface="ＭＳ Ｐゴシック" charset="0"/>
              </a:rPr>
              <a:t>Here is what the DHHS says:</a:t>
            </a:r>
            <a:endParaRPr lang="en-US" sz="3600" b="0" dirty="0">
              <a:solidFill>
                <a:srgbClr val="000000"/>
              </a:solidFill>
              <a:latin typeface="Arial" charset="0"/>
              <a:ea typeface="ＭＳ Ｐゴシック" charset="0"/>
              <a:cs typeface="ＭＳ Ｐゴシック" charset="0"/>
            </a:endParaRPr>
          </a:p>
        </p:txBody>
      </p:sp>
      <p:pic>
        <p:nvPicPr>
          <p:cNvPr id="2" name="Picture 1" descr="imgr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989" y="488301"/>
            <a:ext cx="682354" cy="618745"/>
          </a:xfrm>
          <a:prstGeom prst="rect">
            <a:avLst/>
          </a:prstGeom>
        </p:spPr>
      </p:pic>
    </p:spTree>
    <p:extLst>
      <p:ext uri="{BB962C8B-B14F-4D97-AF65-F5344CB8AC3E}">
        <p14:creationId xmlns:p14="http://schemas.microsoft.com/office/powerpoint/2010/main" val="1528382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197437" y="478527"/>
            <a:ext cx="7110413" cy="1143000"/>
          </a:xfrm>
        </p:spPr>
        <p:txBody>
          <a:bodyPr/>
          <a:lstStyle/>
          <a:p>
            <a:pPr algn="ctr" eaLnBrk="1" hangingPunct="1"/>
            <a:r>
              <a:rPr lang="en-US" sz="4800" b="0" dirty="0" smtClean="0">
                <a:solidFill>
                  <a:schemeClr val="tx1"/>
                </a:solidFill>
                <a:latin typeface="Arial" charset="0"/>
                <a:ea typeface="ＭＳ Ｐゴシック" charset="0"/>
                <a:cs typeface="ＭＳ Ｐゴシック" charset="0"/>
              </a:rPr>
              <a:t>The Problem</a:t>
            </a:r>
            <a:endParaRPr lang="en-US" sz="4800" b="0" dirty="0">
              <a:solidFill>
                <a:schemeClr val="tx1"/>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36829"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2" name="TextBox 1"/>
          <p:cNvSpPr txBox="1"/>
          <p:nvPr/>
        </p:nvSpPr>
        <p:spPr>
          <a:xfrm>
            <a:off x="1197437" y="5174589"/>
            <a:ext cx="6912428" cy="723275"/>
          </a:xfrm>
          <a:prstGeom prst="rect">
            <a:avLst/>
          </a:prstGeom>
          <a:noFill/>
        </p:spPr>
        <p:txBody>
          <a:bodyPr wrap="square" rtlCol="0">
            <a:spAutoFit/>
          </a:bodyPr>
          <a:lstStyle/>
          <a:p>
            <a:r>
              <a:rPr lang="en-US" sz="2300" dirty="0">
                <a:solidFill>
                  <a:srgbClr val="800000"/>
                </a:solidFill>
                <a:latin typeface="Arial" charset="0"/>
                <a:ea typeface="ＭＳ Ｐゴシック" charset="0"/>
                <a:cs typeface="ＭＳ Ｐゴシック" charset="0"/>
              </a:rPr>
              <a:t>&gt; Users are coming to HPC </a:t>
            </a:r>
            <a:r>
              <a:rPr lang="en-US" sz="2300" dirty="0" smtClean="0">
                <a:solidFill>
                  <a:srgbClr val="800000"/>
                </a:solidFill>
                <a:latin typeface="Arial" charset="0"/>
                <a:ea typeface="ＭＳ Ｐゴシック" charset="0"/>
                <a:cs typeface="ＭＳ Ｐゴシック" charset="0"/>
              </a:rPr>
              <a:t>with </a:t>
            </a:r>
            <a:r>
              <a:rPr lang="en-US" sz="2300" dirty="0">
                <a:solidFill>
                  <a:srgbClr val="800000"/>
                </a:solidFill>
                <a:latin typeface="Arial" charset="0"/>
                <a:ea typeface="ＭＳ Ｐゴシック" charset="0"/>
                <a:cs typeface="ＭＳ Ｐゴシック" charset="0"/>
              </a:rPr>
              <a:t>clinical data</a:t>
            </a:r>
            <a:endParaRPr lang="en-US" sz="2300" dirty="0">
              <a:latin typeface="Arial" charset="0"/>
              <a:ea typeface="ＭＳ Ｐゴシック" charset="0"/>
              <a:cs typeface="ＭＳ Ｐゴシック" charset="0"/>
            </a:endParaRPr>
          </a:p>
          <a:p>
            <a:endParaRPr lang="en-US" dirty="0"/>
          </a:p>
        </p:txBody>
      </p:sp>
      <p:pic>
        <p:nvPicPr>
          <p:cNvPr id="4" name="Picture 3"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665" y="616916"/>
            <a:ext cx="1313302" cy="873943"/>
          </a:xfrm>
          <a:prstGeom prst="rect">
            <a:avLst/>
          </a:prstGeom>
        </p:spPr>
      </p:pic>
      <p:sp>
        <p:nvSpPr>
          <p:cNvPr id="8" name="Rectangle 3"/>
          <p:cNvSpPr txBox="1">
            <a:spLocks noChangeArrowheads="1"/>
          </p:cNvSpPr>
          <p:nvPr/>
        </p:nvSpPr>
        <p:spPr bwMode="auto">
          <a:xfrm>
            <a:off x="1004255" y="1752600"/>
            <a:ext cx="7848535" cy="3046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spcBef>
                <a:spcPts val="1824"/>
              </a:spcBef>
            </a:pPr>
            <a:r>
              <a:rPr lang="en-US" sz="2600" dirty="0" smtClean="0">
                <a:latin typeface="Arial" charset="0"/>
                <a:ea typeface="ＭＳ Ｐゴシック" charset="0"/>
                <a:cs typeface="ＭＳ Ｐゴシック" charset="0"/>
              </a:rPr>
              <a:t>Analysis, storage, and management </a:t>
            </a:r>
            <a:r>
              <a:rPr lang="en-US" sz="2600" dirty="0">
                <a:latin typeface="Arial" charset="0"/>
                <a:ea typeface="ＭＳ Ｐゴシック" charset="0"/>
                <a:cs typeface="ＭＳ Ｐゴシック" charset="0"/>
              </a:rPr>
              <a:t>of </a:t>
            </a:r>
            <a:r>
              <a:rPr lang="en-US" sz="2600" dirty="0" smtClean="0">
                <a:latin typeface="Arial" charset="0"/>
                <a:ea typeface="ＭＳ Ｐゴシック" charset="0"/>
                <a:cs typeface="ＭＳ Ｐゴシック" charset="0"/>
              </a:rPr>
              <a:t>a growing volume </a:t>
            </a:r>
            <a:r>
              <a:rPr lang="en-US" sz="2600" dirty="0">
                <a:latin typeface="Arial" charset="0"/>
                <a:ea typeface="ＭＳ Ｐゴシック" charset="0"/>
                <a:cs typeface="ＭＳ Ｐゴシック" charset="0"/>
              </a:rPr>
              <a:t>of </a:t>
            </a:r>
            <a:r>
              <a:rPr lang="en-US" sz="2600" dirty="0" smtClean="0">
                <a:latin typeface="Arial" charset="0"/>
                <a:ea typeface="ＭＳ Ｐゴシック" charset="0"/>
                <a:cs typeface="ＭＳ Ｐゴシック" charset="0"/>
              </a:rPr>
              <a:t>health sciences research </a:t>
            </a:r>
            <a:r>
              <a:rPr lang="en-US" sz="2600" dirty="0">
                <a:latin typeface="Arial" charset="0"/>
                <a:ea typeface="ＭＳ Ｐゴシック" charset="0"/>
                <a:cs typeface="ＭＳ Ｐゴシック" charset="0"/>
              </a:rPr>
              <a:t>data </a:t>
            </a:r>
            <a:r>
              <a:rPr lang="en-US" sz="2600" dirty="0" smtClean="0">
                <a:latin typeface="Arial" charset="0"/>
                <a:ea typeface="ＭＳ Ｐゴシック" charset="0"/>
                <a:cs typeface="ＭＳ Ｐゴシック" charset="0"/>
              </a:rPr>
              <a:t>now requires significant compute </a:t>
            </a:r>
            <a:r>
              <a:rPr lang="en-US" sz="2600" dirty="0">
                <a:latin typeface="Arial" charset="0"/>
                <a:ea typeface="ＭＳ Ｐゴシック" charset="0"/>
                <a:cs typeface="ＭＳ Ｐゴシック" charset="0"/>
              </a:rPr>
              <a:t>resources.</a:t>
            </a:r>
          </a:p>
          <a:p>
            <a:pPr eaLnBrk="1" hangingPunct="1">
              <a:spcBef>
                <a:spcPts val="1824"/>
              </a:spcBef>
            </a:pPr>
            <a:r>
              <a:rPr lang="en-US" sz="2600" dirty="0" smtClean="0">
                <a:latin typeface="Arial" charset="0"/>
                <a:ea typeface="ＭＳ Ｐゴシック" charset="0"/>
                <a:cs typeface="ＭＳ Ｐゴシック" charset="0"/>
              </a:rPr>
              <a:t>It is reaching scales typical of data intensive physical sciences</a:t>
            </a:r>
            <a:r>
              <a:rPr lang="en-US" sz="2600" dirty="0">
                <a:latin typeface="Arial" charset="0"/>
                <a:ea typeface="ＭＳ Ｐゴシック" charset="0"/>
                <a:cs typeface="ＭＳ Ｐゴシック" charset="0"/>
              </a:rPr>
              <a:t> </a:t>
            </a:r>
            <a:r>
              <a:rPr lang="en-US" sz="2600" dirty="0" smtClean="0">
                <a:latin typeface="Arial" charset="0"/>
                <a:ea typeface="ＭＳ Ｐゴシック" charset="0"/>
                <a:cs typeface="ＭＳ Ｐゴシック" charset="0"/>
              </a:rPr>
              <a:t>and engineering disciplines.</a:t>
            </a:r>
            <a:endParaRPr lang="en-US" sz="2600" dirty="0">
              <a:latin typeface="Arial" charset="0"/>
              <a:ea typeface="ＭＳ Ｐゴシック" charset="0"/>
              <a:cs typeface="ＭＳ Ｐゴシック" charset="0"/>
            </a:endParaRPr>
          </a:p>
          <a:p>
            <a:pPr eaLnBrk="1" hangingPunct="1">
              <a:spcBef>
                <a:spcPts val="1824"/>
              </a:spcBef>
            </a:pPr>
            <a:r>
              <a:rPr lang="en-US" sz="2600" dirty="0" smtClean="0">
                <a:latin typeface="Arial" charset="0"/>
                <a:ea typeface="ＭＳ Ｐゴシック" charset="0"/>
                <a:cs typeface="ＭＳ Ｐゴシック" charset="0"/>
              </a:rPr>
              <a:t>Medical </a:t>
            </a:r>
            <a:r>
              <a:rPr lang="en-US" sz="2600" dirty="0">
                <a:latin typeface="Arial" charset="0"/>
                <a:ea typeface="ＭＳ Ｐゴシック" charset="0"/>
                <a:cs typeface="ＭＳ Ｐゴシック" charset="0"/>
              </a:rPr>
              <a:t>center </a:t>
            </a:r>
            <a:r>
              <a:rPr lang="en-US" sz="2600" dirty="0" smtClean="0">
                <a:latin typeface="Arial" charset="0"/>
                <a:ea typeface="ＭＳ Ｐゴシック" charset="0"/>
                <a:cs typeface="ＭＳ Ｐゴシック" charset="0"/>
              </a:rPr>
              <a:t>IT cannot </a:t>
            </a:r>
            <a:r>
              <a:rPr lang="en-US" sz="2600" dirty="0" smtClean="0">
                <a:latin typeface="Arial" charset="0"/>
                <a:ea typeface="ＭＳ Ｐゴシック" charset="0"/>
                <a:cs typeface="ＭＳ Ｐゴシック" charset="0"/>
              </a:rPr>
              <a:t>support </a:t>
            </a:r>
            <a:r>
              <a:rPr lang="en-US" sz="2600" dirty="0" smtClean="0">
                <a:latin typeface="Arial" charset="0"/>
                <a:ea typeface="ＭＳ Ｐゴシック" charset="0"/>
                <a:cs typeface="ＭＳ Ｐゴシック" charset="0"/>
              </a:rPr>
              <a:t>projects of this magnitude.</a:t>
            </a:r>
          </a:p>
        </p:txBody>
      </p:sp>
    </p:spTree>
    <p:extLst>
      <p:ext uri="{BB962C8B-B14F-4D97-AF65-F5344CB8AC3E}">
        <p14:creationId xmlns:p14="http://schemas.microsoft.com/office/powerpoint/2010/main" val="175693376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524000" y="589198"/>
            <a:ext cx="7110413" cy="1143000"/>
          </a:xfrm>
        </p:spPr>
        <p:txBody>
          <a:bodyPr/>
          <a:lstStyle/>
          <a:p>
            <a:pPr algn="ctr" eaLnBrk="1" hangingPunct="1"/>
            <a:r>
              <a:rPr lang="en-US" sz="4400" b="0" dirty="0" smtClean="0">
                <a:solidFill>
                  <a:srgbClr val="000000"/>
                </a:solidFill>
                <a:latin typeface="Arial" charset="0"/>
                <a:ea typeface="ＭＳ Ｐゴシック" charset="0"/>
                <a:cs typeface="ＭＳ Ｐゴシック" charset="0"/>
              </a:rPr>
              <a:t>HIPAA Compliance Facts</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37107" y="1752600"/>
            <a:ext cx="812956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500" dirty="0" smtClean="0">
                <a:latin typeface="Arial" charset="0"/>
                <a:ea typeface="ＭＳ Ｐゴシック" charset="0"/>
                <a:cs typeface="ＭＳ Ｐゴシック" charset="0"/>
              </a:rPr>
              <a:t>There </a:t>
            </a:r>
            <a:r>
              <a:rPr lang="en-US" sz="2500" dirty="0">
                <a:latin typeface="Arial" charset="0"/>
                <a:ea typeface="ＭＳ Ｐゴシック" charset="0"/>
                <a:cs typeface="ＭＳ Ｐゴシック" charset="0"/>
              </a:rPr>
              <a:t>is </a:t>
            </a:r>
            <a:r>
              <a:rPr lang="en-US" sz="2500" dirty="0" smtClean="0">
                <a:solidFill>
                  <a:srgbClr val="000000"/>
                </a:solidFill>
                <a:latin typeface="Arial" charset="0"/>
                <a:ea typeface="ＭＳ Ｐゴシック" charset="0"/>
                <a:cs typeface="ＭＳ Ｐゴシック" charset="0"/>
              </a:rPr>
              <a:t>nothing that assures that you are 100% compliant.  The OCR may still find you lacking.</a:t>
            </a:r>
            <a:r>
              <a:rPr lang="en-US" sz="2500" dirty="0" smtClean="0">
                <a:latin typeface="Arial" charset="0"/>
                <a:ea typeface="ＭＳ Ｐゴシック" charset="0"/>
                <a:cs typeface="ＭＳ Ｐゴシック" charset="0"/>
              </a:rPr>
              <a:t> </a:t>
            </a:r>
            <a:endParaRPr lang="en-US" sz="2500" dirty="0">
              <a:latin typeface="Arial" charset="0"/>
              <a:ea typeface="ＭＳ Ｐゴシック" charset="0"/>
              <a:cs typeface="ＭＳ Ｐゴシック" charset="0"/>
            </a:endParaRPr>
          </a:p>
          <a:p>
            <a:pPr eaLnBrk="1" hangingPunct="1"/>
            <a:r>
              <a:rPr lang="en-US" sz="2500" dirty="0">
                <a:latin typeface="Arial" charset="0"/>
                <a:ea typeface="ＭＳ Ｐゴシック" charset="0"/>
                <a:cs typeface="ＭＳ Ｐゴシック" charset="0"/>
              </a:rPr>
              <a:t>Except for one way - an OCR audit !  This however is really not a choice.  Due diligence is easier</a:t>
            </a:r>
            <a:r>
              <a:rPr lang="en-US" sz="2500" dirty="0" smtClean="0">
                <a:latin typeface="Arial" charset="0"/>
                <a:ea typeface="ＭＳ Ｐゴシック" charset="0"/>
                <a:cs typeface="ＭＳ Ｐゴシック" charset="0"/>
              </a:rPr>
              <a:t>..</a:t>
            </a:r>
          </a:p>
          <a:p>
            <a:pPr eaLnBrk="1" hangingPunct="1"/>
            <a:r>
              <a:rPr lang="en-US" sz="2500" dirty="0" smtClean="0">
                <a:latin typeface="Arial" charset="0"/>
                <a:ea typeface="ＭＳ Ｐゴシック" charset="0"/>
                <a:cs typeface="ＭＳ Ｐゴシック" charset="0"/>
              </a:rPr>
              <a:t>So you read the Security Rule carefully, do your best to implement the requisite administrative, physical, and technical safeguards, and self-assert compliance.</a:t>
            </a:r>
          </a:p>
          <a:p>
            <a:pPr eaLnBrk="1" hangingPunct="1"/>
            <a:endParaRPr lang="en-US" sz="2500" dirty="0">
              <a:solidFill>
                <a:schemeClr val="accent1"/>
              </a:solidFill>
              <a:latin typeface="Arial" charset="0"/>
              <a:ea typeface="ＭＳ Ｐゴシック" charset="0"/>
              <a:cs typeface="ＭＳ Ｐゴシック" charset="0"/>
            </a:endParaRPr>
          </a:p>
          <a:p>
            <a:pPr lvl="1" eaLnBrk="1" hangingPunct="1"/>
            <a:r>
              <a:rPr lang="en-US" dirty="0">
                <a:latin typeface="Arial" charset="0"/>
                <a:ea typeface="ＭＳ Ｐゴシック" charset="0"/>
              </a:rPr>
              <a:t>			</a:t>
            </a:r>
            <a:endParaRPr lang="en-US" dirty="0">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6" name="Picture 5"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7831" y="5502728"/>
            <a:ext cx="1035262" cy="576943"/>
          </a:xfrm>
          <a:prstGeom prst="rect">
            <a:avLst/>
          </a:prstGeom>
        </p:spPr>
      </p:pic>
      <p:pic>
        <p:nvPicPr>
          <p:cNvPr id="2" name="Picture 1"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075" y="838574"/>
            <a:ext cx="1181121" cy="644248"/>
          </a:xfrm>
          <a:prstGeom prst="rect">
            <a:avLst/>
          </a:prstGeom>
        </p:spPr>
      </p:pic>
    </p:spTree>
    <p:extLst>
      <p:ext uri="{BB962C8B-B14F-4D97-AF65-F5344CB8AC3E}">
        <p14:creationId xmlns:p14="http://schemas.microsoft.com/office/powerpoint/2010/main" val="54416165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toon-moses-hipaa-hitech-tablets_p10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58" y="1361403"/>
            <a:ext cx="4181884" cy="4530374"/>
          </a:xfrm>
          <a:prstGeom prst="rect">
            <a:avLst/>
          </a:prstGeom>
        </p:spPr>
      </p:pic>
      <p:sp>
        <p:nvSpPr>
          <p:cNvPr id="3" name="TextBox 2"/>
          <p:cNvSpPr txBox="1"/>
          <p:nvPr/>
        </p:nvSpPr>
        <p:spPr>
          <a:xfrm>
            <a:off x="1178104" y="653517"/>
            <a:ext cx="6981398" cy="707886"/>
          </a:xfrm>
          <a:prstGeom prst="rect">
            <a:avLst/>
          </a:prstGeom>
          <a:noFill/>
        </p:spPr>
        <p:txBody>
          <a:bodyPr wrap="none" rtlCol="0">
            <a:spAutoFit/>
          </a:bodyPr>
          <a:lstStyle/>
          <a:p>
            <a:r>
              <a:rPr lang="en-US" sz="4000" dirty="0" smtClean="0"/>
              <a:t>The Boon and Bane of HIPAA</a:t>
            </a:r>
            <a:endParaRPr lang="en-US" sz="4000" dirty="0"/>
          </a:p>
        </p:txBody>
      </p:sp>
      <p:sp>
        <p:nvSpPr>
          <p:cNvPr id="4" name="TextBox 3"/>
          <p:cNvSpPr txBox="1"/>
          <p:nvPr/>
        </p:nvSpPr>
        <p:spPr>
          <a:xfrm>
            <a:off x="5424262" y="2141206"/>
            <a:ext cx="3466114" cy="3046988"/>
          </a:xfrm>
          <a:prstGeom prst="rect">
            <a:avLst/>
          </a:prstGeom>
          <a:noFill/>
        </p:spPr>
        <p:txBody>
          <a:bodyPr wrap="square" rtlCol="0">
            <a:spAutoFit/>
          </a:bodyPr>
          <a:lstStyle/>
          <a:p>
            <a:r>
              <a:rPr lang="en-US" sz="2400" dirty="0" smtClean="0"/>
              <a:t>HIPAA Security Rule is wonderfully broad and flexible. Unfortunately, this greatly frustrates IT folks who first encounter it because they can’t figure out exactly what is required of them.</a:t>
            </a:r>
          </a:p>
        </p:txBody>
      </p:sp>
    </p:spTree>
    <p:extLst>
      <p:ext uri="{BB962C8B-B14F-4D97-AF65-F5344CB8AC3E}">
        <p14:creationId xmlns:p14="http://schemas.microsoft.com/office/powerpoint/2010/main" val="95000381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606824" y="279455"/>
            <a:ext cx="7043683" cy="1542596"/>
          </a:xfrm>
        </p:spPr>
        <p:txBody>
          <a:bodyPr>
            <a:normAutofit/>
          </a:bodyPr>
          <a:lstStyle/>
          <a:p>
            <a:pPr algn="ctr" eaLnBrk="1" hangingPunct="1"/>
            <a:r>
              <a:rPr lang="en-US" b="0" dirty="0" smtClean="0">
                <a:solidFill>
                  <a:srgbClr val="000000"/>
                </a:solidFill>
                <a:latin typeface="Arial" charset="0"/>
                <a:ea typeface="ＭＳ Ｐゴシック" charset="0"/>
                <a:cs typeface="ＭＳ Ｐゴシック" charset="0"/>
              </a:rPr>
              <a:t>The HIPAA Security Rule Fundamentals</a:t>
            </a:r>
            <a:endParaRPr lang="en-US" b="0" dirty="0">
              <a:solidFill>
                <a:srgbClr val="000000"/>
              </a:solidFill>
              <a:latin typeface="Arial" charset="0"/>
              <a:ea typeface="ＭＳ Ｐゴシック" charset="0"/>
              <a:cs typeface="ＭＳ Ｐゴシック" charset="0"/>
            </a:endParaRPr>
          </a:p>
        </p:txBody>
      </p:sp>
      <p:graphicFrame>
        <p:nvGraphicFramePr>
          <p:cNvPr id="4" name="Diagram 3"/>
          <p:cNvGraphicFramePr/>
          <p:nvPr>
            <p:extLst>
              <p:ext uri="{D42A27DB-BD31-4B8C-83A1-F6EECF244321}">
                <p14:modId xmlns:p14="http://schemas.microsoft.com/office/powerpoint/2010/main" val="3776887170"/>
              </p:ext>
            </p:extLst>
          </p:nvPr>
        </p:nvGraphicFramePr>
        <p:xfrm>
          <a:off x="1524000" y="163282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hipaa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age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7376" y="625693"/>
            <a:ext cx="1287951" cy="827969"/>
          </a:xfrm>
          <a:prstGeom prst="rect">
            <a:avLst/>
          </a:prstGeom>
        </p:spPr>
      </p:pic>
    </p:spTree>
    <p:extLst>
      <p:ext uri="{BB962C8B-B14F-4D97-AF65-F5344CB8AC3E}">
        <p14:creationId xmlns:p14="http://schemas.microsoft.com/office/powerpoint/2010/main" val="3967888036"/>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26137" y="316418"/>
            <a:ext cx="6675898" cy="1672566"/>
          </a:xfrm>
        </p:spPr>
        <p:txBody>
          <a:bodyPr/>
          <a:lstStyle/>
          <a:p>
            <a:pPr algn="ctr" eaLnBrk="1" hangingPunct="1"/>
            <a:r>
              <a:rPr lang="en-US" sz="4400" b="0" dirty="0" smtClean="0">
                <a:solidFill>
                  <a:srgbClr val="000000"/>
                </a:solidFill>
                <a:latin typeface="Arial" charset="0"/>
                <a:ea typeface="ＭＳ Ｐゴシック" charset="0"/>
                <a:cs typeface="ＭＳ Ｐゴシック" charset="0"/>
              </a:rPr>
              <a:t>HIPAA Security Rule Process</a:t>
            </a:r>
            <a:endParaRPr lang="en-US" sz="44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84145" y="1986735"/>
            <a:ext cx="808252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r>
              <a:rPr lang="en-US" sz="2500" dirty="0" smtClean="0">
                <a:latin typeface="Arial" charset="0"/>
                <a:ea typeface="ＭＳ Ｐゴシック" charset="0"/>
                <a:cs typeface="ＭＳ Ｐゴシック" charset="0"/>
              </a:rPr>
              <a:t>There are many ways to do HIPAA, based on your environment, budget, and risk tolerance.</a:t>
            </a:r>
          </a:p>
          <a:p>
            <a:pPr eaLnBrk="1" hangingPunct="1"/>
            <a:r>
              <a:rPr lang="en-US" sz="2500" dirty="0" smtClean="0">
                <a:latin typeface="Arial" charset="0"/>
                <a:ea typeface="ＭＳ Ｐゴシック" charset="0"/>
                <a:cs typeface="ＭＳ Ｐゴシック" charset="0"/>
              </a:rPr>
              <a:t>Your local HIPAA Compliance or Information Security folks may already have a process in place so check with them first.</a:t>
            </a:r>
          </a:p>
          <a:p>
            <a:pPr eaLnBrk="1" hangingPunct="1"/>
            <a:r>
              <a:rPr lang="en-US" sz="2500" dirty="0">
                <a:latin typeface="Arial" charset="0"/>
                <a:ea typeface="ＭＳ Ｐゴシック" charset="0"/>
                <a:cs typeface="ＭＳ Ｐゴシック" charset="0"/>
              </a:rPr>
              <a:t>Instead of covering </a:t>
            </a:r>
            <a:r>
              <a:rPr lang="en-US" sz="2500" dirty="0" smtClean="0">
                <a:latin typeface="Arial" charset="0"/>
                <a:ea typeface="ＭＳ Ｐゴシック" charset="0"/>
                <a:cs typeface="ＭＳ Ｐゴシック" charset="0"/>
              </a:rPr>
              <a:t>details </a:t>
            </a:r>
            <a:r>
              <a:rPr lang="en-US" sz="2500" dirty="0">
                <a:latin typeface="Arial" charset="0"/>
                <a:ea typeface="ＭＳ Ｐゴシック" charset="0"/>
                <a:cs typeface="ＭＳ Ｐゴシック" charset="0"/>
              </a:rPr>
              <a:t>here, we’ll illustrate it later using a standards based risk management approach</a:t>
            </a:r>
            <a:r>
              <a:rPr lang="en-US" sz="2500" dirty="0" smtClean="0">
                <a:latin typeface="Arial" charset="0"/>
                <a:ea typeface="ＭＳ Ｐゴシック" charset="0"/>
                <a:cs typeface="ＭＳ Ｐゴシック" charset="0"/>
              </a:rPr>
              <a:t>.</a:t>
            </a:r>
          </a:p>
          <a:p>
            <a:pPr eaLnBrk="1" hangingPunct="1"/>
            <a:endParaRPr lang="en-US" sz="2500" dirty="0">
              <a:solidFill>
                <a:schemeClr val="accent1"/>
              </a:solidFill>
              <a:latin typeface="Arial" charset="0"/>
              <a:ea typeface="ＭＳ Ｐゴシック" charset="0"/>
              <a:cs typeface="ＭＳ Ｐゴシック" charset="0"/>
            </a:endParaRPr>
          </a:p>
          <a:p>
            <a:pPr lvl="1" eaLnBrk="1" hangingPunct="1"/>
            <a:r>
              <a:rPr lang="en-US" dirty="0">
                <a:latin typeface="Arial" charset="0"/>
                <a:ea typeface="ＭＳ Ｐゴシック" charset="0"/>
              </a:rPr>
              <a:t>			</a:t>
            </a:r>
            <a:endParaRPr lang="en-US" dirty="0">
              <a:latin typeface="Arial" charset="0"/>
              <a:ea typeface="ＭＳ Ｐゴシック" charset="0"/>
              <a:cs typeface="ＭＳ Ｐゴシック" charset="0"/>
            </a:endParaRPr>
          </a:p>
        </p:txBody>
      </p:sp>
      <p:pic>
        <p:nvPicPr>
          <p:cNvPr id="5" name="Picture 4"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477" y="654424"/>
            <a:ext cx="1262660" cy="945776"/>
          </a:xfrm>
          <a:prstGeom prst="rect">
            <a:avLst/>
          </a:prstGeom>
        </p:spPr>
      </p:pic>
    </p:spTree>
    <p:extLst>
      <p:ext uri="{BB962C8B-B14F-4D97-AF65-F5344CB8AC3E}">
        <p14:creationId xmlns:p14="http://schemas.microsoft.com/office/powerpoint/2010/main" val="118733738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680" y="2095283"/>
            <a:ext cx="7110413" cy="1143000"/>
          </a:xfrm>
        </p:spPr>
        <p:txBody>
          <a:bodyPr/>
          <a:lstStyle/>
          <a:p>
            <a:pPr algn="ctr"/>
            <a:r>
              <a:rPr lang="en-US" sz="8800" dirty="0" smtClean="0"/>
              <a:t>Some HIPAA Stats</a:t>
            </a:r>
            <a:endParaRPr lang="en-US" sz="8800" dirty="0"/>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45" y="4264320"/>
            <a:ext cx="1384648" cy="980144"/>
          </a:xfrm>
          <a:prstGeom prst="rect">
            <a:avLst/>
          </a:prstGeom>
        </p:spPr>
      </p:pic>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778" y="710561"/>
            <a:ext cx="461249" cy="400425"/>
          </a:xfrm>
          <a:prstGeom prst="rect">
            <a:avLst/>
          </a:prstGeom>
        </p:spPr>
      </p:pic>
    </p:spTree>
    <p:extLst>
      <p:ext uri="{BB962C8B-B14F-4D97-AF65-F5344CB8AC3E}">
        <p14:creationId xmlns:p14="http://schemas.microsoft.com/office/powerpoint/2010/main" val="979083188"/>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8-19 at 12.50.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14" y="720397"/>
            <a:ext cx="8318499" cy="5156951"/>
          </a:xfrm>
          <a:prstGeom prst="rect">
            <a:avLst/>
          </a:prstGeom>
        </p:spPr>
      </p:pic>
      <p:sp>
        <p:nvSpPr>
          <p:cNvPr id="6" name="TextBox 5"/>
          <p:cNvSpPr txBox="1"/>
          <p:nvPr/>
        </p:nvSpPr>
        <p:spPr>
          <a:xfrm>
            <a:off x="689429" y="484546"/>
            <a:ext cx="7710714" cy="369332"/>
          </a:xfrm>
          <a:prstGeom prst="rect">
            <a:avLst/>
          </a:prstGeom>
          <a:noFill/>
        </p:spPr>
        <p:txBody>
          <a:bodyPr wrap="square" rtlCol="0">
            <a:spAutoFit/>
          </a:bodyPr>
          <a:lstStyle/>
          <a:p>
            <a:pPr algn="ctr"/>
            <a:r>
              <a:rPr lang="en-US" dirty="0" smtClean="0"/>
              <a:t>Breach Notification Stats as of 2/14: 500+ Breaches by Type</a:t>
            </a:r>
            <a:endParaRPr lang="en-US" dirty="0"/>
          </a:p>
        </p:txBody>
      </p:sp>
      <p:sp>
        <p:nvSpPr>
          <p:cNvPr id="7" name="Donut 6"/>
          <p:cNvSpPr/>
          <p:nvPr/>
        </p:nvSpPr>
        <p:spPr bwMode="auto">
          <a:xfrm>
            <a:off x="861781" y="2367640"/>
            <a:ext cx="1841494" cy="535208"/>
          </a:xfrm>
          <a:prstGeom prst="donut">
            <a:avLst>
              <a:gd name="adj" fmla="val 513"/>
            </a:avLst>
          </a:prstGeom>
          <a:solidFill>
            <a:schemeClr val="accent1"/>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9" name="Picture 8"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sp>
        <p:nvSpPr>
          <p:cNvPr id="10" name="TextBox 9"/>
          <p:cNvSpPr txBox="1"/>
          <p:nvPr/>
        </p:nvSpPr>
        <p:spPr>
          <a:xfrm>
            <a:off x="5382164" y="5715000"/>
            <a:ext cx="2288833" cy="276999"/>
          </a:xfrm>
          <a:prstGeom prst="rect">
            <a:avLst/>
          </a:prstGeom>
          <a:noFill/>
        </p:spPr>
        <p:txBody>
          <a:bodyPr wrap="none" rtlCol="0">
            <a:spAutoFit/>
          </a:bodyPr>
          <a:lstStyle/>
          <a:p>
            <a:r>
              <a:rPr lang="en-US" sz="1200" dirty="0" err="1" smtClean="0"/>
              <a:t>Courtsey</a:t>
            </a:r>
            <a:r>
              <a:rPr lang="en-US" sz="1200" dirty="0" smtClean="0"/>
              <a:t> Linda Sanchez, OCR</a:t>
            </a:r>
            <a:endParaRPr lang="en-US" sz="1200" dirty="0"/>
          </a:p>
        </p:txBody>
      </p:sp>
    </p:spTree>
    <p:extLst>
      <p:ext uri="{BB962C8B-B14F-4D97-AF65-F5344CB8AC3E}">
        <p14:creationId xmlns:p14="http://schemas.microsoft.com/office/powerpoint/2010/main" val="216361345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82164" y="5715000"/>
            <a:ext cx="2288833" cy="276999"/>
          </a:xfrm>
          <a:prstGeom prst="rect">
            <a:avLst/>
          </a:prstGeom>
          <a:noFill/>
        </p:spPr>
        <p:txBody>
          <a:bodyPr wrap="none" rtlCol="0">
            <a:spAutoFit/>
          </a:bodyPr>
          <a:lstStyle/>
          <a:p>
            <a:r>
              <a:rPr lang="en-US" sz="1200" dirty="0" err="1" smtClean="0"/>
              <a:t>Courtsey</a:t>
            </a:r>
            <a:r>
              <a:rPr lang="en-US" sz="1200" dirty="0" smtClean="0"/>
              <a:t> Linda Sanchez, OCR</a:t>
            </a:r>
            <a:endParaRPr lang="en-US" sz="1200" dirty="0"/>
          </a:p>
        </p:txBody>
      </p:sp>
      <p:pic>
        <p:nvPicPr>
          <p:cNvPr id="2" name="Picture 1" descr="Screen Shot 2014-08-19 at 12.53.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4495" y="629682"/>
            <a:ext cx="5688943" cy="5106341"/>
          </a:xfrm>
          <a:prstGeom prst="rect">
            <a:avLst/>
          </a:prstGeom>
        </p:spPr>
      </p:pic>
      <p:sp>
        <p:nvSpPr>
          <p:cNvPr id="6" name="TextBox 5"/>
          <p:cNvSpPr txBox="1"/>
          <p:nvPr/>
        </p:nvSpPr>
        <p:spPr>
          <a:xfrm>
            <a:off x="689429" y="484546"/>
            <a:ext cx="7710714" cy="369332"/>
          </a:xfrm>
          <a:prstGeom prst="rect">
            <a:avLst/>
          </a:prstGeom>
          <a:noFill/>
        </p:spPr>
        <p:txBody>
          <a:bodyPr wrap="square" rtlCol="0">
            <a:spAutoFit/>
          </a:bodyPr>
          <a:lstStyle/>
          <a:p>
            <a:pPr algn="ctr"/>
            <a:r>
              <a:rPr lang="en-US" dirty="0" smtClean="0"/>
              <a:t>Breach Notification Stats as of 2/14: 500+ Breaches by Location</a:t>
            </a:r>
            <a:endParaRPr lang="en-US" dirty="0"/>
          </a:p>
        </p:txBody>
      </p:sp>
      <p:sp>
        <p:nvSpPr>
          <p:cNvPr id="7" name="Donut 6"/>
          <p:cNvSpPr/>
          <p:nvPr/>
        </p:nvSpPr>
        <p:spPr bwMode="auto">
          <a:xfrm>
            <a:off x="3066134" y="1378857"/>
            <a:ext cx="1533076" cy="616858"/>
          </a:xfrm>
          <a:prstGeom prst="donut">
            <a:avLst>
              <a:gd name="adj" fmla="val 513"/>
            </a:avLst>
          </a:prstGeom>
          <a:solidFill>
            <a:schemeClr val="accent1"/>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cs typeface="ＭＳ Ｐゴシック" charset="-128"/>
            </a:endParaRPr>
          </a:p>
        </p:txBody>
      </p:sp>
      <p:pic>
        <p:nvPicPr>
          <p:cNvPr id="9" name="Picture 8" descr="hipaa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spTree>
    <p:extLst>
      <p:ext uri="{BB962C8B-B14F-4D97-AF65-F5344CB8AC3E}">
        <p14:creationId xmlns:p14="http://schemas.microsoft.com/office/powerpoint/2010/main" val="359932639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143" y="1752600"/>
            <a:ext cx="8263017" cy="4038600"/>
          </a:xfrm>
        </p:spPr>
        <p:txBody>
          <a:bodyPr/>
          <a:lstStyle/>
          <a:p>
            <a:r>
              <a:rPr lang="en-US" sz="2600" dirty="0" smtClean="0"/>
              <a:t>Most of the breaches occur due to theft/loss &amp; improper disclosure.</a:t>
            </a:r>
          </a:p>
          <a:p>
            <a:r>
              <a:rPr lang="en-US" sz="2600" dirty="0" smtClean="0"/>
              <a:t>Hacking or IT incidents is only at 7%. However, even one breach at our end is too many since it can be highly damaging to the CE.</a:t>
            </a:r>
          </a:p>
          <a:p>
            <a:r>
              <a:rPr lang="en-US" sz="2600" dirty="0" smtClean="0"/>
              <a:t>A lot of breaches occur at the user end &amp; have to do with (unencrypted) mobile devices.  Paper records are still big.</a:t>
            </a:r>
          </a:p>
          <a:p>
            <a:endParaRPr lang="en-US" dirty="0" smtClean="0"/>
          </a:p>
          <a:p>
            <a:endParaRPr lang="en-US" dirty="0" smtClean="0"/>
          </a:p>
          <a:p>
            <a:endParaRPr lang="en-US" dirty="0" smtClean="0"/>
          </a:p>
        </p:txBody>
      </p:sp>
      <p:sp>
        <p:nvSpPr>
          <p:cNvPr id="5" name="Rectangle 2"/>
          <p:cNvSpPr>
            <a:spLocks noGrp="1" noChangeArrowheads="1"/>
          </p:cNvSpPr>
          <p:nvPr>
            <p:ph type="title"/>
          </p:nvPr>
        </p:nvSpPr>
        <p:spPr>
          <a:xfrm>
            <a:off x="1622219" y="609600"/>
            <a:ext cx="7110413" cy="1143000"/>
          </a:xfrm>
        </p:spPr>
        <p:txBody>
          <a:bodyPr/>
          <a:lstStyle/>
          <a:p>
            <a:pPr algn="ctr" eaLnBrk="1" hangingPunct="1"/>
            <a:r>
              <a:rPr lang="en-US" sz="4400" b="0" dirty="0" smtClean="0">
                <a:solidFill>
                  <a:srgbClr val="000000"/>
                </a:solidFill>
                <a:latin typeface="Arial" charset="0"/>
                <a:ea typeface="ＭＳ Ｐゴシック" charset="0"/>
                <a:cs typeface="ＭＳ Ｐゴシック" charset="0"/>
              </a:rPr>
              <a:t>Lessons from Breaches</a:t>
            </a:r>
            <a:endParaRPr lang="en-US" sz="4400" b="0" dirty="0">
              <a:solidFill>
                <a:srgbClr val="000000"/>
              </a:solidFill>
              <a:latin typeface="Arial" charset="0"/>
              <a:ea typeface="ＭＳ Ｐゴシック" charset="0"/>
              <a:cs typeface="ＭＳ Ｐゴシック" charset="0"/>
            </a:endParaRPr>
          </a:p>
        </p:txBody>
      </p:sp>
      <p:pic>
        <p:nvPicPr>
          <p:cNvPr id="6" name="Picture 5" descr="hipa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51" y="766959"/>
            <a:ext cx="1052968" cy="788710"/>
          </a:xfrm>
          <a:prstGeom prst="rect">
            <a:avLst/>
          </a:prstGeom>
        </p:spPr>
      </p:pic>
    </p:spTree>
    <p:extLst>
      <p:ext uri="{BB962C8B-B14F-4D97-AF65-F5344CB8AC3E}">
        <p14:creationId xmlns:p14="http://schemas.microsoft.com/office/powerpoint/2010/main" val="2963056749"/>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7061" y="2209800"/>
            <a:ext cx="7110412" cy="4038600"/>
          </a:xfrm>
        </p:spPr>
        <p:txBody>
          <a:bodyPr/>
          <a:lstStyle/>
          <a:p>
            <a:r>
              <a:rPr lang="en-US" sz="2600" dirty="0" smtClean="0"/>
              <a:t>User Activity Monitoring</a:t>
            </a:r>
          </a:p>
          <a:p>
            <a:r>
              <a:rPr lang="en-US" sz="2600" dirty="0" smtClean="0"/>
              <a:t>Contingency Planning</a:t>
            </a:r>
          </a:p>
          <a:p>
            <a:r>
              <a:rPr lang="en-US" sz="2600" dirty="0" smtClean="0"/>
              <a:t>Authentication and Integrity</a:t>
            </a:r>
          </a:p>
          <a:p>
            <a:r>
              <a:rPr lang="en-US" sz="2600" dirty="0" smtClean="0"/>
              <a:t>Media Reuse and Destruction</a:t>
            </a:r>
          </a:p>
          <a:p>
            <a:r>
              <a:rPr lang="en-US" sz="2600" dirty="0" smtClean="0"/>
              <a:t>Risk Assessments</a:t>
            </a:r>
          </a:p>
          <a:p>
            <a:r>
              <a:rPr lang="en-US" sz="2600" dirty="0" smtClean="0"/>
              <a:t>Granting or Modifying Access</a:t>
            </a:r>
            <a:endParaRPr lang="en-US" sz="2600" dirty="0"/>
          </a:p>
        </p:txBody>
      </p:sp>
      <p:sp>
        <p:nvSpPr>
          <p:cNvPr id="5" name="Rectangle 2"/>
          <p:cNvSpPr txBox="1">
            <a:spLocks noChangeArrowheads="1"/>
          </p:cNvSpPr>
          <p:nvPr/>
        </p:nvSpPr>
        <p:spPr bwMode="auto">
          <a:xfrm>
            <a:off x="1557278" y="609600"/>
            <a:ext cx="71104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a:solidFill>
                  <a:schemeClr val="accent1"/>
                </a:solidFill>
                <a:latin typeface="+mj-lt"/>
                <a:ea typeface="+mj-ea"/>
                <a:cs typeface="+mj-cs"/>
              </a:defRPr>
            </a:lvl1pPr>
            <a:lvl2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2pPr>
            <a:lvl3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3pPr>
            <a:lvl4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4pPr>
            <a:lvl5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9pPr>
          </a:lstStyle>
          <a:p>
            <a:pPr algn="ctr"/>
            <a:r>
              <a:rPr lang="en-US" sz="4400" b="0" dirty="0" smtClean="0">
                <a:solidFill>
                  <a:srgbClr val="000000"/>
                </a:solidFill>
                <a:latin typeface="Arial" charset="0"/>
                <a:ea typeface="ＭＳ Ｐゴシック" charset="0"/>
                <a:cs typeface="ＭＳ Ｐゴシック" charset="0"/>
              </a:rPr>
              <a:t>Top Areas of Weakness Revealed by Breach Stats</a:t>
            </a:r>
            <a:endParaRPr lang="en-US" sz="4400" b="0" dirty="0">
              <a:solidFill>
                <a:srgbClr val="000000"/>
              </a:solidFill>
              <a:latin typeface="Arial" charset="0"/>
              <a:ea typeface="ＭＳ Ｐゴシック" charset="0"/>
              <a:cs typeface="ＭＳ Ｐゴシック" charset="0"/>
            </a:endParaRPr>
          </a:p>
        </p:txBody>
      </p:sp>
      <p:pic>
        <p:nvPicPr>
          <p:cNvPr id="6" name="Picture 5" descr="hipa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45" y="687582"/>
            <a:ext cx="1220760" cy="914392"/>
          </a:xfrm>
          <a:prstGeom prst="rect">
            <a:avLst/>
          </a:prstGeom>
        </p:spPr>
      </p:pic>
    </p:spTree>
    <p:extLst>
      <p:ext uri="{BB962C8B-B14F-4D97-AF65-F5344CB8AC3E}">
        <p14:creationId xmlns:p14="http://schemas.microsoft.com/office/powerpoint/2010/main" val="108502680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6855" y="2509130"/>
            <a:ext cx="5595501" cy="4038600"/>
          </a:xfrm>
        </p:spPr>
        <p:txBody>
          <a:bodyPr/>
          <a:lstStyle/>
          <a:p>
            <a:r>
              <a:rPr lang="en-US" sz="2600" dirty="0" smtClean="0">
                <a:solidFill>
                  <a:srgbClr val="7D110C"/>
                </a:solidFill>
              </a:rPr>
              <a:t>No risk </a:t>
            </a:r>
            <a:r>
              <a:rPr lang="en-US" sz="2600" dirty="0">
                <a:solidFill>
                  <a:srgbClr val="7D110C"/>
                </a:solidFill>
              </a:rPr>
              <a:t>a</a:t>
            </a:r>
            <a:r>
              <a:rPr lang="en-US" sz="2600" dirty="0" smtClean="0">
                <a:solidFill>
                  <a:srgbClr val="7D110C"/>
                </a:solidFill>
              </a:rPr>
              <a:t>ssessments</a:t>
            </a:r>
          </a:p>
          <a:p>
            <a:r>
              <a:rPr lang="en-US" sz="2600" dirty="0" smtClean="0"/>
              <a:t>Improper media movement and disposal</a:t>
            </a:r>
          </a:p>
          <a:p>
            <a:r>
              <a:rPr lang="en-US" sz="2600" dirty="0" smtClean="0"/>
              <a:t>No/inadequate audit controls and monitoring</a:t>
            </a:r>
          </a:p>
        </p:txBody>
      </p:sp>
      <p:sp>
        <p:nvSpPr>
          <p:cNvPr id="5" name="Rectangle 2"/>
          <p:cNvSpPr txBox="1">
            <a:spLocks noChangeArrowheads="1"/>
          </p:cNvSpPr>
          <p:nvPr/>
        </p:nvSpPr>
        <p:spPr bwMode="auto">
          <a:xfrm>
            <a:off x="1926826" y="465366"/>
            <a:ext cx="6764791" cy="1707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400" b="1">
                <a:solidFill>
                  <a:schemeClr val="accent1"/>
                </a:solidFill>
                <a:latin typeface="+mj-lt"/>
                <a:ea typeface="+mj-ea"/>
                <a:cs typeface="+mj-cs"/>
              </a:defRPr>
            </a:lvl1pPr>
            <a:lvl2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2pPr>
            <a:lvl3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3pPr>
            <a:lvl4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4pPr>
            <a:lvl5pPr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cs typeface="ＭＳ Ｐゴシック" charset="-128"/>
              </a:defRPr>
            </a:lvl9pPr>
          </a:lstStyle>
          <a:p>
            <a:pPr algn="ctr"/>
            <a:r>
              <a:rPr lang="en-US" sz="4400" b="0" dirty="0" smtClean="0">
                <a:solidFill>
                  <a:srgbClr val="000000"/>
                </a:solidFill>
                <a:latin typeface="Arial" charset="0"/>
                <a:ea typeface="ＭＳ Ｐゴシック" charset="0"/>
                <a:cs typeface="ＭＳ Ｐゴシック" charset="0"/>
              </a:rPr>
              <a:t>Lessons from Recent OCR Audits</a:t>
            </a:r>
            <a:endParaRPr lang="en-US" sz="4400" b="0" dirty="0">
              <a:solidFill>
                <a:srgbClr val="000000"/>
              </a:solidFill>
              <a:latin typeface="Arial" charset="0"/>
              <a:ea typeface="ＭＳ Ｐゴシック" charset="0"/>
              <a:cs typeface="ＭＳ Ｐゴシック" charset="0"/>
            </a:endParaRPr>
          </a:p>
        </p:txBody>
      </p:sp>
      <p:pic>
        <p:nvPicPr>
          <p:cNvPr id="4" name="Picture 3" descr="hipaa_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5431" y="5350328"/>
            <a:ext cx="1035262" cy="576943"/>
          </a:xfrm>
          <a:prstGeom prst="rect">
            <a:avLst/>
          </a:prstGeom>
        </p:spPr>
      </p:pic>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54" y="802960"/>
            <a:ext cx="1777201" cy="925745"/>
          </a:xfrm>
          <a:prstGeom prst="rect">
            <a:avLst/>
          </a:prstGeom>
        </p:spPr>
      </p:pic>
    </p:spTree>
    <p:extLst>
      <p:ext uri="{BB962C8B-B14F-4D97-AF65-F5344CB8AC3E}">
        <p14:creationId xmlns:p14="http://schemas.microsoft.com/office/powerpoint/2010/main" val="15557800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0855" y="687735"/>
            <a:ext cx="8382000" cy="4267200"/>
          </a:xfrm>
          <a:prstGeom prst="rect">
            <a:avLst/>
          </a:prstGeom>
        </p:spPr>
        <p:txBody>
          <a:bodyPr>
            <a:normAutofit fontScale="97500" lnSpcReduction="10000"/>
          </a:bodyPr>
          <a:lstStyle>
            <a:lvl1pPr algn="l" rtl="0" fontAlgn="base">
              <a:spcBef>
                <a:spcPct val="0"/>
              </a:spcBef>
              <a:spcAft>
                <a:spcPct val="0"/>
              </a:spcAft>
              <a:defRPr sz="3400" b="1">
                <a:solidFill>
                  <a:schemeClr val="accent1"/>
                </a:solidFill>
                <a:latin typeface="+mj-lt"/>
                <a:ea typeface="+mj-ea"/>
                <a:cs typeface="+mj-cs"/>
              </a:defRPr>
            </a:lvl1pPr>
            <a:lvl2pPr algn="l" rtl="0" fontAlgn="base">
              <a:spcBef>
                <a:spcPct val="0"/>
              </a:spcBef>
              <a:spcAft>
                <a:spcPct val="0"/>
              </a:spcAft>
              <a:defRPr sz="3400" b="1">
                <a:solidFill>
                  <a:schemeClr val="accent1"/>
                </a:solidFill>
                <a:latin typeface="Arial" charset="0"/>
                <a:ea typeface="ＭＳ Ｐゴシック" charset="0"/>
                <a:cs typeface="ＭＳ Ｐゴシック" charset="0"/>
              </a:defRPr>
            </a:lvl2pPr>
            <a:lvl3pPr algn="l" rtl="0" fontAlgn="base">
              <a:spcBef>
                <a:spcPct val="0"/>
              </a:spcBef>
              <a:spcAft>
                <a:spcPct val="0"/>
              </a:spcAft>
              <a:defRPr sz="3400" b="1">
                <a:solidFill>
                  <a:schemeClr val="accent1"/>
                </a:solidFill>
                <a:latin typeface="Arial" charset="0"/>
                <a:ea typeface="ＭＳ Ｐゴシック" charset="0"/>
                <a:cs typeface="ＭＳ Ｐゴシック" charset="0"/>
              </a:defRPr>
            </a:lvl3pPr>
            <a:lvl4pPr algn="l" rtl="0" fontAlgn="base">
              <a:spcBef>
                <a:spcPct val="0"/>
              </a:spcBef>
              <a:spcAft>
                <a:spcPct val="0"/>
              </a:spcAft>
              <a:defRPr sz="3400" b="1">
                <a:solidFill>
                  <a:schemeClr val="accent1"/>
                </a:solidFill>
                <a:latin typeface="Arial" charset="0"/>
                <a:ea typeface="ＭＳ Ｐゴシック" charset="0"/>
                <a:cs typeface="ＭＳ Ｐゴシック" charset="0"/>
              </a:defRPr>
            </a:lvl4pPr>
            <a:lvl5pPr algn="l" rtl="0" fontAlgn="base">
              <a:spcBef>
                <a:spcPct val="0"/>
              </a:spcBef>
              <a:spcAft>
                <a:spcPct val="0"/>
              </a:spcAft>
              <a:defRPr sz="3400" b="1">
                <a:solidFill>
                  <a:schemeClr val="accent1"/>
                </a:solidFill>
                <a:latin typeface="Arial" charset="0"/>
                <a:ea typeface="ＭＳ Ｐゴシック" charset="0"/>
                <a:cs typeface="ＭＳ Ｐゴシック" charset="0"/>
              </a:defRPr>
            </a:lvl5pPr>
            <a:lvl6pPr marL="457200" algn="l" rtl="0" fontAlgn="base">
              <a:spcBef>
                <a:spcPct val="0"/>
              </a:spcBef>
              <a:spcAft>
                <a:spcPct val="0"/>
              </a:spcAft>
              <a:defRPr sz="3400" b="1">
                <a:solidFill>
                  <a:schemeClr val="accent1"/>
                </a:solidFill>
                <a:latin typeface="Arial" charset="0"/>
                <a:ea typeface="ＭＳ Ｐゴシック" charset="0"/>
                <a:cs typeface="ＭＳ Ｐゴシック" charset="0"/>
              </a:defRPr>
            </a:lvl6pPr>
            <a:lvl7pPr marL="914400" algn="l" rtl="0" fontAlgn="base">
              <a:spcBef>
                <a:spcPct val="0"/>
              </a:spcBef>
              <a:spcAft>
                <a:spcPct val="0"/>
              </a:spcAft>
              <a:defRPr sz="3400" b="1">
                <a:solidFill>
                  <a:schemeClr val="accent1"/>
                </a:solidFill>
                <a:latin typeface="Arial" charset="0"/>
                <a:ea typeface="ＭＳ Ｐゴシック" charset="0"/>
                <a:cs typeface="ＭＳ Ｐゴシック" charset="0"/>
              </a:defRPr>
            </a:lvl7pPr>
            <a:lvl8pPr marL="1371600" algn="l" rtl="0" fontAlgn="base">
              <a:spcBef>
                <a:spcPct val="0"/>
              </a:spcBef>
              <a:spcAft>
                <a:spcPct val="0"/>
              </a:spcAft>
              <a:defRPr sz="3400" b="1">
                <a:solidFill>
                  <a:schemeClr val="accent1"/>
                </a:solidFill>
                <a:latin typeface="Arial" charset="0"/>
                <a:ea typeface="ＭＳ Ｐゴシック" charset="0"/>
                <a:cs typeface="ＭＳ Ｐゴシック" charset="0"/>
              </a:defRPr>
            </a:lvl8pPr>
            <a:lvl9pPr marL="1828800" algn="l" rtl="0" fontAlgn="base">
              <a:spcBef>
                <a:spcPct val="0"/>
              </a:spcBef>
              <a:spcAft>
                <a:spcPct val="0"/>
              </a:spcAft>
              <a:defRPr sz="3400" b="1">
                <a:solidFill>
                  <a:schemeClr val="accent1"/>
                </a:solidFill>
                <a:latin typeface="Arial" charset="0"/>
                <a:ea typeface="ＭＳ Ｐゴシック" charset="0"/>
                <a:cs typeface="ＭＳ Ｐゴシック" charset="0"/>
              </a:defRPr>
            </a:lvl9pPr>
          </a:lstStyle>
          <a:p>
            <a:pPr>
              <a:defRPr/>
            </a:pPr>
            <a:r>
              <a:rPr lang="en-US" sz="3700" dirty="0" smtClean="0">
                <a:solidFill>
                  <a:srgbClr val="000000"/>
                </a:solidFill>
              </a:rPr>
              <a:t>As cyberinfrastructure leaders managing sensitive </a:t>
            </a:r>
            <a:r>
              <a:rPr lang="en-US" sz="3700" dirty="0" smtClean="0">
                <a:solidFill>
                  <a:srgbClr val="000000"/>
                </a:solidFill>
              </a:rPr>
              <a:t>Big Data, its about:</a:t>
            </a:r>
          </a:p>
          <a:p>
            <a:pPr>
              <a:defRPr/>
            </a:pPr>
            <a:endParaRPr lang="en-US" sz="3200" dirty="0" smtClean="0"/>
          </a:p>
          <a:p>
            <a:pPr>
              <a:defRPr/>
            </a:pPr>
            <a:r>
              <a:rPr lang="en-US" sz="3200" dirty="0" smtClean="0"/>
              <a:t>Delivering </a:t>
            </a:r>
            <a:r>
              <a:rPr lang="en-US" sz="3200" dirty="0"/>
              <a:t>Value – </a:t>
            </a:r>
            <a:r>
              <a:rPr lang="en-US" sz="3200" dirty="0" smtClean="0"/>
              <a:t>making </a:t>
            </a:r>
            <a:r>
              <a:rPr lang="en-US" sz="3200" dirty="0"/>
              <a:t>research happen</a:t>
            </a:r>
          </a:p>
          <a:p>
            <a:pPr>
              <a:defRPr/>
            </a:pPr>
            <a:endParaRPr lang="en-US" sz="3200" dirty="0" smtClean="0"/>
          </a:p>
          <a:p>
            <a:pPr>
              <a:defRPr/>
            </a:pPr>
            <a:r>
              <a:rPr lang="en-US" sz="3200" dirty="0" smtClean="0"/>
              <a:t>Earning Trust – from all our stakeholders</a:t>
            </a:r>
            <a:endParaRPr lang="en-US" sz="3200" dirty="0"/>
          </a:p>
          <a:p>
            <a:pPr>
              <a:defRPr/>
            </a:pPr>
            <a:endParaRPr lang="en-US" sz="3200" dirty="0"/>
          </a:p>
          <a:p>
            <a:pPr>
              <a:defRPr/>
            </a:pPr>
            <a:r>
              <a:rPr lang="en-US" sz="3200" dirty="0" smtClean="0"/>
              <a:t>Managing Risk – reimagining security</a:t>
            </a:r>
            <a:endParaRPr lang="en-US" sz="3200" dirty="0"/>
          </a:p>
        </p:txBody>
      </p:sp>
      <p:sp>
        <p:nvSpPr>
          <p:cNvPr id="5" name="TextBox 1"/>
          <p:cNvSpPr txBox="1">
            <a:spLocks noChangeArrowheads="1"/>
          </p:cNvSpPr>
          <p:nvPr/>
        </p:nvSpPr>
        <p:spPr bwMode="auto">
          <a:xfrm>
            <a:off x="4415560" y="5343873"/>
            <a:ext cx="4616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b="1"/>
              <a:t>But it’s really kinda like this…</a:t>
            </a:r>
          </a:p>
          <a:p>
            <a:endParaRPr lang="en-US" b="1"/>
          </a:p>
        </p:txBody>
      </p:sp>
    </p:spTree>
    <p:extLst>
      <p:ext uri="{BB962C8B-B14F-4D97-AF65-F5344CB8AC3E}">
        <p14:creationId xmlns:p14="http://schemas.microsoft.com/office/powerpoint/2010/main" val="271024419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979" y="2322736"/>
            <a:ext cx="7110413" cy="1143000"/>
          </a:xfrm>
        </p:spPr>
        <p:txBody>
          <a:bodyPr/>
          <a:lstStyle/>
          <a:p>
            <a:pPr algn="ctr"/>
            <a:r>
              <a:rPr lang="en-US" sz="8800" dirty="0" smtClean="0"/>
              <a:t>FISMA</a:t>
            </a:r>
            <a:endParaRPr lang="en-US" sz="8800" dirty="0"/>
          </a:p>
        </p:txBody>
      </p:sp>
      <p:pic>
        <p:nvPicPr>
          <p:cNvPr id="9" name="Picture 8"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86" y="780320"/>
            <a:ext cx="1384106" cy="1384106"/>
          </a:xfrm>
          <a:prstGeom prst="rect">
            <a:avLst/>
          </a:prstGeom>
        </p:spPr>
      </p:pic>
      <p:pic>
        <p:nvPicPr>
          <p:cNvPr id="10" name="Picture 9" descr="Screen Shot 2014-08-25 at 8.51.5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874" y="4012195"/>
            <a:ext cx="1347364" cy="1449265"/>
          </a:xfrm>
          <a:prstGeom prst="rect">
            <a:avLst/>
          </a:prstGeom>
        </p:spPr>
      </p:pic>
    </p:spTree>
    <p:extLst>
      <p:ext uri="{BB962C8B-B14F-4D97-AF65-F5344CB8AC3E}">
        <p14:creationId xmlns:p14="http://schemas.microsoft.com/office/powerpoint/2010/main" val="56264730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164901" y="447699"/>
            <a:ext cx="8390271" cy="1143000"/>
          </a:xfrm>
        </p:spPr>
        <p:txBody>
          <a:bodyPr>
            <a:normAutofit/>
          </a:bodyPr>
          <a:lstStyle/>
          <a:p>
            <a:pPr algn="ctr" eaLnBrk="1" hangingPunct="1"/>
            <a:r>
              <a:rPr lang="en-US" sz="4800" b="0" dirty="0" smtClean="0">
                <a:solidFill>
                  <a:srgbClr val="000000"/>
                </a:solidFill>
                <a:latin typeface="Arial" charset="0"/>
                <a:ea typeface="ＭＳ Ｐゴシック" charset="0"/>
                <a:cs typeface="ＭＳ Ｐゴシック" charset="0"/>
              </a:rPr>
              <a:t>A Gentle FISMA Primer</a:t>
            </a:r>
            <a:endParaRPr lang="en-US" sz="4800" b="0" dirty="0">
              <a:solidFill>
                <a:srgbClr val="000000"/>
              </a:solidFill>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624596" y="1830347"/>
            <a:ext cx="83970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2400" u="sng" dirty="0" smtClean="0">
                <a:cs typeface="Arial"/>
              </a:rPr>
              <a:t>F</a:t>
            </a:r>
            <a:r>
              <a:rPr lang="en-US" sz="2400" dirty="0" smtClean="0">
                <a:cs typeface="Arial"/>
              </a:rPr>
              <a:t>ederal </a:t>
            </a:r>
            <a:r>
              <a:rPr lang="en-US" sz="2400" u="sng" dirty="0">
                <a:solidFill>
                  <a:srgbClr val="000000"/>
                </a:solidFill>
                <a:cs typeface="Arial"/>
              </a:rPr>
              <a:t>I</a:t>
            </a:r>
            <a:r>
              <a:rPr lang="en-US" sz="2400" dirty="0">
                <a:cs typeface="Arial"/>
              </a:rPr>
              <a:t>nformation </a:t>
            </a:r>
            <a:r>
              <a:rPr lang="en-US" sz="2400" u="sng" dirty="0">
                <a:solidFill>
                  <a:srgbClr val="000000"/>
                </a:solidFill>
                <a:cs typeface="Arial"/>
              </a:rPr>
              <a:t>S</a:t>
            </a:r>
            <a:r>
              <a:rPr lang="en-US" sz="2400" dirty="0">
                <a:cs typeface="Arial"/>
              </a:rPr>
              <a:t>ecurity </a:t>
            </a:r>
            <a:r>
              <a:rPr lang="en-US" sz="2400" u="sng" dirty="0">
                <a:solidFill>
                  <a:srgbClr val="000000"/>
                </a:solidFill>
                <a:cs typeface="Arial"/>
              </a:rPr>
              <a:t>M</a:t>
            </a:r>
            <a:r>
              <a:rPr lang="en-US" sz="2400" dirty="0">
                <a:cs typeface="Arial"/>
              </a:rPr>
              <a:t>anagement </a:t>
            </a:r>
            <a:r>
              <a:rPr lang="en-US" sz="2400" u="sng" dirty="0" smtClean="0">
                <a:solidFill>
                  <a:srgbClr val="000000"/>
                </a:solidFill>
                <a:cs typeface="Arial"/>
              </a:rPr>
              <a:t>A</a:t>
            </a:r>
            <a:r>
              <a:rPr lang="en-US" sz="2400" dirty="0" smtClean="0">
                <a:cs typeface="Arial"/>
              </a:rPr>
              <a:t>ct </a:t>
            </a:r>
            <a:r>
              <a:rPr lang="en-US" sz="2400" dirty="0">
                <a:cs typeface="Arial"/>
              </a:rPr>
              <a:t>of </a:t>
            </a:r>
            <a:r>
              <a:rPr lang="en-US" sz="2400" dirty="0" smtClean="0">
                <a:cs typeface="Arial"/>
              </a:rPr>
              <a:t>2002</a:t>
            </a:r>
            <a:endParaRPr lang="en-US" sz="2400" dirty="0">
              <a:cs typeface="Arial"/>
            </a:endParaRPr>
          </a:p>
          <a:p>
            <a:pPr marL="0" indent="0">
              <a:buNone/>
            </a:pPr>
            <a:endParaRPr lang="en-US" sz="2400" dirty="0" smtClean="0">
              <a:latin typeface="Arial"/>
              <a:cs typeface="Arial"/>
            </a:endParaRPr>
          </a:p>
          <a:p>
            <a:pPr marL="0" indent="0">
              <a:buNone/>
            </a:pPr>
            <a:r>
              <a:rPr lang="en-US" sz="2400" dirty="0" smtClean="0">
                <a:latin typeface="Arial"/>
                <a:cs typeface="Arial"/>
              </a:rPr>
              <a:t>“Each federal agency shall develop, document, and implement an agency wide information security program to provide information security for the information and information systems that support the operations and assets of the agency, including those provided or managed by another agency, </a:t>
            </a:r>
            <a:r>
              <a:rPr lang="en-US" sz="2400" dirty="0" smtClean="0">
                <a:solidFill>
                  <a:schemeClr val="accent1"/>
                </a:solidFill>
                <a:latin typeface="Arial"/>
                <a:cs typeface="Arial"/>
              </a:rPr>
              <a:t>contractor</a:t>
            </a:r>
            <a:r>
              <a:rPr lang="en-US" sz="2400" dirty="0" smtClean="0">
                <a:latin typeface="Arial"/>
                <a:cs typeface="Arial"/>
              </a:rPr>
              <a:t>, or other source …”</a:t>
            </a:r>
            <a:endParaRPr lang="en-US" sz="2400" dirty="0">
              <a:latin typeface="Arial"/>
              <a:cs typeface="Arial"/>
            </a:endParaRPr>
          </a:p>
        </p:txBody>
      </p:sp>
      <p:pic>
        <p:nvPicPr>
          <p:cNvPr id="2" name="Picture 1" descr="fisma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791" y="698709"/>
            <a:ext cx="1329646" cy="702052"/>
          </a:xfrm>
          <a:prstGeom prst="rect">
            <a:avLst/>
          </a:prstGeom>
        </p:spPr>
      </p:pic>
    </p:spTree>
    <p:extLst>
      <p:ext uri="{BB962C8B-B14F-4D97-AF65-F5344CB8AC3E}">
        <p14:creationId xmlns:p14="http://schemas.microsoft.com/office/powerpoint/2010/main" val="305345402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891083" y="457200"/>
            <a:ext cx="8390271" cy="1143000"/>
          </a:xfrm>
        </p:spPr>
        <p:txBody>
          <a:bodyPr>
            <a:normAutofit/>
          </a:bodyPr>
          <a:lstStyle/>
          <a:p>
            <a:pPr algn="ctr" eaLnBrk="1" hangingPunct="1"/>
            <a:r>
              <a:rPr lang="en-US" sz="4800" b="0" dirty="0" smtClean="0">
                <a:solidFill>
                  <a:srgbClr val="000000"/>
                </a:solidFill>
                <a:latin typeface="Arial" charset="0"/>
                <a:ea typeface="ＭＳ Ｐゴシック" charset="0"/>
                <a:cs typeface="ＭＳ Ｐゴシック" charset="0"/>
              </a:rPr>
              <a:t>FISMA Requirements</a:t>
            </a:r>
            <a:endParaRPr lang="en-US" sz="48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13587" y="1752600"/>
            <a:ext cx="83970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600" dirty="0" smtClean="0">
                <a:latin typeface="Arial"/>
                <a:cs typeface="Arial"/>
              </a:rPr>
              <a:t>All government agencies must secure their system as per NIST guidelines.</a:t>
            </a:r>
            <a:endParaRPr lang="en-US" sz="2600" dirty="0">
              <a:latin typeface="Arial"/>
              <a:cs typeface="Arial"/>
            </a:endParaRPr>
          </a:p>
          <a:p>
            <a:r>
              <a:rPr lang="en-US" sz="2600" dirty="0" smtClean="0">
                <a:latin typeface="Arial"/>
                <a:cs typeface="Arial"/>
              </a:rPr>
              <a:t>Universities accepting government contracts must also comply (similar to the HIPAA BA rule).</a:t>
            </a:r>
            <a:endParaRPr lang="en-US" sz="2600" dirty="0">
              <a:latin typeface="Arial"/>
              <a:cs typeface="Arial"/>
            </a:endParaRPr>
          </a:p>
          <a:p>
            <a:r>
              <a:rPr lang="en-US" sz="2600" dirty="0" smtClean="0">
                <a:latin typeface="Arial"/>
                <a:cs typeface="Arial"/>
              </a:rPr>
              <a:t>In fact, grants</a:t>
            </a:r>
            <a:r>
              <a:rPr lang="en-US" sz="2600" dirty="0">
                <a:latin typeface="Arial"/>
                <a:cs typeface="Arial"/>
              </a:rPr>
              <a:t> </a:t>
            </a:r>
            <a:r>
              <a:rPr lang="en-US" sz="2600" dirty="0" smtClean="0">
                <a:latin typeface="Arial"/>
                <a:cs typeface="Arial"/>
              </a:rPr>
              <a:t>&amp; contracts are already beginning to include FISMA language, especially from NIH.</a:t>
            </a:r>
          </a:p>
          <a:p>
            <a:pPr marL="0" indent="0">
              <a:buNone/>
            </a:pPr>
            <a:r>
              <a:rPr lang="en-US" sz="2600" dirty="0" smtClean="0">
                <a:latin typeface="Arial"/>
                <a:cs typeface="Arial"/>
                <a:sym typeface="Wingdings"/>
              </a:rPr>
              <a:t>          </a:t>
            </a:r>
          </a:p>
          <a:p>
            <a:pPr marL="0" indent="0">
              <a:buNone/>
            </a:pPr>
            <a:r>
              <a:rPr lang="en-US" sz="2600" dirty="0">
                <a:latin typeface="Arial"/>
                <a:cs typeface="Arial"/>
                <a:sym typeface="Wingdings"/>
              </a:rPr>
              <a:t>	</a:t>
            </a:r>
            <a:r>
              <a:rPr lang="en-US" sz="2600" dirty="0" smtClean="0">
                <a:latin typeface="Arial"/>
                <a:cs typeface="Arial"/>
                <a:sym typeface="Wingdings"/>
              </a:rPr>
              <a:t>		  </a:t>
            </a:r>
            <a:r>
              <a:rPr lang="en-US" sz="2600" dirty="0" smtClean="0">
                <a:latin typeface="Arial"/>
                <a:cs typeface="Arial"/>
              </a:rPr>
              <a:t>It is time to start getting ready.</a:t>
            </a:r>
            <a:endParaRPr lang="en-US" sz="2600" dirty="0">
              <a:latin typeface="Arial"/>
              <a:cs typeface="Arial"/>
            </a:endParaRPr>
          </a:p>
        </p:txBody>
      </p:sp>
      <p:pic>
        <p:nvPicPr>
          <p:cNvPr id="6" name="Picture 5" descr="fisma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866" y="5280932"/>
            <a:ext cx="1355561" cy="715736"/>
          </a:xfrm>
          <a:prstGeom prst="rect">
            <a:avLst/>
          </a:prstGeom>
        </p:spPr>
      </p:pic>
      <p:pic>
        <p:nvPicPr>
          <p:cNvPr id="3" name="Picture 2"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964" y="622180"/>
            <a:ext cx="1140036" cy="855027"/>
          </a:xfrm>
          <a:prstGeom prst="rect">
            <a:avLst/>
          </a:prstGeom>
        </p:spPr>
      </p:pic>
    </p:spTree>
    <p:extLst>
      <p:ext uri="{BB962C8B-B14F-4D97-AF65-F5344CB8AC3E}">
        <p14:creationId xmlns:p14="http://schemas.microsoft.com/office/powerpoint/2010/main" val="390788491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088074" y="455892"/>
            <a:ext cx="8390271" cy="1143000"/>
          </a:xfrm>
        </p:spPr>
        <p:txBody>
          <a:bodyPr>
            <a:normAutofit/>
          </a:bodyPr>
          <a:lstStyle/>
          <a:p>
            <a:pPr algn="ctr" eaLnBrk="1" hangingPunct="1"/>
            <a:r>
              <a:rPr lang="en-US" sz="4800" b="0" dirty="0" smtClean="0">
                <a:solidFill>
                  <a:srgbClr val="000000"/>
                </a:solidFill>
                <a:latin typeface="Arial" charset="0"/>
                <a:ea typeface="ＭＳ Ｐゴシック" charset="0"/>
                <a:cs typeface="ＭＳ Ｐゴシック" charset="0"/>
              </a:rPr>
              <a:t>When does FISMA Apply?</a:t>
            </a:r>
            <a:endParaRPr lang="en-US" sz="48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52785" y="1752600"/>
            <a:ext cx="835782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600" dirty="0" smtClean="0">
                <a:solidFill>
                  <a:srgbClr val="000000"/>
                </a:solidFill>
                <a:latin typeface="Arial"/>
                <a:cs typeface="Arial"/>
              </a:rPr>
              <a:t>When you </a:t>
            </a:r>
            <a:r>
              <a:rPr lang="en-US" sz="2600" dirty="0" smtClean="0">
                <a:latin typeface="Arial"/>
                <a:cs typeface="Arial"/>
              </a:rPr>
              <a:t>use</a:t>
            </a:r>
            <a:r>
              <a:rPr lang="en-US" sz="2600" dirty="0" smtClean="0">
                <a:solidFill>
                  <a:srgbClr val="7D110C"/>
                </a:solidFill>
                <a:latin typeface="Arial"/>
                <a:cs typeface="Arial"/>
              </a:rPr>
              <a:t> </a:t>
            </a:r>
            <a:r>
              <a:rPr lang="en-US" sz="2600" dirty="0" smtClean="0">
                <a:solidFill>
                  <a:srgbClr val="000000"/>
                </a:solidFill>
                <a:latin typeface="Arial"/>
                <a:cs typeface="Arial"/>
              </a:rPr>
              <a:t>your systems to collect or maintain information on behalf of the agency (e.g. for a grant or contract).</a:t>
            </a:r>
          </a:p>
          <a:p>
            <a:r>
              <a:rPr lang="en-US" sz="2600" dirty="0" smtClean="0">
                <a:solidFill>
                  <a:srgbClr val="000000"/>
                </a:solidFill>
                <a:latin typeface="Arial"/>
                <a:cs typeface="Arial"/>
              </a:rPr>
              <a:t>When you use or operate information systems on behalf of the agency (e.g. a cloud provider).</a:t>
            </a:r>
          </a:p>
          <a:p>
            <a:r>
              <a:rPr lang="en-US" sz="2600" dirty="0" smtClean="0">
                <a:solidFill>
                  <a:srgbClr val="000000"/>
                </a:solidFill>
                <a:latin typeface="Arial"/>
                <a:cs typeface="Arial"/>
              </a:rPr>
              <a:t>The contract or grant will explicitly state FISMA terms.  If not, count your lucky stars.</a:t>
            </a:r>
            <a:endParaRPr lang="en-US" sz="2600" dirty="0">
              <a:solidFill>
                <a:srgbClr val="000000"/>
              </a:solidFill>
              <a:latin typeface="Arial"/>
              <a:cs typeface="Arial"/>
            </a:endParaRPr>
          </a:p>
          <a:p>
            <a:r>
              <a:rPr lang="en-US" sz="2600" dirty="0" smtClean="0">
                <a:solidFill>
                  <a:srgbClr val="000000"/>
                </a:solidFill>
                <a:latin typeface="Arial"/>
                <a:cs typeface="Arial"/>
              </a:rPr>
              <a:t>New FISMA language may be added to existing contracts so be sure to check that too.</a:t>
            </a:r>
            <a:endParaRPr lang="en-US" sz="2600" dirty="0">
              <a:solidFill>
                <a:srgbClr val="000000"/>
              </a:solidFill>
              <a:latin typeface="Arial"/>
              <a:cs typeface="Arial"/>
            </a:endParaRPr>
          </a:p>
        </p:txBody>
      </p:sp>
      <p:pic>
        <p:nvPicPr>
          <p:cNvPr id="2" name="Picture 1" descr="fisma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866" y="5280932"/>
            <a:ext cx="1355561" cy="715736"/>
          </a:xfrm>
          <a:prstGeom prst="rect">
            <a:avLst/>
          </a:prstGeom>
        </p:spPr>
      </p:pic>
      <p:pic>
        <p:nvPicPr>
          <p:cNvPr id="3" name="Picture 2"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194" y="596199"/>
            <a:ext cx="943421" cy="943421"/>
          </a:xfrm>
          <a:prstGeom prst="rect">
            <a:avLst/>
          </a:prstGeom>
        </p:spPr>
      </p:pic>
    </p:spTree>
    <p:extLst>
      <p:ext uri="{BB962C8B-B14F-4D97-AF65-F5344CB8AC3E}">
        <p14:creationId xmlns:p14="http://schemas.microsoft.com/office/powerpoint/2010/main" val="99697345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753729" y="457200"/>
            <a:ext cx="8390271" cy="1143000"/>
          </a:xfrm>
        </p:spPr>
        <p:txBody>
          <a:bodyPr>
            <a:normAutofit/>
          </a:bodyPr>
          <a:lstStyle/>
          <a:p>
            <a:pPr algn="ctr" eaLnBrk="1" hangingPunct="1"/>
            <a:r>
              <a:rPr lang="en-US" sz="4800" b="0" dirty="0" smtClean="0">
                <a:solidFill>
                  <a:srgbClr val="000000"/>
                </a:solidFill>
                <a:latin typeface="Arial" charset="0"/>
                <a:ea typeface="ＭＳ Ｐゴシック" charset="0"/>
                <a:cs typeface="ＭＳ Ｐゴシック" charset="0"/>
              </a:rPr>
              <a:t>FISMA is hard!</a:t>
            </a:r>
            <a:endParaRPr lang="en-US" sz="48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423342" y="1752600"/>
            <a:ext cx="801290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600" dirty="0" smtClean="0">
                <a:solidFill>
                  <a:srgbClr val="000000"/>
                </a:solidFill>
                <a:latin typeface="Arial"/>
                <a:cs typeface="Arial"/>
              </a:rPr>
              <a:t>FISMA will require a budget.</a:t>
            </a:r>
          </a:p>
          <a:p>
            <a:r>
              <a:rPr lang="en-US" sz="2600" dirty="0" smtClean="0">
                <a:solidFill>
                  <a:srgbClr val="000000"/>
                </a:solidFill>
                <a:latin typeface="Arial"/>
                <a:cs typeface="Arial"/>
              </a:rPr>
              <a:t>You will need FTEs to handle FISMA.</a:t>
            </a:r>
          </a:p>
          <a:p>
            <a:r>
              <a:rPr lang="en-US" sz="2600" dirty="0" smtClean="0">
                <a:solidFill>
                  <a:srgbClr val="000000"/>
                </a:solidFill>
                <a:latin typeface="Arial"/>
                <a:cs typeface="Arial"/>
              </a:rPr>
              <a:t>You will need to create an administrative process.</a:t>
            </a:r>
          </a:p>
          <a:p>
            <a:r>
              <a:rPr lang="en-US" sz="2600" dirty="0" smtClean="0">
                <a:solidFill>
                  <a:srgbClr val="000000"/>
                </a:solidFill>
                <a:latin typeface="Arial"/>
                <a:cs typeface="Arial"/>
              </a:rPr>
              <a:t>You may have to create a FISMA walled garden.</a:t>
            </a:r>
          </a:p>
          <a:p>
            <a:r>
              <a:rPr lang="en-US" sz="2600" dirty="0" smtClean="0">
                <a:solidFill>
                  <a:srgbClr val="000000"/>
                </a:solidFill>
                <a:latin typeface="Arial"/>
                <a:cs typeface="Arial"/>
              </a:rPr>
              <a:t>You will need patience.</a:t>
            </a:r>
          </a:p>
          <a:p>
            <a:endParaRPr lang="en-US" sz="2600" dirty="0" smtClean="0">
              <a:solidFill>
                <a:srgbClr val="000000"/>
              </a:solidFill>
              <a:latin typeface="Arial"/>
              <a:cs typeface="Arial"/>
            </a:endParaRPr>
          </a:p>
          <a:p>
            <a:pPr marL="0" indent="0" algn="ctr">
              <a:buNone/>
            </a:pPr>
            <a:r>
              <a:rPr lang="en-US" sz="2600" dirty="0" smtClean="0">
                <a:solidFill>
                  <a:srgbClr val="000000"/>
                </a:solidFill>
                <a:latin typeface="Arial"/>
                <a:cs typeface="Arial"/>
              </a:rPr>
              <a:t>However, it is often possible to negotiate things to something acceptable to both sides.</a:t>
            </a:r>
            <a:endParaRPr lang="en-US" sz="2600" dirty="0">
              <a:solidFill>
                <a:srgbClr val="000000"/>
              </a:solidFill>
              <a:latin typeface="Arial"/>
              <a:cs typeface="Arial"/>
            </a:endParaRPr>
          </a:p>
        </p:txBody>
      </p:sp>
      <p:pic>
        <p:nvPicPr>
          <p:cNvPr id="2" name="Picture 1" descr="fisma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866" y="5280932"/>
            <a:ext cx="1355561" cy="715736"/>
          </a:xfrm>
          <a:prstGeom prst="rect">
            <a:avLst/>
          </a:prstGeom>
        </p:spPr>
      </p:pic>
      <p:pic>
        <p:nvPicPr>
          <p:cNvPr id="3" name="Picture 2"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60" y="724812"/>
            <a:ext cx="1429965" cy="747272"/>
          </a:xfrm>
          <a:prstGeom prst="rect">
            <a:avLst/>
          </a:prstGeom>
        </p:spPr>
      </p:pic>
    </p:spTree>
    <p:extLst>
      <p:ext uri="{BB962C8B-B14F-4D97-AF65-F5344CB8AC3E}">
        <p14:creationId xmlns:p14="http://schemas.microsoft.com/office/powerpoint/2010/main" val="391089042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076990" y="496584"/>
            <a:ext cx="8390271" cy="1143000"/>
          </a:xfrm>
        </p:spPr>
        <p:txBody>
          <a:bodyPr>
            <a:normAutofit/>
          </a:bodyPr>
          <a:lstStyle/>
          <a:p>
            <a:pPr algn="ctr" eaLnBrk="1" hangingPunct="1"/>
            <a:r>
              <a:rPr lang="en-US" sz="4800" b="0" dirty="0" smtClean="0">
                <a:solidFill>
                  <a:srgbClr val="000000"/>
                </a:solidFill>
                <a:latin typeface="Arial" charset="0"/>
                <a:ea typeface="ＭＳ Ｐゴシック" charset="0"/>
                <a:cs typeface="ＭＳ Ｐゴシック" charset="0"/>
              </a:rPr>
              <a:t>The FISMA Process</a:t>
            </a:r>
            <a:endParaRPr lang="en-US" sz="48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746666" y="1752600"/>
            <a:ext cx="809130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200" dirty="0" smtClean="0">
                <a:solidFill>
                  <a:srgbClr val="000000"/>
                </a:solidFill>
                <a:latin typeface="Arial"/>
                <a:cs typeface="Arial"/>
              </a:rPr>
              <a:t>Starts with FISMA language in a grant/contract.</a:t>
            </a:r>
          </a:p>
          <a:p>
            <a:r>
              <a:rPr lang="en-US" sz="2200" dirty="0" smtClean="0">
                <a:solidFill>
                  <a:srgbClr val="000000"/>
                </a:solidFill>
                <a:latin typeface="Arial"/>
                <a:cs typeface="Arial"/>
              </a:rPr>
              <a:t>Triggers a local administrative process.</a:t>
            </a:r>
          </a:p>
          <a:p>
            <a:r>
              <a:rPr lang="en-US" sz="2200" dirty="0" smtClean="0">
                <a:solidFill>
                  <a:srgbClr val="000000"/>
                </a:solidFill>
                <a:latin typeface="Arial"/>
                <a:cs typeface="Arial"/>
              </a:rPr>
              <a:t>Requires appropriate (NIST) documentation.</a:t>
            </a:r>
          </a:p>
          <a:p>
            <a:r>
              <a:rPr lang="en-US" sz="2200" dirty="0" smtClean="0">
                <a:solidFill>
                  <a:srgbClr val="000000"/>
                </a:solidFill>
                <a:latin typeface="Arial"/>
                <a:cs typeface="Arial"/>
              </a:rPr>
              <a:t>The local administrative unit submits FISMA paperwork to the agency.</a:t>
            </a:r>
          </a:p>
          <a:p>
            <a:r>
              <a:rPr lang="en-US" sz="2200" dirty="0" smtClean="0">
                <a:solidFill>
                  <a:srgbClr val="000000"/>
                </a:solidFill>
                <a:latin typeface="Arial"/>
                <a:cs typeface="Arial"/>
              </a:rPr>
              <a:t>The agency responds.</a:t>
            </a:r>
          </a:p>
          <a:p>
            <a:r>
              <a:rPr lang="en-US" sz="2200" dirty="0" smtClean="0">
                <a:solidFill>
                  <a:srgbClr val="000000"/>
                </a:solidFill>
                <a:latin typeface="Arial"/>
                <a:cs typeface="Arial"/>
              </a:rPr>
              <a:t>Remediation may be required and more paperwork submitted.</a:t>
            </a:r>
          </a:p>
          <a:p>
            <a:r>
              <a:rPr lang="en-US" sz="2200" dirty="0" smtClean="0">
                <a:solidFill>
                  <a:srgbClr val="000000"/>
                </a:solidFill>
                <a:latin typeface="Arial"/>
                <a:cs typeface="Arial"/>
              </a:rPr>
              <a:t>The agency issues an “Authority to Operate” (ATO) the system.</a:t>
            </a:r>
            <a:endParaRPr lang="en-US" sz="2200" dirty="0">
              <a:solidFill>
                <a:srgbClr val="000000"/>
              </a:solidFill>
              <a:latin typeface="Arial"/>
              <a:cs typeface="Arial"/>
            </a:endParaRPr>
          </a:p>
        </p:txBody>
      </p:sp>
      <p:pic>
        <p:nvPicPr>
          <p:cNvPr id="2" name="Picture 1" descr="fisma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866" y="5280932"/>
            <a:ext cx="1355561" cy="715736"/>
          </a:xfrm>
          <a:prstGeom prst="rect">
            <a:avLst/>
          </a:prstGeom>
        </p:spPr>
      </p:pic>
      <p:pic>
        <p:nvPicPr>
          <p:cNvPr id="3" name="Picture 2" descr="imgr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339" y="634630"/>
            <a:ext cx="1301652" cy="866190"/>
          </a:xfrm>
          <a:prstGeom prst="rect">
            <a:avLst/>
          </a:prstGeom>
        </p:spPr>
      </p:pic>
    </p:spTree>
    <p:extLst>
      <p:ext uri="{BB962C8B-B14F-4D97-AF65-F5344CB8AC3E}">
        <p14:creationId xmlns:p14="http://schemas.microsoft.com/office/powerpoint/2010/main" val="1157192619"/>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713" y="232080"/>
            <a:ext cx="6955608" cy="1774018"/>
          </a:xfrm>
        </p:spPr>
        <p:txBody>
          <a:bodyPr/>
          <a:lstStyle/>
          <a:p>
            <a:pPr algn="ctr"/>
            <a:r>
              <a:rPr lang="en-US" sz="4400" b="0" dirty="0" smtClean="0">
                <a:solidFill>
                  <a:srgbClr val="000000"/>
                </a:solidFill>
                <a:latin typeface="Arial"/>
                <a:cs typeface="Arial"/>
              </a:rPr>
              <a:t>Local Administrative Process </a:t>
            </a:r>
            <a:endParaRPr lang="en-US" sz="4400" b="0" dirty="0">
              <a:solidFill>
                <a:srgbClr val="000000"/>
              </a:solidFill>
              <a:latin typeface="Arial"/>
              <a:cs typeface="Arial"/>
            </a:endParaRPr>
          </a:p>
        </p:txBody>
      </p:sp>
      <p:sp>
        <p:nvSpPr>
          <p:cNvPr id="3" name="Content Placeholder 2"/>
          <p:cNvSpPr>
            <a:spLocks noGrp="1"/>
          </p:cNvSpPr>
          <p:nvPr>
            <p:ph idx="1"/>
          </p:nvPr>
        </p:nvSpPr>
        <p:spPr>
          <a:xfrm>
            <a:off x="376305" y="2119646"/>
            <a:ext cx="8376192" cy="3877022"/>
          </a:xfrm>
        </p:spPr>
        <p:txBody>
          <a:bodyPr>
            <a:normAutofit fontScale="85000" lnSpcReduction="20000"/>
          </a:bodyPr>
          <a:lstStyle/>
          <a:p>
            <a:pPr>
              <a:lnSpc>
                <a:spcPct val="90000"/>
              </a:lnSpc>
              <a:spcAft>
                <a:spcPts val="600"/>
              </a:spcAft>
            </a:pPr>
            <a:r>
              <a:rPr lang="en-US" sz="3100" dirty="0" smtClean="0">
                <a:latin typeface="Arial"/>
                <a:cs typeface="Arial"/>
              </a:rPr>
              <a:t>Grants </a:t>
            </a:r>
            <a:r>
              <a:rPr lang="en-US" sz="3100" dirty="0">
                <a:latin typeface="Arial"/>
                <a:cs typeface="Arial"/>
              </a:rPr>
              <a:t>Administrators/Business Development </a:t>
            </a:r>
          </a:p>
          <a:p>
            <a:pPr marL="740664" lvl="1">
              <a:lnSpc>
                <a:spcPct val="120000"/>
              </a:lnSpc>
              <a:spcBef>
                <a:spcPts val="528"/>
              </a:spcBef>
              <a:spcAft>
                <a:spcPts val="600"/>
              </a:spcAft>
            </a:pPr>
            <a:r>
              <a:rPr lang="en-US" sz="1900" dirty="0" smtClean="0">
                <a:latin typeface="Arial"/>
                <a:cs typeface="Arial"/>
              </a:rPr>
              <a:t>- Identify </a:t>
            </a:r>
            <a:r>
              <a:rPr lang="en-US" sz="1900" dirty="0">
                <a:latin typeface="Arial"/>
                <a:cs typeface="Arial"/>
              </a:rPr>
              <a:t>and notify </a:t>
            </a:r>
            <a:r>
              <a:rPr lang="en-US" sz="1900" dirty="0" smtClean="0">
                <a:latin typeface="Arial"/>
                <a:cs typeface="Arial"/>
              </a:rPr>
              <a:t>Research Administration of FISMA terms in contract</a:t>
            </a:r>
            <a:endParaRPr lang="en-US" sz="1900" dirty="0">
              <a:latin typeface="Arial"/>
              <a:cs typeface="Arial"/>
            </a:endParaRPr>
          </a:p>
          <a:p>
            <a:pPr lvl="1">
              <a:lnSpc>
                <a:spcPct val="90000"/>
              </a:lnSpc>
              <a:spcAft>
                <a:spcPts val="600"/>
              </a:spcAft>
            </a:pPr>
            <a:r>
              <a:rPr lang="en-US" sz="1900" dirty="0" smtClean="0">
                <a:latin typeface="Arial"/>
                <a:cs typeface="Arial"/>
              </a:rPr>
              <a:t>- Make </a:t>
            </a:r>
            <a:r>
              <a:rPr lang="en-US" sz="1900" dirty="0">
                <a:latin typeface="Arial"/>
                <a:cs typeface="Arial"/>
              </a:rPr>
              <a:t>sure the budget includes FISMA costs </a:t>
            </a:r>
          </a:p>
          <a:p>
            <a:pPr lvl="1">
              <a:lnSpc>
                <a:spcPct val="90000"/>
              </a:lnSpc>
              <a:spcAft>
                <a:spcPts val="600"/>
              </a:spcAft>
            </a:pPr>
            <a:r>
              <a:rPr lang="en-US" sz="1900" dirty="0" smtClean="0">
                <a:latin typeface="Arial"/>
                <a:cs typeface="Arial"/>
              </a:rPr>
              <a:t>- Identify </a:t>
            </a:r>
            <a:r>
              <a:rPr lang="en-US" sz="1900" dirty="0">
                <a:latin typeface="Arial"/>
                <a:cs typeface="Arial"/>
              </a:rPr>
              <a:t>and document key </a:t>
            </a:r>
            <a:r>
              <a:rPr lang="en-US" sz="1900" dirty="0" smtClean="0">
                <a:latin typeface="Arial"/>
                <a:cs typeface="Arial"/>
              </a:rPr>
              <a:t>IT security personnel</a:t>
            </a:r>
            <a:endParaRPr lang="en-US" sz="1900" dirty="0">
              <a:latin typeface="Arial"/>
              <a:cs typeface="Arial"/>
            </a:endParaRPr>
          </a:p>
          <a:p>
            <a:pPr lvl="1">
              <a:lnSpc>
                <a:spcPct val="90000"/>
              </a:lnSpc>
              <a:spcAft>
                <a:spcPts val="600"/>
              </a:spcAft>
            </a:pPr>
            <a:r>
              <a:rPr lang="en-US" sz="1900" i="1" dirty="0" smtClean="0">
                <a:latin typeface="Arial"/>
                <a:cs typeface="Arial"/>
              </a:rPr>
              <a:t>- </a:t>
            </a:r>
            <a:r>
              <a:rPr lang="en-US" sz="1900" dirty="0" smtClean="0">
                <a:latin typeface="Arial"/>
                <a:cs typeface="Arial"/>
              </a:rPr>
              <a:t>Make </a:t>
            </a:r>
            <a:r>
              <a:rPr lang="en-US" sz="1900" dirty="0">
                <a:latin typeface="Arial"/>
                <a:cs typeface="Arial"/>
              </a:rPr>
              <a:t>sure all documents that are referenced are included </a:t>
            </a:r>
          </a:p>
          <a:p>
            <a:pPr>
              <a:lnSpc>
                <a:spcPct val="90000"/>
              </a:lnSpc>
              <a:spcAft>
                <a:spcPts val="600"/>
              </a:spcAft>
            </a:pPr>
            <a:r>
              <a:rPr lang="en-US" sz="3100" dirty="0" smtClean="0">
                <a:latin typeface="Arial"/>
                <a:cs typeface="Arial"/>
              </a:rPr>
              <a:t>PI</a:t>
            </a:r>
            <a:r>
              <a:rPr lang="en-US" sz="3100" dirty="0">
                <a:latin typeface="Arial"/>
                <a:cs typeface="Arial"/>
              </a:rPr>
              <a:t>/Study Team </a:t>
            </a:r>
          </a:p>
          <a:p>
            <a:pPr lvl="1">
              <a:lnSpc>
                <a:spcPct val="90000"/>
              </a:lnSpc>
              <a:spcAft>
                <a:spcPts val="600"/>
              </a:spcAft>
            </a:pPr>
            <a:r>
              <a:rPr lang="en-US" sz="1700" dirty="0" smtClean="0">
                <a:latin typeface="Arial"/>
                <a:cs typeface="Arial"/>
              </a:rPr>
              <a:t>- Clearly </a:t>
            </a:r>
            <a:r>
              <a:rPr lang="en-US" sz="1700" dirty="0">
                <a:latin typeface="Arial"/>
                <a:cs typeface="Arial"/>
              </a:rPr>
              <a:t>describe the scope of work </a:t>
            </a:r>
          </a:p>
          <a:p>
            <a:pPr lvl="1">
              <a:lnSpc>
                <a:spcPct val="90000"/>
              </a:lnSpc>
              <a:spcAft>
                <a:spcPts val="600"/>
              </a:spcAft>
            </a:pPr>
            <a:r>
              <a:rPr lang="en-US" sz="1700" dirty="0" smtClean="0">
                <a:latin typeface="Arial"/>
                <a:cs typeface="Arial"/>
              </a:rPr>
              <a:t>- Identify </a:t>
            </a:r>
            <a:r>
              <a:rPr lang="en-US" sz="1700" dirty="0">
                <a:latin typeface="Arial"/>
                <a:cs typeface="Arial"/>
              </a:rPr>
              <a:t>all potential subcontractors and their scope of work </a:t>
            </a:r>
          </a:p>
          <a:p>
            <a:pPr>
              <a:lnSpc>
                <a:spcPct val="90000"/>
              </a:lnSpc>
              <a:spcAft>
                <a:spcPts val="600"/>
              </a:spcAft>
            </a:pPr>
            <a:r>
              <a:rPr lang="en-US" sz="3100" dirty="0" smtClean="0">
                <a:latin typeface="Arial"/>
                <a:cs typeface="Arial"/>
              </a:rPr>
              <a:t>PI</a:t>
            </a:r>
            <a:r>
              <a:rPr lang="en-US" sz="3100" dirty="0">
                <a:latin typeface="Arial"/>
                <a:cs typeface="Arial"/>
              </a:rPr>
              <a:t>/Study Team and IT </a:t>
            </a:r>
            <a:r>
              <a:rPr lang="en-US" sz="3100" dirty="0" smtClean="0">
                <a:latin typeface="Arial"/>
                <a:cs typeface="Arial"/>
              </a:rPr>
              <a:t>Team</a:t>
            </a:r>
            <a:endParaRPr lang="en-US" sz="3100" dirty="0">
              <a:latin typeface="Arial"/>
              <a:cs typeface="Arial"/>
            </a:endParaRPr>
          </a:p>
          <a:p>
            <a:pPr lvl="1">
              <a:lnSpc>
                <a:spcPct val="90000"/>
              </a:lnSpc>
              <a:spcAft>
                <a:spcPts val="600"/>
              </a:spcAft>
            </a:pPr>
            <a:r>
              <a:rPr lang="en-US" sz="1700" dirty="0" smtClean="0">
                <a:latin typeface="Arial"/>
                <a:cs typeface="Arial"/>
              </a:rPr>
              <a:t>- Identify authorization boundary</a:t>
            </a:r>
            <a:endParaRPr lang="en-US" sz="1700" dirty="0">
              <a:latin typeface="Arial"/>
              <a:cs typeface="Arial"/>
            </a:endParaRPr>
          </a:p>
          <a:p>
            <a:pPr lvl="1">
              <a:lnSpc>
                <a:spcPct val="90000"/>
              </a:lnSpc>
              <a:spcAft>
                <a:spcPts val="600"/>
              </a:spcAft>
            </a:pPr>
            <a:r>
              <a:rPr lang="en-US" sz="1600" i="1" dirty="0" smtClean="0">
                <a:latin typeface="Arial"/>
                <a:cs typeface="Arial"/>
              </a:rPr>
              <a:t>- </a:t>
            </a:r>
            <a:r>
              <a:rPr lang="en-US" sz="1600" dirty="0" smtClean="0">
                <a:latin typeface="Arial"/>
                <a:cs typeface="Arial"/>
              </a:rPr>
              <a:t>Apply NIST RMF </a:t>
            </a:r>
            <a:endParaRPr lang="en-US" sz="1600" dirty="0">
              <a:latin typeface="Arial"/>
              <a:cs typeface="Arial"/>
            </a:endParaRPr>
          </a:p>
          <a:p>
            <a:endParaRPr lang="en-US" sz="2100" dirty="0"/>
          </a:p>
        </p:txBody>
      </p:sp>
      <p:pic>
        <p:nvPicPr>
          <p:cNvPr id="4" name="Picture 3" descr="fisma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866" y="5280932"/>
            <a:ext cx="1355561" cy="715736"/>
          </a:xfrm>
          <a:prstGeom prst="rect">
            <a:avLst/>
          </a:prstGeom>
        </p:spPr>
      </p:pic>
      <p:pic>
        <p:nvPicPr>
          <p:cNvPr id="5" name="Picture 4"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44" y="653362"/>
            <a:ext cx="1319811" cy="819672"/>
          </a:xfrm>
          <a:prstGeom prst="rect">
            <a:avLst/>
          </a:prstGeom>
        </p:spPr>
      </p:pic>
    </p:spTree>
    <p:extLst>
      <p:ext uri="{BB962C8B-B14F-4D97-AF65-F5344CB8AC3E}">
        <p14:creationId xmlns:p14="http://schemas.microsoft.com/office/powerpoint/2010/main" val="271094262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524000" y="371465"/>
            <a:ext cx="7171833" cy="1525457"/>
          </a:xfrm>
        </p:spPr>
        <p:txBody>
          <a:bodyPr>
            <a:normAutofit fontScale="90000"/>
          </a:bodyPr>
          <a:lstStyle/>
          <a:p>
            <a:pPr algn="ctr" eaLnBrk="1" hangingPunct="1"/>
            <a:r>
              <a:rPr lang="en-US" sz="4800" b="0" dirty="0" smtClean="0">
                <a:solidFill>
                  <a:srgbClr val="000000"/>
                </a:solidFill>
                <a:latin typeface="Arial" charset="0"/>
                <a:ea typeface="ＭＳ Ｐゴシック" charset="0"/>
                <a:cs typeface="ＭＳ Ｐゴシック" charset="0"/>
              </a:rPr>
              <a:t>FISMA Authorization Boundary</a:t>
            </a:r>
            <a:endParaRPr lang="en-US" sz="4800" b="0" dirty="0">
              <a:solidFill>
                <a:srgbClr val="000000"/>
              </a:solidFill>
              <a:latin typeface="Arial" charset="0"/>
              <a:ea typeface="ＭＳ Ｐゴシック" charset="0"/>
              <a:cs typeface="ＭＳ Ｐゴシック" charset="0"/>
            </a:endParaRPr>
          </a:p>
        </p:txBody>
      </p:sp>
      <p:sp>
        <p:nvSpPr>
          <p:cNvPr id="16389" name="Rectangle 3"/>
          <p:cNvSpPr>
            <a:spLocks noGrp="1" noChangeArrowheads="1"/>
          </p:cNvSpPr>
          <p:nvPr>
            <p:ph idx="1"/>
          </p:nvPr>
        </p:nvSpPr>
        <p:spPr>
          <a:xfrm>
            <a:off x="1524000" y="1600200"/>
            <a:ext cx="7110412" cy="4038600"/>
          </a:xfrm>
        </p:spPr>
        <p:txBody>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p:txBody>
      </p:sp>
      <p:sp>
        <p:nvSpPr>
          <p:cNvPr id="7" name="Rectangle 3"/>
          <p:cNvSpPr txBox="1">
            <a:spLocks noChangeArrowheads="1"/>
          </p:cNvSpPr>
          <p:nvPr/>
        </p:nvSpPr>
        <p:spPr bwMode="auto">
          <a:xfrm>
            <a:off x="391984" y="1971437"/>
            <a:ext cx="831862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600" dirty="0" smtClean="0">
                <a:solidFill>
                  <a:srgbClr val="000000"/>
                </a:solidFill>
                <a:latin typeface="Arial"/>
                <a:cs typeface="Arial"/>
              </a:rPr>
              <a:t>Also known as the “accreditation boundary”.</a:t>
            </a:r>
          </a:p>
          <a:p>
            <a:r>
              <a:rPr lang="en-US" sz="2600" dirty="0" smtClean="0">
                <a:solidFill>
                  <a:srgbClr val="000000"/>
                </a:solidFill>
                <a:latin typeface="Arial"/>
                <a:cs typeface="Arial"/>
              </a:rPr>
              <a:t>Defines where the system begins and ends.</a:t>
            </a:r>
          </a:p>
          <a:p>
            <a:r>
              <a:rPr lang="en-US" sz="2600" dirty="0" smtClean="0">
                <a:solidFill>
                  <a:srgbClr val="000000"/>
                </a:solidFill>
                <a:latin typeface="Arial"/>
                <a:cs typeface="Arial"/>
              </a:rPr>
              <a:t>A system can be a part of a network, an application, a logically connected collection of disparate components , etc.</a:t>
            </a:r>
          </a:p>
          <a:p>
            <a:r>
              <a:rPr lang="en-US" sz="2600" dirty="0" smtClean="0">
                <a:solidFill>
                  <a:srgbClr val="000000"/>
                </a:solidFill>
                <a:cs typeface="Arial"/>
              </a:rPr>
              <a:t>The authorization boundary extends to all direct and indirect users of the system that receive output.</a:t>
            </a:r>
          </a:p>
          <a:p>
            <a:r>
              <a:rPr lang="en-US" sz="2600" dirty="0" smtClean="0">
                <a:solidFill>
                  <a:srgbClr val="000000"/>
                </a:solidFill>
                <a:cs typeface="Arial"/>
              </a:rPr>
              <a:t>Requires </a:t>
            </a:r>
            <a:r>
              <a:rPr lang="en-US" sz="2600" dirty="0">
                <a:solidFill>
                  <a:srgbClr val="000000"/>
                </a:solidFill>
                <a:cs typeface="Arial"/>
              </a:rPr>
              <a:t>IT </a:t>
            </a:r>
            <a:r>
              <a:rPr lang="en-US" sz="2600" dirty="0" smtClean="0">
                <a:solidFill>
                  <a:srgbClr val="000000"/>
                </a:solidFill>
                <a:cs typeface="Arial"/>
              </a:rPr>
              <a:t>professionals</a:t>
            </a:r>
            <a:r>
              <a:rPr lang="en-US" sz="2600" dirty="0">
                <a:solidFill>
                  <a:srgbClr val="000000"/>
                </a:solidFill>
                <a:cs typeface="Arial"/>
              </a:rPr>
              <a:t> </a:t>
            </a:r>
            <a:r>
              <a:rPr lang="en-US" sz="2600" dirty="0" smtClean="0">
                <a:solidFill>
                  <a:srgbClr val="000000"/>
                </a:solidFill>
                <a:cs typeface="Arial"/>
              </a:rPr>
              <a:t>to identify.</a:t>
            </a:r>
            <a:endParaRPr lang="en-US" sz="2600" dirty="0">
              <a:solidFill>
                <a:srgbClr val="000000"/>
              </a:solidFill>
              <a:cs typeface="Arial"/>
            </a:endParaRPr>
          </a:p>
        </p:txBody>
      </p:sp>
      <p:pic>
        <p:nvPicPr>
          <p:cNvPr id="2" name="Picture 1" descr="fisma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8866" y="5280932"/>
            <a:ext cx="1355561" cy="715736"/>
          </a:xfrm>
          <a:prstGeom prst="rect">
            <a:avLst/>
          </a:prstGeom>
        </p:spPr>
      </p:pic>
      <p:pic>
        <p:nvPicPr>
          <p:cNvPr id="3" name="Picture 2"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70" y="708469"/>
            <a:ext cx="1190507" cy="891731"/>
          </a:xfrm>
          <a:prstGeom prst="rect">
            <a:avLst/>
          </a:prstGeom>
        </p:spPr>
      </p:pic>
    </p:spTree>
    <p:extLst>
      <p:ext uri="{BB962C8B-B14F-4D97-AF65-F5344CB8AC3E}">
        <p14:creationId xmlns:p14="http://schemas.microsoft.com/office/powerpoint/2010/main" val="3588036801"/>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186" y="615295"/>
            <a:ext cx="8809617" cy="1143000"/>
          </a:xfrm>
        </p:spPr>
        <p:txBody>
          <a:bodyPr/>
          <a:lstStyle/>
          <a:p>
            <a:pPr algn="ctr"/>
            <a:r>
              <a:rPr lang="en-US" sz="4400" b="0" dirty="0" smtClean="0">
                <a:solidFill>
                  <a:srgbClr val="000000"/>
                </a:solidFill>
                <a:latin typeface="Arial"/>
                <a:cs typeface="Arial"/>
              </a:rPr>
              <a:t>Real Life Academic Implementations</a:t>
            </a:r>
            <a:endParaRPr lang="en-US" sz="4400" b="0" dirty="0">
              <a:solidFill>
                <a:srgbClr val="000000"/>
              </a:solidFill>
              <a:latin typeface="Arial"/>
              <a:cs typeface="Arial"/>
            </a:endParaRPr>
          </a:p>
        </p:txBody>
      </p:sp>
      <p:sp>
        <p:nvSpPr>
          <p:cNvPr id="3" name="Content Placeholder 2"/>
          <p:cNvSpPr>
            <a:spLocks noGrp="1"/>
          </p:cNvSpPr>
          <p:nvPr>
            <p:ph idx="1"/>
          </p:nvPr>
        </p:nvSpPr>
        <p:spPr>
          <a:xfrm>
            <a:off x="352785" y="2089046"/>
            <a:ext cx="8388452" cy="4038600"/>
          </a:xfrm>
        </p:spPr>
        <p:txBody>
          <a:bodyPr>
            <a:normAutofit/>
          </a:bodyPr>
          <a:lstStyle/>
          <a:p>
            <a:r>
              <a:rPr lang="en-US" sz="2600" dirty="0" smtClean="0">
                <a:latin typeface="Arial"/>
                <a:cs typeface="Arial"/>
              </a:rPr>
              <a:t>IU does not have a formal FISMA process</a:t>
            </a:r>
            <a:r>
              <a:rPr lang="en-US" sz="2600" dirty="0">
                <a:latin typeface="Arial"/>
                <a:cs typeface="Arial"/>
              </a:rPr>
              <a:t> </a:t>
            </a:r>
            <a:r>
              <a:rPr lang="en-US" sz="2600" dirty="0" smtClean="0">
                <a:latin typeface="Arial"/>
                <a:cs typeface="Arial"/>
              </a:rPr>
              <a:t>in place yet.  We’re doing case studies at other institutions.</a:t>
            </a:r>
          </a:p>
          <a:p>
            <a:r>
              <a:rPr lang="en-US" sz="2600" dirty="0" smtClean="0">
                <a:latin typeface="Arial"/>
                <a:cs typeface="Arial"/>
              </a:rPr>
              <a:t>Of particular interest is Duke Medicine which has a relatively robust FISMA process.  </a:t>
            </a:r>
          </a:p>
          <a:p>
            <a:r>
              <a:rPr lang="en-US" sz="2600" dirty="0" smtClean="0">
                <a:latin typeface="Arial"/>
                <a:cs typeface="Arial"/>
              </a:rPr>
              <a:t>They have built an </a:t>
            </a:r>
            <a:r>
              <a:rPr lang="en-US" sz="2600" dirty="0" err="1" smtClean="0">
                <a:latin typeface="Arial"/>
                <a:cs typeface="Arial"/>
              </a:rPr>
              <a:t>IaaS</a:t>
            </a:r>
            <a:r>
              <a:rPr lang="en-US" sz="2600" dirty="0" smtClean="0">
                <a:latin typeface="Arial"/>
                <a:cs typeface="Arial"/>
              </a:rPr>
              <a:t> based, external FISMA hosting environment. </a:t>
            </a:r>
          </a:p>
          <a:p>
            <a:r>
              <a:rPr lang="en-US" sz="2600" dirty="0" smtClean="0">
                <a:cs typeface="Arial"/>
              </a:rPr>
              <a:t>But, </a:t>
            </a:r>
            <a:r>
              <a:rPr lang="en-US" sz="2600" dirty="0">
                <a:cs typeface="Arial"/>
              </a:rPr>
              <a:t>FISMA burdens are such that Duke won’t accept FISMA High contracts</a:t>
            </a:r>
            <a:r>
              <a:rPr lang="en-US" sz="2600" dirty="0" smtClean="0">
                <a:cs typeface="Arial"/>
              </a:rPr>
              <a:t>.</a:t>
            </a:r>
            <a:endParaRPr lang="en-US" sz="2600" dirty="0">
              <a:cs typeface="Arial"/>
            </a:endParaRPr>
          </a:p>
        </p:txBody>
      </p:sp>
      <p:pic>
        <p:nvPicPr>
          <p:cNvPr id="4" name="Picture 3" descr="fisma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866" y="5280932"/>
            <a:ext cx="1355561" cy="715736"/>
          </a:xfrm>
          <a:prstGeom prst="rect">
            <a:avLst/>
          </a:prstGeom>
        </p:spPr>
      </p:pic>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19" y="809801"/>
            <a:ext cx="1203086" cy="800599"/>
          </a:xfrm>
          <a:prstGeom prst="rect">
            <a:avLst/>
          </a:prstGeom>
        </p:spPr>
      </p:pic>
    </p:spTree>
    <p:extLst>
      <p:ext uri="{BB962C8B-B14F-4D97-AF65-F5344CB8AC3E}">
        <p14:creationId xmlns:p14="http://schemas.microsoft.com/office/powerpoint/2010/main" val="376946456"/>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382" y="557319"/>
            <a:ext cx="8309285" cy="1143000"/>
          </a:xfrm>
        </p:spPr>
        <p:txBody>
          <a:bodyPr/>
          <a:lstStyle/>
          <a:p>
            <a:pPr algn="ctr"/>
            <a:r>
              <a:rPr lang="en-US" sz="4400" b="0" dirty="0" smtClean="0">
                <a:solidFill>
                  <a:srgbClr val="000000"/>
                </a:solidFill>
                <a:latin typeface="Arial"/>
                <a:cs typeface="Arial"/>
              </a:rPr>
              <a:t>What it takes to FISMA</a:t>
            </a:r>
            <a:endParaRPr lang="en-US" sz="4400" b="0" dirty="0">
              <a:solidFill>
                <a:srgbClr val="000000"/>
              </a:solidFill>
              <a:latin typeface="Arial"/>
              <a:cs typeface="Arial"/>
            </a:endParaRPr>
          </a:p>
        </p:txBody>
      </p:sp>
      <p:sp>
        <p:nvSpPr>
          <p:cNvPr id="3" name="Content Placeholder 2"/>
          <p:cNvSpPr>
            <a:spLocks noGrp="1"/>
          </p:cNvSpPr>
          <p:nvPr>
            <p:ph idx="1"/>
          </p:nvPr>
        </p:nvSpPr>
        <p:spPr>
          <a:xfrm>
            <a:off x="386870" y="1905000"/>
            <a:ext cx="8377886" cy="4038600"/>
          </a:xfrm>
        </p:spPr>
        <p:txBody>
          <a:bodyPr>
            <a:normAutofit/>
          </a:bodyPr>
          <a:lstStyle/>
          <a:p>
            <a:r>
              <a:rPr lang="en-US" sz="2600" dirty="0" smtClean="0">
                <a:cs typeface="Arial"/>
              </a:rPr>
              <a:t>Duke estimates that, for each contract, </a:t>
            </a:r>
            <a:r>
              <a:rPr lang="en-US" sz="2600" dirty="0">
                <a:cs typeface="Arial"/>
              </a:rPr>
              <a:t>it takes them 23-25 hours to review all documentation, make suggested contractual changes for </a:t>
            </a:r>
            <a:r>
              <a:rPr lang="en-US" sz="2600" dirty="0" smtClean="0">
                <a:cs typeface="Arial"/>
              </a:rPr>
              <a:t>agency negotiation, </a:t>
            </a:r>
            <a:r>
              <a:rPr lang="en-US" sz="2600" dirty="0">
                <a:cs typeface="Arial"/>
              </a:rPr>
              <a:t>and create a FISMA management plan.  </a:t>
            </a:r>
          </a:p>
          <a:p>
            <a:r>
              <a:rPr lang="en-US" sz="2600" dirty="0" smtClean="0">
                <a:latin typeface="Arial"/>
                <a:cs typeface="Arial"/>
              </a:rPr>
              <a:t>To handle FISMA, you must first learn NIST and be ready to negotiate.</a:t>
            </a:r>
          </a:p>
          <a:p>
            <a:r>
              <a:rPr lang="en-US" sz="2600" dirty="0" smtClean="0">
                <a:latin typeface="Arial"/>
                <a:cs typeface="Arial"/>
              </a:rPr>
              <a:t>If you don’t have a FISMA implementation, don’t accept FISMA contracts or talk to the agency.</a:t>
            </a:r>
            <a:endParaRPr lang="en-US" sz="2600" dirty="0">
              <a:latin typeface="Arial"/>
              <a:cs typeface="Arial"/>
            </a:endParaRPr>
          </a:p>
        </p:txBody>
      </p:sp>
      <p:pic>
        <p:nvPicPr>
          <p:cNvPr id="4" name="Picture 3" descr="fisma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866" y="5280932"/>
            <a:ext cx="1355561" cy="715736"/>
          </a:xfrm>
          <a:prstGeom prst="rect">
            <a:avLst/>
          </a:prstGeom>
        </p:spPr>
      </p:pic>
      <p:pic>
        <p:nvPicPr>
          <p:cNvPr id="5" name="Picture 4"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56" y="628440"/>
            <a:ext cx="1258293" cy="1071879"/>
          </a:xfrm>
          <a:prstGeom prst="rect">
            <a:avLst/>
          </a:prstGeom>
        </p:spPr>
      </p:pic>
    </p:spTree>
    <p:extLst>
      <p:ext uri="{BB962C8B-B14F-4D97-AF65-F5344CB8AC3E}">
        <p14:creationId xmlns:p14="http://schemas.microsoft.com/office/powerpoint/2010/main" val="7603629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shark_week-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9365"/>
            <a:ext cx="7167563" cy="558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908050" y="5762731"/>
            <a:ext cx="2563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400" dirty="0"/>
              <a:t>Photo courtesy Natalie Griffin</a:t>
            </a:r>
          </a:p>
        </p:txBody>
      </p:sp>
    </p:spTree>
    <p:extLst>
      <p:ext uri="{BB962C8B-B14F-4D97-AF65-F5344CB8AC3E}">
        <p14:creationId xmlns:p14="http://schemas.microsoft.com/office/powerpoint/2010/main" val="283092612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15" y="557319"/>
            <a:ext cx="8309285" cy="1143000"/>
          </a:xfrm>
        </p:spPr>
        <p:txBody>
          <a:bodyPr/>
          <a:lstStyle/>
          <a:p>
            <a:pPr algn="ctr"/>
            <a:r>
              <a:rPr lang="en-US" sz="4400" b="0" dirty="0" smtClean="0">
                <a:solidFill>
                  <a:srgbClr val="000000"/>
                </a:solidFill>
                <a:latin typeface="Arial"/>
                <a:cs typeface="Arial"/>
              </a:rPr>
              <a:t>FISMA Fines?</a:t>
            </a:r>
            <a:endParaRPr lang="en-US" sz="4400" b="0" dirty="0">
              <a:solidFill>
                <a:srgbClr val="000000"/>
              </a:solidFill>
              <a:latin typeface="Arial"/>
              <a:cs typeface="Arial"/>
            </a:endParaRPr>
          </a:p>
        </p:txBody>
      </p:sp>
      <p:sp>
        <p:nvSpPr>
          <p:cNvPr id="3" name="Content Placeholder 2"/>
          <p:cNvSpPr>
            <a:spLocks noGrp="1"/>
          </p:cNvSpPr>
          <p:nvPr>
            <p:ph idx="1"/>
          </p:nvPr>
        </p:nvSpPr>
        <p:spPr>
          <a:xfrm>
            <a:off x="386870" y="1905000"/>
            <a:ext cx="8377886" cy="4038600"/>
          </a:xfrm>
        </p:spPr>
        <p:txBody>
          <a:bodyPr>
            <a:normAutofit/>
          </a:bodyPr>
          <a:lstStyle/>
          <a:p>
            <a:r>
              <a:rPr lang="en-US" sz="2600" dirty="0" smtClean="0">
                <a:cs typeface="Arial"/>
              </a:rPr>
              <a:t>Unlike HIPAA, which is enforced via civil monetary penalties, FISMA does not have a defined sanction structure.</a:t>
            </a:r>
          </a:p>
          <a:p>
            <a:r>
              <a:rPr lang="en-US" sz="2600" dirty="0" smtClean="0">
                <a:cs typeface="Arial"/>
              </a:rPr>
              <a:t>Federal agencies are penalized through censure by congress, public scorn, and reduced funding. </a:t>
            </a:r>
            <a:endParaRPr lang="en-US" sz="2600" dirty="0">
              <a:cs typeface="Arial"/>
            </a:endParaRPr>
          </a:p>
          <a:p>
            <a:r>
              <a:rPr lang="en-US" sz="2600" dirty="0" smtClean="0">
                <a:latin typeface="Arial"/>
                <a:cs typeface="Arial"/>
              </a:rPr>
              <a:t>The worst for university grants &amp; contracts is that you will lose the contract and/or won’t get any new ones.</a:t>
            </a:r>
          </a:p>
        </p:txBody>
      </p:sp>
      <p:pic>
        <p:nvPicPr>
          <p:cNvPr id="4" name="Picture 3" descr="fisma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866" y="5280932"/>
            <a:ext cx="1355561" cy="715736"/>
          </a:xfrm>
          <a:prstGeom prst="rect">
            <a:avLst/>
          </a:prstGeom>
        </p:spPr>
      </p:pic>
      <p:pic>
        <p:nvPicPr>
          <p:cNvPr id="6" name="Picture 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385" y="679518"/>
            <a:ext cx="1370318" cy="891222"/>
          </a:xfrm>
          <a:prstGeom prst="rect">
            <a:avLst/>
          </a:prstGeom>
        </p:spPr>
      </p:pic>
    </p:spTree>
    <p:extLst>
      <p:ext uri="{BB962C8B-B14F-4D97-AF65-F5344CB8AC3E}">
        <p14:creationId xmlns:p14="http://schemas.microsoft.com/office/powerpoint/2010/main" val="384730261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15" y="557319"/>
            <a:ext cx="8309285" cy="1143000"/>
          </a:xfrm>
        </p:spPr>
        <p:txBody>
          <a:bodyPr/>
          <a:lstStyle/>
          <a:p>
            <a:pPr algn="ctr"/>
            <a:r>
              <a:rPr lang="en-US" sz="4400" b="0" dirty="0" smtClean="0">
                <a:solidFill>
                  <a:srgbClr val="000000"/>
                </a:solidFill>
                <a:latin typeface="Arial"/>
                <a:cs typeface="Arial"/>
              </a:rPr>
              <a:t>FISMA Reporting</a:t>
            </a:r>
            <a:endParaRPr lang="en-US" sz="4400" b="0" dirty="0">
              <a:solidFill>
                <a:srgbClr val="000000"/>
              </a:solidFill>
              <a:latin typeface="Arial"/>
              <a:cs typeface="Arial"/>
            </a:endParaRPr>
          </a:p>
        </p:txBody>
      </p:sp>
      <p:sp>
        <p:nvSpPr>
          <p:cNvPr id="3" name="Content Placeholder 2"/>
          <p:cNvSpPr>
            <a:spLocks noGrp="1"/>
          </p:cNvSpPr>
          <p:nvPr>
            <p:ph idx="1"/>
          </p:nvPr>
        </p:nvSpPr>
        <p:spPr>
          <a:xfrm>
            <a:off x="386870" y="1905000"/>
            <a:ext cx="8377886" cy="4038600"/>
          </a:xfrm>
        </p:spPr>
        <p:txBody>
          <a:bodyPr>
            <a:normAutofit/>
          </a:bodyPr>
          <a:lstStyle/>
          <a:p>
            <a:r>
              <a:rPr lang="en-US" sz="2600" dirty="0" smtClean="0">
                <a:cs typeface="Arial"/>
              </a:rPr>
              <a:t>Unlike HIPAA, FISMA requires quarterly and annual reports to the agency.</a:t>
            </a:r>
          </a:p>
          <a:p>
            <a:r>
              <a:rPr lang="en-US" sz="2600" dirty="0" smtClean="0">
                <a:cs typeface="Arial"/>
              </a:rPr>
              <a:t>It includes reporting</a:t>
            </a:r>
          </a:p>
          <a:p>
            <a:pPr lvl="2"/>
            <a:r>
              <a:rPr lang="en-US" sz="2200" dirty="0" smtClean="0">
                <a:cs typeface="Arial"/>
              </a:rPr>
              <a:t>updates to </a:t>
            </a:r>
            <a:r>
              <a:rPr lang="en-US" sz="2200" dirty="0">
                <a:cs typeface="Arial"/>
              </a:rPr>
              <a:t>the system security plan to reflect the proposed or actual changes to the </a:t>
            </a:r>
            <a:r>
              <a:rPr lang="en-US" sz="2200" dirty="0" smtClean="0">
                <a:cs typeface="Arial"/>
              </a:rPr>
              <a:t>information</a:t>
            </a:r>
            <a:endParaRPr lang="en-US" sz="2200" dirty="0">
              <a:cs typeface="Arial"/>
            </a:endParaRPr>
          </a:p>
          <a:p>
            <a:pPr lvl="2"/>
            <a:r>
              <a:rPr lang="en-US" sz="2200" dirty="0">
                <a:cs typeface="Arial"/>
              </a:rPr>
              <a:t>u</a:t>
            </a:r>
            <a:r>
              <a:rPr lang="en-US" sz="2200" dirty="0" smtClean="0">
                <a:cs typeface="Arial"/>
              </a:rPr>
              <a:t>pdates to </a:t>
            </a:r>
            <a:r>
              <a:rPr lang="en-US" sz="2200" dirty="0">
                <a:cs typeface="Arial"/>
              </a:rPr>
              <a:t>the plan of action and milestones based on the activities carried out during </a:t>
            </a:r>
            <a:r>
              <a:rPr lang="en-US" sz="2200" dirty="0" smtClean="0">
                <a:cs typeface="Arial"/>
              </a:rPr>
              <a:t>the continuous </a:t>
            </a:r>
            <a:r>
              <a:rPr lang="en-US" sz="2200" dirty="0">
                <a:cs typeface="Arial"/>
              </a:rPr>
              <a:t>monitoring </a:t>
            </a:r>
            <a:r>
              <a:rPr lang="en-US" sz="2200" dirty="0" smtClean="0">
                <a:cs typeface="Arial"/>
              </a:rPr>
              <a:t>phase</a:t>
            </a:r>
            <a:endParaRPr lang="en-US" sz="2200" dirty="0">
              <a:cs typeface="Arial"/>
            </a:endParaRPr>
          </a:p>
          <a:p>
            <a:pPr lvl="2"/>
            <a:r>
              <a:rPr lang="en-US" sz="2200" dirty="0" smtClean="0">
                <a:cs typeface="Arial"/>
              </a:rPr>
              <a:t>the </a:t>
            </a:r>
            <a:r>
              <a:rPr lang="en-US" sz="2200" dirty="0">
                <a:cs typeface="Arial"/>
              </a:rPr>
              <a:t>security status of the information </a:t>
            </a:r>
            <a:r>
              <a:rPr lang="en-US" sz="2200" dirty="0" smtClean="0">
                <a:cs typeface="Arial"/>
              </a:rPr>
              <a:t>system. </a:t>
            </a:r>
            <a:endParaRPr lang="en-US" sz="2200" dirty="0">
              <a:cs typeface="Arial"/>
            </a:endParaRPr>
          </a:p>
          <a:p>
            <a:pPr marL="0" indent="0">
              <a:buNone/>
            </a:pPr>
            <a:endParaRPr lang="en-US" sz="2600" dirty="0" smtClean="0">
              <a:latin typeface="Arial"/>
              <a:cs typeface="Arial"/>
            </a:endParaRPr>
          </a:p>
        </p:txBody>
      </p:sp>
      <p:pic>
        <p:nvPicPr>
          <p:cNvPr id="4" name="Picture 3" descr="fisma_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866" y="5280932"/>
            <a:ext cx="1355561" cy="715736"/>
          </a:xfrm>
          <a:prstGeom prst="rect">
            <a:avLst/>
          </a:prstGeom>
        </p:spPr>
      </p:pic>
      <p:pic>
        <p:nvPicPr>
          <p:cNvPr id="5" name="Picture 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871" y="780304"/>
            <a:ext cx="767855" cy="767855"/>
          </a:xfrm>
          <a:prstGeom prst="rect">
            <a:avLst/>
          </a:prstGeom>
        </p:spPr>
      </p:pic>
    </p:spTree>
    <p:extLst>
      <p:ext uri="{BB962C8B-B14F-4D97-AF65-F5344CB8AC3E}">
        <p14:creationId xmlns:p14="http://schemas.microsoft.com/office/powerpoint/2010/main" val="72338638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8-25 at 7.55.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469" y="917552"/>
            <a:ext cx="5048053" cy="5171176"/>
          </a:xfrm>
          <a:prstGeom prst="rect">
            <a:avLst/>
          </a:prstGeom>
        </p:spPr>
      </p:pic>
      <p:sp>
        <p:nvSpPr>
          <p:cNvPr id="5" name="TextBox 4"/>
          <p:cNvSpPr txBox="1"/>
          <p:nvPr/>
        </p:nvSpPr>
        <p:spPr>
          <a:xfrm>
            <a:off x="2032000" y="629479"/>
            <a:ext cx="5070619" cy="400110"/>
          </a:xfrm>
          <a:prstGeom prst="rect">
            <a:avLst/>
          </a:prstGeom>
          <a:noFill/>
        </p:spPr>
        <p:txBody>
          <a:bodyPr wrap="none" rtlCol="0">
            <a:spAutoFit/>
          </a:bodyPr>
          <a:lstStyle/>
          <a:p>
            <a:r>
              <a:rPr lang="en-US" sz="2000" dirty="0" smtClean="0"/>
              <a:t>There’s even a HIPAA to FISMA Crosswalk</a:t>
            </a:r>
            <a:endParaRPr lang="en-US" sz="2000" dirty="0"/>
          </a:p>
        </p:txBody>
      </p:sp>
    </p:spTree>
    <p:extLst>
      <p:ext uri="{BB962C8B-B14F-4D97-AF65-F5344CB8AC3E}">
        <p14:creationId xmlns:p14="http://schemas.microsoft.com/office/powerpoint/2010/main" val="252254314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188" y="2436158"/>
            <a:ext cx="8487039" cy="1143000"/>
          </a:xfrm>
        </p:spPr>
        <p:txBody>
          <a:bodyPr/>
          <a:lstStyle/>
          <a:p>
            <a:pPr algn="ctr"/>
            <a:r>
              <a:rPr lang="en-US" sz="7200" dirty="0" smtClean="0"/>
              <a:t>4.  Cyber Risk Management</a:t>
            </a:r>
            <a:endParaRPr lang="en-US" sz="7200" dirty="0"/>
          </a:p>
        </p:txBody>
      </p:sp>
    </p:spTree>
    <p:extLst>
      <p:ext uri="{BB962C8B-B14F-4D97-AF65-F5344CB8AC3E}">
        <p14:creationId xmlns:p14="http://schemas.microsoft.com/office/powerpoint/2010/main" val="2677440921"/>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959" y="342814"/>
            <a:ext cx="9045469" cy="1143000"/>
          </a:xfrm>
          <a:prstGeom prst="leftArrow">
            <a:avLst/>
          </a:prstGeom>
        </p:spPr>
        <p:txBody>
          <a:bodyPr>
            <a:noAutofit/>
          </a:bodyPr>
          <a:lstStyle/>
          <a:p>
            <a:pPr algn="ctr"/>
            <a:r>
              <a:rPr lang="en-US" sz="4400" b="0" dirty="0" smtClean="0">
                <a:solidFill>
                  <a:srgbClr val="000000"/>
                </a:solidFill>
                <a:latin typeface="Arial"/>
                <a:cs typeface="Arial"/>
              </a:rPr>
              <a:t>Research &amp; Compliance</a:t>
            </a:r>
            <a:endParaRPr lang="en-US" sz="4400" b="0" dirty="0">
              <a:solidFill>
                <a:srgbClr val="000000"/>
              </a:solidFill>
              <a:latin typeface="Arial"/>
              <a:cs typeface="Arial"/>
            </a:endParaRPr>
          </a:p>
        </p:txBody>
      </p:sp>
      <p:graphicFrame>
        <p:nvGraphicFramePr>
          <p:cNvPr id="12" name="Diagram 11"/>
          <p:cNvGraphicFramePr/>
          <p:nvPr>
            <p:extLst>
              <p:ext uri="{D42A27DB-BD31-4B8C-83A1-F6EECF244321}">
                <p14:modId xmlns:p14="http://schemas.microsoft.com/office/powerpoint/2010/main" val="4095368665"/>
              </p:ext>
            </p:extLst>
          </p:nvPr>
        </p:nvGraphicFramePr>
        <p:xfrm>
          <a:off x="1499561" y="1463479"/>
          <a:ext cx="78486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7407386" y="2274071"/>
            <a:ext cx="1416373" cy="646331"/>
          </a:xfrm>
          <a:prstGeom prst="rect">
            <a:avLst/>
          </a:prstGeom>
          <a:noFill/>
        </p:spPr>
        <p:txBody>
          <a:bodyPr wrap="none" rtlCol="0">
            <a:spAutoFit/>
          </a:bodyPr>
          <a:lstStyle/>
          <a:p>
            <a:r>
              <a:rPr lang="en-US" dirty="0" smtClean="0">
                <a:latin typeface="Arial"/>
                <a:cs typeface="Arial"/>
              </a:rPr>
              <a:t>= </a:t>
            </a:r>
            <a:r>
              <a:rPr lang="en-US" i="0" dirty="0" smtClean="0">
                <a:latin typeface="Arial"/>
                <a:cs typeface="Arial"/>
              </a:rPr>
              <a:t>Involves </a:t>
            </a:r>
          </a:p>
          <a:p>
            <a:r>
              <a:rPr lang="en-US" i="0" dirty="0" smtClean="0">
                <a:latin typeface="Arial"/>
                <a:cs typeface="Arial"/>
              </a:rPr>
              <a:t> compliance</a:t>
            </a:r>
            <a:endParaRPr lang="en-US" i="0" dirty="0">
              <a:latin typeface="Arial"/>
              <a:cs typeface="Arial"/>
            </a:endParaRPr>
          </a:p>
        </p:txBody>
      </p:sp>
      <p:sp>
        <p:nvSpPr>
          <p:cNvPr id="4" name="TextBox 3"/>
          <p:cNvSpPr txBox="1"/>
          <p:nvPr/>
        </p:nvSpPr>
        <p:spPr>
          <a:xfrm>
            <a:off x="6858134" y="2274071"/>
            <a:ext cx="455560" cy="369332"/>
          </a:xfrm>
          <a:prstGeom prst="rect">
            <a:avLst/>
          </a:prstGeom>
          <a:solidFill>
            <a:srgbClr val="FFFF00">
              <a:alpha val="90000"/>
            </a:srgbClr>
          </a:solidFill>
          <a:ln>
            <a:solidFill>
              <a:schemeClr val="bg1">
                <a:lumMod val="65000"/>
              </a:schemeClr>
            </a:solidFill>
          </a:ln>
        </p:spPr>
        <p:txBody>
          <a:bodyPr wrap="square" rtlCol="0">
            <a:spAutoFit/>
          </a:bodyPr>
          <a:lstStyle/>
          <a:p>
            <a:endParaRPr lang="en-US" dirty="0"/>
          </a:p>
        </p:txBody>
      </p:sp>
      <p:cxnSp>
        <p:nvCxnSpPr>
          <p:cNvPr id="9" name="Straight Arrow Connector 8"/>
          <p:cNvCxnSpPr/>
          <p:nvPr/>
        </p:nvCxnSpPr>
        <p:spPr bwMode="auto">
          <a:xfrm flipH="1">
            <a:off x="6454078" y="4000653"/>
            <a:ext cx="806066"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a:off x="6375796" y="4308960"/>
            <a:ext cx="1031590" cy="116626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xtBox 14"/>
          <p:cNvSpPr txBox="1"/>
          <p:nvPr/>
        </p:nvSpPr>
        <p:spPr>
          <a:xfrm>
            <a:off x="7186734" y="3585154"/>
            <a:ext cx="1856828" cy="830997"/>
          </a:xfrm>
          <a:prstGeom prst="rect">
            <a:avLst/>
          </a:prstGeom>
          <a:noFill/>
        </p:spPr>
        <p:txBody>
          <a:bodyPr wrap="square" rtlCol="0">
            <a:spAutoFit/>
          </a:bodyPr>
          <a:lstStyle/>
          <a:p>
            <a:pPr algn="ctr"/>
            <a:r>
              <a:rPr lang="en-US" sz="1600" dirty="0" smtClean="0">
                <a:latin typeface="Arial"/>
                <a:cs typeface="Arial"/>
              </a:rPr>
              <a:t>May involve</a:t>
            </a:r>
          </a:p>
          <a:p>
            <a:pPr algn="ctr"/>
            <a:r>
              <a:rPr lang="en-US" sz="1600" i="0" dirty="0" smtClean="0">
                <a:latin typeface="Arial"/>
                <a:cs typeface="Arial"/>
              </a:rPr>
              <a:t>HPC/Researc</a:t>
            </a:r>
            <a:r>
              <a:rPr lang="en-US" sz="1600" dirty="0" smtClean="0">
                <a:latin typeface="Arial"/>
                <a:cs typeface="Arial"/>
              </a:rPr>
              <a:t>h Computing</a:t>
            </a:r>
            <a:endParaRPr lang="en-US" sz="1600" i="0" dirty="0">
              <a:latin typeface="Arial"/>
              <a:cs typeface="Arial"/>
            </a:endParaRPr>
          </a:p>
        </p:txBody>
      </p:sp>
      <p:sp>
        <p:nvSpPr>
          <p:cNvPr id="3" name="TextBox 2"/>
          <p:cNvSpPr txBox="1"/>
          <p:nvPr/>
        </p:nvSpPr>
        <p:spPr>
          <a:xfrm>
            <a:off x="202400" y="2278506"/>
            <a:ext cx="3293836" cy="2246769"/>
          </a:xfrm>
          <a:prstGeom prst="rect">
            <a:avLst/>
          </a:prstGeom>
          <a:noFill/>
        </p:spPr>
        <p:txBody>
          <a:bodyPr wrap="square" rtlCol="0">
            <a:spAutoFit/>
          </a:bodyPr>
          <a:lstStyle/>
          <a:p>
            <a:r>
              <a:rPr lang="en-US" sz="2000" dirty="0" smtClean="0"/>
              <a:t>Compliance in research means following the data through its entire research lifecycle and managing cyber risk comprehensively. This includes </a:t>
            </a:r>
            <a:r>
              <a:rPr lang="en-US" sz="2000" dirty="0" smtClean="0">
                <a:solidFill>
                  <a:schemeClr val="accent1"/>
                </a:solidFill>
              </a:rPr>
              <a:t>both the user and the IT provider end</a:t>
            </a:r>
            <a:r>
              <a:rPr lang="en-US" sz="2000" dirty="0" smtClean="0"/>
              <a:t>. </a:t>
            </a:r>
            <a:endParaRPr lang="en-US" sz="2000" dirty="0"/>
          </a:p>
        </p:txBody>
      </p:sp>
      <p:cxnSp>
        <p:nvCxnSpPr>
          <p:cNvPr id="14" name="Straight Arrow Connector 13"/>
          <p:cNvCxnSpPr/>
          <p:nvPr/>
        </p:nvCxnSpPr>
        <p:spPr bwMode="auto">
          <a:xfrm flipH="1" flipV="1">
            <a:off x="6447107" y="2180173"/>
            <a:ext cx="960279" cy="157089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pic>
        <p:nvPicPr>
          <p:cNvPr id="5" name="Picture 4" descr="imag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359" y="597568"/>
            <a:ext cx="1305964" cy="865911"/>
          </a:xfrm>
          <a:prstGeom prst="rect">
            <a:avLst/>
          </a:prstGeom>
        </p:spPr>
      </p:pic>
      <p:pic>
        <p:nvPicPr>
          <p:cNvPr id="7" name="Picture 6" descr="BU005915.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13087" y="635485"/>
            <a:ext cx="115016" cy="257136"/>
          </a:xfrm>
          <a:prstGeom prst="rect">
            <a:avLst/>
          </a:prstGeom>
        </p:spPr>
      </p:pic>
    </p:spTree>
    <p:extLst>
      <p:ext uri="{BB962C8B-B14F-4D97-AF65-F5344CB8AC3E}">
        <p14:creationId xmlns:p14="http://schemas.microsoft.com/office/powerpoint/2010/main" val="4080741442"/>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341796" y="609600"/>
            <a:ext cx="7389064" cy="1143000"/>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Managing Cyber Risk</a:t>
            </a:r>
            <a:endParaRPr lang="en-US" sz="44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384144" y="2079680"/>
            <a:ext cx="8346716" cy="4038600"/>
          </a:xfrm>
        </p:spPr>
        <p:txBody>
          <a:bodyPr/>
          <a:lstStyle/>
          <a:p>
            <a:r>
              <a:rPr lang="en-US" sz="2600" dirty="0" smtClean="0">
                <a:solidFill>
                  <a:srgbClr val="000000"/>
                </a:solidFill>
                <a:latin typeface="Arial" charset="0"/>
                <a:ea typeface="ＭＳ Ｐゴシック" charset="0"/>
                <a:cs typeface="ＭＳ Ｐゴシック" charset="0"/>
              </a:rPr>
              <a:t>= Identify, assess, prioritize, and mitigate risk to information security on an ongoing basis.</a:t>
            </a:r>
          </a:p>
          <a:p>
            <a:r>
              <a:rPr lang="en-US" sz="2600" dirty="0" smtClean="0">
                <a:solidFill>
                  <a:srgbClr val="000000"/>
                </a:solidFill>
                <a:latin typeface="Arial" charset="0"/>
                <a:ea typeface="ＭＳ Ｐゴシック" charset="0"/>
                <a:cs typeface="ＭＳ Ｐゴシック" charset="0"/>
              </a:rPr>
              <a:t>Makes you think in terms of managing risk, not just plugging system security holes.</a:t>
            </a:r>
          </a:p>
          <a:p>
            <a:pPr marL="0" indent="0">
              <a:buNone/>
            </a:pPr>
            <a:r>
              <a:rPr lang="en-US" sz="2600" dirty="0" smtClean="0">
                <a:solidFill>
                  <a:srgbClr val="000000"/>
                </a:solidFill>
                <a:latin typeface="Arial" charset="0"/>
                <a:ea typeface="ＭＳ Ｐゴシック" charset="0"/>
                <a:cs typeface="ＭＳ Ｐゴシック" charset="0"/>
              </a:rPr>
              <a:t>  </a:t>
            </a:r>
            <a:r>
              <a:rPr lang="en-US" sz="2600" i="1" dirty="0" smtClean="0">
                <a:solidFill>
                  <a:srgbClr val="7D110C"/>
                </a:solidFill>
                <a:latin typeface="Arial" charset="0"/>
                <a:ea typeface="ＭＳ Ｐゴシック" charset="0"/>
                <a:cs typeface="ＭＳ Ｐゴシック" charset="0"/>
              </a:rPr>
              <a:t>Risk = {Threat/Vulnerability x Likelihood x Impact}</a:t>
            </a:r>
          </a:p>
          <a:p>
            <a:r>
              <a:rPr lang="en-US" sz="2600" dirty="0" smtClean="0">
                <a:solidFill>
                  <a:srgbClr val="000000"/>
                </a:solidFill>
                <a:latin typeface="Arial" charset="0"/>
                <a:ea typeface="ＭＳ Ｐゴシック" charset="0"/>
                <a:cs typeface="ＭＳ Ｐゴシック" charset="0"/>
              </a:rPr>
              <a:t>A big threat from an existing</a:t>
            </a:r>
            <a:r>
              <a:rPr lang="en-US" sz="2600" dirty="0">
                <a:solidFill>
                  <a:srgbClr val="000000"/>
                </a:solidFill>
                <a:latin typeface="Arial" charset="0"/>
                <a:ea typeface="ＭＳ Ｐゴシック" charset="0"/>
                <a:cs typeface="ＭＳ Ｐゴシック" charset="0"/>
              </a:rPr>
              <a:t> </a:t>
            </a:r>
            <a:r>
              <a:rPr lang="en-US" sz="2600" dirty="0" smtClean="0">
                <a:solidFill>
                  <a:srgbClr val="000000"/>
                </a:solidFill>
                <a:latin typeface="Arial" charset="0"/>
                <a:ea typeface="ＭＳ Ｐゴシック" charset="0"/>
                <a:cs typeface="ＭＳ Ｐゴシック" charset="0"/>
              </a:rPr>
              <a:t>vulnerability that is highly unlikely to be exploited or has little impact is low risk.  You don’t kill yourself over it.</a:t>
            </a:r>
          </a:p>
          <a:p>
            <a:pPr marL="0" indent="0">
              <a:buNone/>
            </a:pPr>
            <a:endParaRPr lang="en-US" dirty="0"/>
          </a:p>
        </p:txBody>
      </p:sp>
      <p:pic>
        <p:nvPicPr>
          <p:cNvPr id="7" name="Picture 6"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89" y="911026"/>
            <a:ext cx="1021115" cy="664827"/>
          </a:xfrm>
          <a:prstGeom prst="rect">
            <a:avLst/>
          </a:prstGeom>
        </p:spPr>
      </p:pic>
    </p:spTree>
    <p:extLst>
      <p:ext uri="{BB962C8B-B14F-4D97-AF65-F5344CB8AC3E}">
        <p14:creationId xmlns:p14="http://schemas.microsoft.com/office/powerpoint/2010/main" val="197908333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96488" y="550724"/>
            <a:ext cx="7389064" cy="1143000"/>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Risk Assessment</a:t>
            </a:r>
            <a:endParaRPr lang="en-US" sz="44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441903" y="1945104"/>
            <a:ext cx="8252295" cy="4038600"/>
          </a:xfrm>
        </p:spPr>
        <p:txBody>
          <a:bodyPr/>
          <a:lstStyle/>
          <a:p>
            <a:r>
              <a:rPr lang="en-US" sz="2600" dirty="0" smtClean="0">
                <a:solidFill>
                  <a:srgbClr val="000000"/>
                </a:solidFill>
                <a:latin typeface="Arial" charset="0"/>
                <a:ea typeface="ＭＳ Ｐゴシック" charset="0"/>
                <a:cs typeface="ＭＳ Ｐゴシック" charset="0"/>
              </a:rPr>
              <a:t>... is like the air you breathe in the information security risk management world. You cannot manage risk without first assessing it.</a:t>
            </a:r>
          </a:p>
          <a:p>
            <a:r>
              <a:rPr lang="en-US" sz="2600" dirty="0" smtClean="0">
                <a:solidFill>
                  <a:srgbClr val="000000"/>
                </a:solidFill>
                <a:latin typeface="Arial" charset="0"/>
                <a:ea typeface="ＭＳ Ｐゴシック" charset="0"/>
                <a:cs typeface="ＭＳ Ｐゴシック" charset="0"/>
              </a:rPr>
              <a:t>There are many ways to assess risk, ranging all the way from pedestrian (&amp; cheap) to highly complex (&amp; expensive).</a:t>
            </a:r>
          </a:p>
          <a:p>
            <a:r>
              <a:rPr lang="en-US" sz="2600" dirty="0" smtClean="0">
                <a:solidFill>
                  <a:srgbClr val="000000"/>
                </a:solidFill>
                <a:latin typeface="Arial" charset="0"/>
                <a:ea typeface="ＭＳ Ｐゴシック" charset="0"/>
                <a:cs typeface="ＭＳ Ｐゴシック" charset="0"/>
              </a:rPr>
              <a:t>Your effort should be commensurate with </a:t>
            </a:r>
            <a:r>
              <a:rPr lang="en-US" sz="2600" dirty="0">
                <a:solidFill>
                  <a:srgbClr val="000000"/>
                </a:solidFill>
                <a:latin typeface="Arial" charset="0"/>
                <a:ea typeface="ＭＳ Ｐゴシック" charset="0"/>
                <a:cs typeface="ＭＳ Ｐゴシック" charset="0"/>
              </a:rPr>
              <a:t>your budget, risk </a:t>
            </a:r>
            <a:r>
              <a:rPr lang="en-US" sz="2600" dirty="0" smtClean="0">
                <a:solidFill>
                  <a:srgbClr val="000000"/>
                </a:solidFill>
                <a:latin typeface="Arial" charset="0"/>
                <a:ea typeface="ＭＳ Ｐゴシック" charset="0"/>
                <a:cs typeface="ＭＳ Ｐゴシック" charset="0"/>
              </a:rPr>
              <a:t>tolerance, and complexity.</a:t>
            </a:r>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134" y="705231"/>
            <a:ext cx="988493" cy="988493"/>
          </a:xfrm>
          <a:prstGeom prst="rect">
            <a:avLst/>
          </a:prstGeom>
        </p:spPr>
      </p:pic>
    </p:spTree>
    <p:extLst>
      <p:ext uri="{BB962C8B-B14F-4D97-AF65-F5344CB8AC3E}">
        <p14:creationId xmlns:p14="http://schemas.microsoft.com/office/powerpoint/2010/main" val="411561295"/>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77045" y="605832"/>
            <a:ext cx="7796213" cy="1143000"/>
          </a:xfrm>
        </p:spPr>
        <p:txBody>
          <a:bodyPr>
            <a:noAutofit/>
          </a:bodyPr>
          <a:lstStyle/>
          <a:p>
            <a:pPr eaLnBrk="1" hangingPunct="1"/>
            <a:r>
              <a:rPr lang="en-US" sz="4400" b="0" dirty="0" smtClean="0">
                <a:solidFill>
                  <a:srgbClr val="000000"/>
                </a:solidFill>
                <a:latin typeface="Arial" charset="0"/>
                <a:ea typeface="ＭＳ Ｐゴシック" charset="0"/>
                <a:cs typeface="ＭＳ Ｐゴシック" charset="0"/>
              </a:rPr>
              <a:t>Risk Management Framework</a:t>
            </a:r>
            <a:endParaRPr lang="en-US" sz="44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415503" y="1828800"/>
            <a:ext cx="8278696" cy="4038600"/>
          </a:xfrm>
        </p:spPr>
        <p:txBody>
          <a:bodyPr/>
          <a:lstStyle/>
          <a:p>
            <a:pPr marL="0" indent="0">
              <a:buNone/>
            </a:pPr>
            <a:r>
              <a:rPr lang="en-US" sz="2600" dirty="0" smtClean="0">
                <a:solidFill>
                  <a:srgbClr val="000000"/>
                </a:solidFill>
                <a:latin typeface="Arial" charset="0"/>
                <a:ea typeface="ＭＳ Ｐゴシック" charset="0"/>
                <a:cs typeface="ＭＳ Ｐゴシック" charset="0"/>
              </a:rPr>
              <a:t>A mature RMF is a complete risk management package.  It includes:</a:t>
            </a:r>
          </a:p>
          <a:p>
            <a:r>
              <a:rPr lang="en-US" sz="2300" dirty="0" smtClean="0">
                <a:solidFill>
                  <a:srgbClr val="7D110C"/>
                </a:solidFill>
                <a:latin typeface="Arial" charset="0"/>
                <a:ea typeface="ＭＳ Ｐゴシック" charset="0"/>
                <a:cs typeface="ＭＳ Ｐゴシック" charset="0"/>
              </a:rPr>
              <a:t>Governance</a:t>
            </a:r>
            <a:r>
              <a:rPr lang="en-US" sz="2300" dirty="0" smtClean="0">
                <a:solidFill>
                  <a:srgbClr val="000000"/>
                </a:solidFill>
                <a:latin typeface="Arial" charset="0"/>
                <a:ea typeface="ＭＳ Ｐゴシック" charset="0"/>
                <a:cs typeface="ＭＳ Ｐゴシック" charset="0"/>
              </a:rPr>
              <a:t> = institutional security organization, policies, sanctions, enforcement</a:t>
            </a:r>
          </a:p>
          <a:p>
            <a:r>
              <a:rPr lang="en-US" sz="2300" dirty="0" smtClean="0">
                <a:solidFill>
                  <a:srgbClr val="7D110C"/>
                </a:solidFill>
                <a:latin typeface="Arial" charset="0"/>
                <a:ea typeface="ＭＳ Ｐゴシック" charset="0"/>
                <a:cs typeface="ＭＳ Ｐゴシック" charset="0"/>
              </a:rPr>
              <a:t>Risk management </a:t>
            </a:r>
            <a:r>
              <a:rPr lang="en-US" sz="2300" dirty="0" smtClean="0">
                <a:solidFill>
                  <a:srgbClr val="000000"/>
                </a:solidFill>
                <a:latin typeface="Arial" charset="0"/>
                <a:ea typeface="ＭＳ Ｐゴシック" charset="0"/>
                <a:cs typeface="ＭＳ Ｐゴシック" charset="0"/>
              </a:rPr>
              <a:t>= assessment, mitigation through appropriate physical, administrative, technical controls, documentation</a:t>
            </a:r>
          </a:p>
          <a:p>
            <a:r>
              <a:rPr lang="en-US" sz="2300" dirty="0" smtClean="0">
                <a:solidFill>
                  <a:srgbClr val="7D110C"/>
                </a:solidFill>
                <a:latin typeface="Arial" charset="0"/>
                <a:ea typeface="ＭＳ Ｐゴシック" charset="0"/>
                <a:cs typeface="ＭＳ Ｐゴシック" charset="0"/>
              </a:rPr>
              <a:t>Review</a:t>
            </a:r>
            <a:r>
              <a:rPr lang="en-US" sz="2300" dirty="0" smtClean="0">
                <a:solidFill>
                  <a:srgbClr val="000000"/>
                </a:solidFill>
                <a:latin typeface="Arial" charset="0"/>
                <a:ea typeface="ＭＳ Ｐゴシック" charset="0"/>
                <a:cs typeface="ＭＳ Ｐゴシック" charset="0"/>
              </a:rPr>
              <a:t> = regular monitoring, reviews, assessment, and mitigation</a:t>
            </a:r>
          </a:p>
          <a:p>
            <a:r>
              <a:rPr lang="en-US" sz="2300" dirty="0" smtClean="0">
                <a:solidFill>
                  <a:srgbClr val="7D110C"/>
                </a:solidFill>
                <a:latin typeface="Arial" charset="0"/>
                <a:ea typeface="ＭＳ Ｐゴシック" charset="0"/>
                <a:cs typeface="ＭＳ Ｐゴシック" charset="0"/>
              </a:rPr>
              <a:t>Awareness and training </a:t>
            </a:r>
            <a:r>
              <a:rPr lang="en-US" sz="2300" dirty="0" smtClean="0">
                <a:latin typeface="Arial" charset="0"/>
                <a:ea typeface="ＭＳ Ｐゴシック" charset="0"/>
                <a:cs typeface="ＭＳ Ｐゴシック" charset="0"/>
              </a:rPr>
              <a:t>= for both staff and users</a:t>
            </a:r>
            <a:endParaRPr lang="en-US" sz="2300" dirty="0" smtClean="0">
              <a:solidFill>
                <a:srgbClr val="7D110C"/>
              </a:solidFill>
              <a:latin typeface="Arial" charset="0"/>
              <a:ea typeface="ＭＳ Ｐゴシック" charset="0"/>
              <a:cs typeface="ＭＳ Ｐゴシック" charset="0"/>
            </a:endParaRPr>
          </a:p>
          <a:p>
            <a:pPr marL="514350" indent="-514350">
              <a:buAutoNum type="arabicPeriod"/>
            </a:pPr>
            <a:endParaRPr lang="en-US" dirty="0">
              <a:solidFill>
                <a:srgbClr val="000000"/>
              </a:solidFill>
              <a:latin typeface="Arial" charset="0"/>
              <a:ea typeface="ＭＳ Ｐゴシック" charset="0"/>
              <a:cs typeface="ＭＳ Ｐゴシック" charset="0"/>
            </a:endParaRPr>
          </a:p>
          <a:p>
            <a:endParaRPr lang="en-US" dirty="0"/>
          </a:p>
        </p:txBody>
      </p:sp>
      <p:pic>
        <p:nvPicPr>
          <p:cNvPr id="2" name="Picture 1"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01" y="605832"/>
            <a:ext cx="1002972" cy="1002972"/>
          </a:xfrm>
          <a:prstGeom prst="rect">
            <a:avLst/>
          </a:prstGeom>
        </p:spPr>
      </p:pic>
    </p:spTree>
    <p:extLst>
      <p:ext uri="{BB962C8B-B14F-4D97-AF65-F5344CB8AC3E}">
        <p14:creationId xmlns:p14="http://schemas.microsoft.com/office/powerpoint/2010/main" val="2247244215"/>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830562" y="613048"/>
            <a:ext cx="6492683" cy="1143000"/>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Industry Standard RMFs</a:t>
            </a:r>
            <a:endParaRPr lang="en-US" sz="44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313587" y="1828800"/>
            <a:ext cx="8507557" cy="4038600"/>
          </a:xfrm>
        </p:spPr>
        <p:txBody>
          <a:bodyPr/>
          <a:lstStyle/>
          <a:p>
            <a:r>
              <a:rPr lang="en-US" sz="2300" dirty="0" smtClean="0">
                <a:solidFill>
                  <a:schemeClr val="accent1"/>
                </a:solidFill>
                <a:latin typeface="Arial" charset="0"/>
                <a:ea typeface="ＭＳ Ｐゴシック" charset="0"/>
                <a:cs typeface="ＭＳ Ｐゴシック" charset="0"/>
              </a:rPr>
              <a:t>NIST RMF = National Institute of Standards and Technology RMF</a:t>
            </a:r>
          </a:p>
          <a:p>
            <a:r>
              <a:rPr lang="en-US" sz="2300" dirty="0" smtClean="0">
                <a:solidFill>
                  <a:srgbClr val="000000"/>
                </a:solidFill>
                <a:latin typeface="Arial" charset="0"/>
                <a:ea typeface="ＭＳ Ｐゴシック" charset="0"/>
                <a:cs typeface="ＭＳ Ｐゴシック" charset="0"/>
              </a:rPr>
              <a:t>DIACAP = Dept. of Defense Information Assurance Certification Process</a:t>
            </a:r>
          </a:p>
          <a:p>
            <a:r>
              <a:rPr lang="en-US" sz="2300" dirty="0" smtClean="0">
                <a:solidFill>
                  <a:srgbClr val="000000"/>
                </a:solidFill>
                <a:latin typeface="Arial" charset="0"/>
                <a:ea typeface="ＭＳ Ｐゴシック" charset="0"/>
                <a:cs typeface="ＭＳ Ｐゴシック" charset="0"/>
              </a:rPr>
              <a:t>OCTAVE = Operationally Critical Threat, Asset, and Vulnerability Evaluation</a:t>
            </a:r>
          </a:p>
          <a:p>
            <a:r>
              <a:rPr lang="en-US" sz="2300" dirty="0" smtClean="0">
                <a:solidFill>
                  <a:srgbClr val="000000"/>
                </a:solidFill>
                <a:latin typeface="Arial" charset="0"/>
                <a:ea typeface="ＭＳ Ｐゴシック" charset="0"/>
                <a:cs typeface="ＭＳ Ｐゴシック" charset="0"/>
              </a:rPr>
              <a:t>HITRUST CSF = Health Information Trust Common Security Framework </a:t>
            </a:r>
          </a:p>
          <a:p>
            <a:r>
              <a:rPr lang="en-US" sz="2300" dirty="0" smtClean="0">
                <a:solidFill>
                  <a:srgbClr val="000000"/>
                </a:solidFill>
                <a:latin typeface="Arial" charset="0"/>
                <a:ea typeface="ＭＳ Ｐゴシック" charset="0"/>
                <a:cs typeface="ＭＳ Ｐゴシック" charset="0"/>
              </a:rPr>
              <a:t>FAIR = Factor Analysis of Information Risk</a:t>
            </a:r>
          </a:p>
          <a:p>
            <a:r>
              <a:rPr lang="en-US" sz="2300" dirty="0" smtClean="0">
                <a:solidFill>
                  <a:srgbClr val="000000"/>
                </a:solidFill>
                <a:latin typeface="Arial" charset="0"/>
                <a:ea typeface="ＭＳ Ｐゴシック" charset="0"/>
                <a:cs typeface="ＭＳ Ｐゴシック" charset="0"/>
              </a:rPr>
              <a:t>TARA = Threat Agent Risk Assessment</a:t>
            </a:r>
            <a:endParaRPr lang="en-US" sz="2300" dirty="0">
              <a:solidFill>
                <a:srgbClr val="000000"/>
              </a:solidFill>
              <a:latin typeface="Arial" charset="0"/>
              <a:ea typeface="ＭＳ Ｐゴシック" charset="0"/>
              <a:cs typeface="ＭＳ Ｐゴシック" charset="0"/>
            </a:endParaRPr>
          </a:p>
          <a:p>
            <a:endParaRPr lang="en-US" sz="2600" dirty="0"/>
          </a:p>
        </p:txBody>
      </p:sp>
      <p:pic>
        <p:nvPicPr>
          <p:cNvPr id="2" name="Picture 1"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819" y="684680"/>
            <a:ext cx="952462" cy="952462"/>
          </a:xfrm>
          <a:prstGeom prst="rect">
            <a:avLst/>
          </a:prstGeom>
        </p:spPr>
      </p:pic>
    </p:spTree>
    <p:extLst>
      <p:ext uri="{BB962C8B-B14F-4D97-AF65-F5344CB8AC3E}">
        <p14:creationId xmlns:p14="http://schemas.microsoft.com/office/powerpoint/2010/main" val="1376101767"/>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639989" y="483437"/>
            <a:ext cx="6492683" cy="1143000"/>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The NIST RMF</a:t>
            </a:r>
            <a:endParaRPr lang="en-US" sz="44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403301" y="1828800"/>
            <a:ext cx="8054899" cy="4038600"/>
          </a:xfrm>
        </p:spPr>
        <p:txBody>
          <a:bodyPr/>
          <a:lstStyle/>
          <a:p>
            <a:r>
              <a:rPr lang="en-US" sz="2600" dirty="0" smtClean="0">
                <a:solidFill>
                  <a:srgbClr val="000000"/>
                </a:solidFill>
                <a:latin typeface="Arial" charset="0"/>
                <a:ea typeface="ＭＳ Ｐゴシック" charset="0"/>
                <a:cs typeface="ＭＳ Ｐゴシック" charset="0"/>
              </a:rPr>
              <a:t>Let’s take a detailed look at the NIST RMF.</a:t>
            </a:r>
          </a:p>
          <a:p>
            <a:r>
              <a:rPr lang="en-US" sz="2600" dirty="0" smtClean="0">
                <a:solidFill>
                  <a:srgbClr val="000000"/>
                </a:solidFill>
                <a:latin typeface="Arial" charset="0"/>
                <a:ea typeface="ＭＳ Ｐゴシック" charset="0"/>
                <a:cs typeface="ＭＳ Ｐゴシック" charset="0"/>
              </a:rPr>
              <a:t>It will show that the NIST RMF is comprehensive and yet flexible enough to adapt to any environment/scale.</a:t>
            </a:r>
          </a:p>
          <a:p>
            <a:r>
              <a:rPr lang="en-US" sz="2600" dirty="0" smtClean="0">
                <a:solidFill>
                  <a:srgbClr val="000000"/>
                </a:solidFill>
                <a:latin typeface="Arial" charset="0"/>
                <a:ea typeface="ＭＳ Ｐゴシック" charset="0"/>
                <a:cs typeface="ＭＳ Ｐゴシック" charset="0"/>
              </a:rPr>
              <a:t>The RMF essentially represents a </a:t>
            </a:r>
            <a:r>
              <a:rPr lang="en-US" sz="2600" dirty="0" err="1" smtClean="0">
                <a:solidFill>
                  <a:srgbClr val="000000"/>
                </a:solidFill>
                <a:latin typeface="Arial" charset="0"/>
                <a:ea typeface="ＭＳ Ｐゴシック" charset="0"/>
                <a:cs typeface="ＭＳ Ｐゴシック" charset="0"/>
              </a:rPr>
              <a:t>cybersecurity</a:t>
            </a:r>
            <a:r>
              <a:rPr lang="en-US" sz="2600" dirty="0" smtClean="0">
                <a:solidFill>
                  <a:srgbClr val="000000"/>
                </a:solidFill>
                <a:latin typeface="Arial" charset="0"/>
                <a:ea typeface="ＭＳ Ｐゴシック" charset="0"/>
                <a:cs typeface="ＭＳ Ｐゴシック" charset="0"/>
              </a:rPr>
              <a:t> lifecycle.</a:t>
            </a:r>
          </a:p>
          <a:p>
            <a:r>
              <a:rPr lang="en-US" sz="2600" dirty="0" smtClean="0">
                <a:solidFill>
                  <a:srgbClr val="000000"/>
                </a:solidFill>
                <a:latin typeface="Arial" charset="0"/>
                <a:ea typeface="ＭＳ Ｐゴシック" charset="0"/>
                <a:cs typeface="ＭＳ Ｐゴシック" charset="0"/>
              </a:rPr>
              <a:t>The steps are described by NIST and other govt. publications.</a:t>
            </a:r>
          </a:p>
          <a:p>
            <a:endParaRPr lang="en-US" dirty="0"/>
          </a:p>
        </p:txBody>
      </p:sp>
      <p:pic>
        <p:nvPicPr>
          <p:cNvPr id="2" name="Picture 1"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026" y="687617"/>
            <a:ext cx="1820351" cy="812657"/>
          </a:xfrm>
          <a:prstGeom prst="rect">
            <a:avLst/>
          </a:prstGeom>
        </p:spPr>
      </p:pic>
    </p:spTree>
    <p:extLst>
      <p:ext uri="{BB962C8B-B14F-4D97-AF65-F5344CB8AC3E}">
        <p14:creationId xmlns:p14="http://schemas.microsoft.com/office/powerpoint/2010/main" val="42231026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1"/>
          <p:cNvSpPr txBox="1">
            <a:spLocks noChangeArrowheads="1"/>
          </p:cNvSpPr>
          <p:nvPr/>
        </p:nvSpPr>
        <p:spPr bwMode="auto">
          <a:xfrm>
            <a:off x="7162800" y="4764960"/>
            <a:ext cx="1981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Arial" charset="0"/>
                <a:ea typeface="ＭＳ Ｐゴシック" charset="0"/>
                <a:cs typeface="ＭＳ Ｐゴシック" charset="0"/>
              </a:defRPr>
            </a:lvl1pPr>
            <a:lvl2pPr marL="742950" indent="-285750">
              <a:defRPr sz="2400" i="1">
                <a:solidFill>
                  <a:schemeClr val="tx1"/>
                </a:solidFill>
                <a:latin typeface="Arial" charset="0"/>
                <a:ea typeface="ＭＳ Ｐゴシック" charset="0"/>
              </a:defRPr>
            </a:lvl2pPr>
            <a:lvl3pPr marL="1143000" indent="-228600">
              <a:defRPr sz="2400" i="1">
                <a:solidFill>
                  <a:schemeClr val="tx1"/>
                </a:solidFill>
                <a:latin typeface="Arial" charset="0"/>
                <a:ea typeface="ＭＳ Ｐゴシック" charset="0"/>
              </a:defRPr>
            </a:lvl3pPr>
            <a:lvl4pPr marL="1600200" indent="-228600">
              <a:defRPr sz="2400" i="1">
                <a:solidFill>
                  <a:schemeClr val="tx1"/>
                </a:solidFill>
                <a:latin typeface="Arial" charset="0"/>
                <a:ea typeface="ＭＳ Ｐゴシック" charset="0"/>
              </a:defRPr>
            </a:lvl4pPr>
            <a:lvl5pPr marL="2057400" indent="-228600">
              <a:defRPr sz="2400" i="1">
                <a:solidFill>
                  <a:schemeClr val="tx1"/>
                </a:solidFill>
                <a:latin typeface="Arial" charset="0"/>
                <a:ea typeface="ＭＳ Ｐゴシック" charset="0"/>
              </a:defRPr>
            </a:lvl5pPr>
            <a:lvl6pPr marL="2514600" indent="-228600" eaLnBrk="0" fontAlgn="base" hangingPunct="0">
              <a:spcBef>
                <a:spcPct val="0"/>
              </a:spcBef>
              <a:spcAft>
                <a:spcPct val="0"/>
              </a:spcAft>
              <a:defRPr sz="2400" i="1">
                <a:solidFill>
                  <a:schemeClr val="tx1"/>
                </a:solidFill>
                <a:latin typeface="Arial" charset="0"/>
                <a:ea typeface="ＭＳ Ｐゴシック" charset="0"/>
              </a:defRPr>
            </a:lvl6pPr>
            <a:lvl7pPr marL="2971800" indent="-228600" eaLnBrk="0" fontAlgn="base" hangingPunct="0">
              <a:spcBef>
                <a:spcPct val="0"/>
              </a:spcBef>
              <a:spcAft>
                <a:spcPct val="0"/>
              </a:spcAft>
              <a:defRPr sz="2400" i="1">
                <a:solidFill>
                  <a:schemeClr val="tx1"/>
                </a:solidFill>
                <a:latin typeface="Arial" charset="0"/>
                <a:ea typeface="ＭＳ Ｐゴシック" charset="0"/>
              </a:defRPr>
            </a:lvl7pPr>
            <a:lvl8pPr marL="3429000" indent="-228600" eaLnBrk="0" fontAlgn="base" hangingPunct="0">
              <a:spcBef>
                <a:spcPct val="0"/>
              </a:spcBef>
              <a:spcAft>
                <a:spcPct val="0"/>
              </a:spcAft>
              <a:defRPr sz="2400" i="1">
                <a:solidFill>
                  <a:schemeClr val="tx1"/>
                </a:solidFill>
                <a:latin typeface="Arial" charset="0"/>
                <a:ea typeface="ＭＳ Ｐゴシック" charset="0"/>
              </a:defRPr>
            </a:lvl8pPr>
            <a:lvl9pPr marL="3886200" indent="-228600" eaLnBrk="0" fontAlgn="base" hangingPunct="0">
              <a:spcBef>
                <a:spcPct val="0"/>
              </a:spcBef>
              <a:spcAft>
                <a:spcPct val="0"/>
              </a:spcAft>
              <a:defRPr sz="2400" i="1">
                <a:solidFill>
                  <a:schemeClr val="tx1"/>
                </a:solidFill>
                <a:latin typeface="Arial" charset="0"/>
                <a:ea typeface="ＭＳ Ｐゴシック" charset="0"/>
              </a:defRPr>
            </a:lvl9pPr>
          </a:lstStyle>
          <a:p>
            <a:r>
              <a:rPr lang="en-US" sz="1400" b="1" i="0" dirty="0"/>
              <a:t>Weber, </a:t>
            </a:r>
            <a:r>
              <a:rPr lang="en-US" sz="1400" b="1" i="0" dirty="0" err="1"/>
              <a:t>Mandl</a:t>
            </a:r>
            <a:r>
              <a:rPr lang="en-US" sz="1400" b="1" i="0" dirty="0"/>
              <a:t>, and </a:t>
            </a:r>
            <a:r>
              <a:rPr lang="en-US" sz="1400" b="1" i="0" dirty="0" err="1"/>
              <a:t>Kohane</a:t>
            </a:r>
            <a:r>
              <a:rPr lang="en-US" sz="1400" b="1" i="0" dirty="0"/>
              <a:t> “Finding the Missing Link for Big Biomedical Data” JAMA 2014.4228</a:t>
            </a:r>
          </a:p>
        </p:txBody>
      </p:sp>
      <p:pic>
        <p:nvPicPr>
          <p:cNvPr id="5" name="Picture 162" descr="Griffins Big Data Chart.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7710"/>
            <a:ext cx="7102475"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333343" y="891974"/>
            <a:ext cx="1648113" cy="954107"/>
          </a:xfrm>
          <a:prstGeom prst="rect">
            <a:avLst/>
          </a:prstGeom>
          <a:noFill/>
        </p:spPr>
        <p:txBody>
          <a:bodyPr wrap="square" rtlCol="0">
            <a:spAutoFit/>
          </a:bodyPr>
          <a:lstStyle/>
          <a:p>
            <a:r>
              <a:rPr lang="en-US" sz="2800" dirty="0" smtClean="0"/>
              <a:t>…And This</a:t>
            </a:r>
            <a:endParaRPr lang="en-US" sz="2800" dirty="0"/>
          </a:p>
        </p:txBody>
      </p:sp>
    </p:spTree>
    <p:extLst>
      <p:ext uri="{BB962C8B-B14F-4D97-AF65-F5344CB8AC3E}">
        <p14:creationId xmlns:p14="http://schemas.microsoft.com/office/powerpoint/2010/main" val="3010848349"/>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85174" y="668477"/>
            <a:ext cx="8258826" cy="1143000"/>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NIST Security Lifecycle</a:t>
            </a:r>
            <a:endParaRPr lang="en-US" sz="4400" b="0" dirty="0">
              <a:solidFill>
                <a:srgbClr val="000000"/>
              </a:solidFill>
              <a:latin typeface="Arial" charset="0"/>
              <a:ea typeface="ＭＳ Ｐゴシック" charset="0"/>
              <a:cs typeface="ＭＳ Ｐゴシック" charset="0"/>
            </a:endParaRPr>
          </a:p>
        </p:txBody>
      </p:sp>
      <p:pic>
        <p:nvPicPr>
          <p:cNvPr id="8" name="Picture 7" descr="nist_rmf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014" y="2383903"/>
            <a:ext cx="4547542" cy="2487194"/>
          </a:xfrm>
          <a:prstGeom prst="rect">
            <a:avLst/>
          </a:prstGeom>
        </p:spPr>
      </p:pic>
      <p:pic>
        <p:nvPicPr>
          <p:cNvPr id="9" name="Picture 8" descr="download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970" y="5532269"/>
            <a:ext cx="914120" cy="408089"/>
          </a:xfrm>
          <a:prstGeom prst="rect">
            <a:avLst/>
          </a:prstGeom>
        </p:spPr>
      </p:pic>
      <p:pic>
        <p:nvPicPr>
          <p:cNvPr id="2" name="Picture 1"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32" y="802991"/>
            <a:ext cx="955868" cy="890229"/>
          </a:xfrm>
          <a:prstGeom prst="rect">
            <a:avLst/>
          </a:prstGeom>
        </p:spPr>
      </p:pic>
    </p:spTree>
    <p:extLst>
      <p:ext uri="{BB962C8B-B14F-4D97-AF65-F5344CB8AC3E}">
        <p14:creationId xmlns:p14="http://schemas.microsoft.com/office/powerpoint/2010/main" val="508573673"/>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70049" y="609600"/>
            <a:ext cx="8258826" cy="1143000"/>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1. Categorize</a:t>
            </a:r>
            <a:endParaRPr lang="en-US" sz="4400" b="0" dirty="0">
              <a:solidFill>
                <a:srgbClr val="000000"/>
              </a:solidFill>
              <a:latin typeface="Arial" charset="0"/>
              <a:ea typeface="ＭＳ Ｐゴシック" charset="0"/>
              <a:cs typeface="ＭＳ Ｐゴシック" charset="0"/>
            </a:endParaRPr>
          </a:p>
        </p:txBody>
      </p:sp>
      <p:sp>
        <p:nvSpPr>
          <p:cNvPr id="6" name="Content Placeholder 2"/>
          <p:cNvSpPr>
            <a:spLocks noGrp="1"/>
          </p:cNvSpPr>
          <p:nvPr>
            <p:ph idx="1"/>
          </p:nvPr>
        </p:nvSpPr>
        <p:spPr>
          <a:xfrm>
            <a:off x="370049" y="1828800"/>
            <a:ext cx="8330963" cy="4038600"/>
          </a:xfrm>
        </p:spPr>
        <p:txBody>
          <a:bodyPr/>
          <a:lstStyle/>
          <a:p>
            <a:r>
              <a:rPr lang="en-US" sz="2600" dirty="0">
                <a:solidFill>
                  <a:srgbClr val="000000"/>
                </a:solidFill>
                <a:latin typeface="Arial" charset="0"/>
                <a:ea typeface="ＭＳ Ｐゴシック" charset="0"/>
                <a:cs typeface="ＭＳ Ｐゴシック" charset="0"/>
              </a:rPr>
              <a:t>FIPS 199 (Standards for Security Categorization of Federal Information and Information Systems) </a:t>
            </a:r>
            <a:r>
              <a:rPr lang="en-US" sz="2600" dirty="0" smtClean="0">
                <a:solidFill>
                  <a:srgbClr val="000000"/>
                </a:solidFill>
                <a:latin typeface="Arial" charset="0"/>
                <a:ea typeface="ＭＳ Ｐゴシック" charset="0"/>
                <a:cs typeface="ＭＳ Ｐゴシック" charset="0"/>
              </a:rPr>
              <a:t>helps categorize </a:t>
            </a:r>
            <a:r>
              <a:rPr lang="en-US" sz="2600" dirty="0">
                <a:solidFill>
                  <a:srgbClr val="000000"/>
                </a:solidFill>
                <a:latin typeface="Arial" charset="0"/>
                <a:ea typeface="ＭＳ Ｐゴシック" charset="0"/>
                <a:cs typeface="ＭＳ Ｐゴシック" charset="0"/>
              </a:rPr>
              <a:t>data based on confidentiality, integrity, and availability</a:t>
            </a:r>
            <a:r>
              <a:rPr lang="en-US" sz="2600" dirty="0" smtClean="0">
                <a:solidFill>
                  <a:srgbClr val="000000"/>
                </a:solidFill>
                <a:latin typeface="Arial" charset="0"/>
                <a:ea typeface="ＭＳ Ｐゴシック" charset="0"/>
                <a:cs typeface="ＭＳ Ｐゴシック" charset="0"/>
              </a:rPr>
              <a:t>.</a:t>
            </a:r>
          </a:p>
          <a:p>
            <a:r>
              <a:rPr lang="en-US" sz="2600" dirty="0">
                <a:solidFill>
                  <a:srgbClr val="000000"/>
                </a:solidFill>
                <a:latin typeface="Arial" charset="0"/>
                <a:ea typeface="ＭＳ Ｐゴシック" charset="0"/>
                <a:cs typeface="ＭＳ Ｐゴシック" charset="0"/>
              </a:rPr>
              <a:t>Categories are Low, Medium, and </a:t>
            </a:r>
            <a:r>
              <a:rPr lang="en-US" sz="2600" dirty="0" smtClean="0">
                <a:solidFill>
                  <a:srgbClr val="000000"/>
                </a:solidFill>
                <a:latin typeface="Arial" charset="0"/>
                <a:ea typeface="ＭＳ Ｐゴシック" charset="0"/>
                <a:cs typeface="ＭＳ Ｐゴシック" charset="0"/>
              </a:rPr>
              <a:t>High.</a:t>
            </a:r>
          </a:p>
          <a:p>
            <a:r>
              <a:rPr lang="en-US" sz="2600" dirty="0" smtClean="0">
                <a:solidFill>
                  <a:srgbClr val="000000"/>
                </a:solidFill>
                <a:latin typeface="Arial" charset="0"/>
                <a:ea typeface="ＭＳ Ｐゴシック" charset="0"/>
                <a:cs typeface="ＭＳ Ｐゴシック" charset="0"/>
              </a:rPr>
              <a:t>NIST 800-60 (Guide for Mapping Types of Information and Information Systems to Security Categories) outlines a process for categorization.</a:t>
            </a:r>
          </a:p>
          <a:p>
            <a:endParaRPr lang="en-US" dirty="0"/>
          </a:p>
        </p:txBody>
      </p:sp>
      <p:pic>
        <p:nvPicPr>
          <p:cNvPr id="7" name="Picture 6"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970" y="5532269"/>
            <a:ext cx="914120" cy="408089"/>
          </a:xfrm>
          <a:prstGeom prst="rect">
            <a:avLst/>
          </a:prstGeom>
        </p:spPr>
      </p:pic>
      <p:pic>
        <p:nvPicPr>
          <p:cNvPr id="2" name="Picture 1"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83" y="680969"/>
            <a:ext cx="1060922" cy="889652"/>
          </a:xfrm>
          <a:prstGeom prst="rect">
            <a:avLst/>
          </a:prstGeom>
        </p:spPr>
      </p:pic>
    </p:spTree>
    <p:extLst>
      <p:ext uri="{BB962C8B-B14F-4D97-AF65-F5344CB8AC3E}">
        <p14:creationId xmlns:p14="http://schemas.microsoft.com/office/powerpoint/2010/main" val="4040606260"/>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934310875"/>
              </p:ext>
            </p:extLst>
          </p:nvPr>
        </p:nvGraphicFramePr>
        <p:xfrm>
          <a:off x="1994437" y="1201648"/>
          <a:ext cx="4649629" cy="4891032"/>
        </p:xfrm>
        <a:graphic>
          <a:graphicData uri="http://schemas.openxmlformats.org/presentationml/2006/ole">
            <mc:AlternateContent xmlns:mc="http://schemas.openxmlformats.org/markup-compatibility/2006">
              <mc:Choice xmlns:v="urn:schemas-microsoft-com:vml" Requires="v">
                <p:oleObj spid="_x0000_s2123" name="Document" r:id="rId3" imgW="5626100" imgH="5918200" progId="Word.Document.12">
                  <p:embed/>
                </p:oleObj>
              </mc:Choice>
              <mc:Fallback>
                <p:oleObj name="Document" r:id="rId3" imgW="5626100" imgH="5918200" progId="Word.Document.12">
                  <p:embed/>
                  <p:pic>
                    <p:nvPicPr>
                      <p:cNvPr id="0" name=""/>
                      <p:cNvPicPr/>
                      <p:nvPr/>
                    </p:nvPicPr>
                    <p:blipFill>
                      <a:blip r:embed="rId4"/>
                      <a:stretch>
                        <a:fillRect/>
                      </a:stretch>
                    </p:blipFill>
                    <p:spPr>
                      <a:xfrm>
                        <a:off x="1994437" y="1201648"/>
                        <a:ext cx="4649629" cy="4891032"/>
                      </a:xfrm>
                      <a:prstGeom prst="rect">
                        <a:avLst/>
                      </a:prstGeom>
                    </p:spPr>
                  </p:pic>
                </p:oleObj>
              </mc:Fallback>
            </mc:AlternateContent>
          </a:graphicData>
        </a:graphic>
      </p:graphicFrame>
      <p:sp>
        <p:nvSpPr>
          <p:cNvPr id="5" name="Rectangle 2"/>
          <p:cNvSpPr>
            <a:spLocks noGrp="1" noChangeArrowheads="1"/>
          </p:cNvSpPr>
          <p:nvPr>
            <p:ph type="title"/>
          </p:nvPr>
        </p:nvSpPr>
        <p:spPr>
          <a:xfrm>
            <a:off x="370049" y="214290"/>
            <a:ext cx="8258826" cy="1143000"/>
          </a:xfrm>
        </p:spPr>
        <p:txBody>
          <a:bodyPr>
            <a:noAutofit/>
          </a:bodyPr>
          <a:lstStyle/>
          <a:p>
            <a:pPr algn="ctr" eaLnBrk="1" hangingPunct="1"/>
            <a:r>
              <a:rPr lang="en-US" sz="3200" b="0" dirty="0" smtClean="0">
                <a:solidFill>
                  <a:srgbClr val="000000"/>
                </a:solidFill>
                <a:latin typeface="Arial" charset="0"/>
                <a:ea typeface="ＭＳ Ｐゴシック" charset="0"/>
                <a:cs typeface="ＭＳ Ｐゴシック" charset="0"/>
              </a:rPr>
              <a:t>FIPS 199 Categorization</a:t>
            </a:r>
            <a:endParaRPr lang="en-US" sz="3200" b="0" dirty="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97712368"/>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45416" y="609600"/>
            <a:ext cx="8258826" cy="1143000"/>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2. Select Controls</a:t>
            </a:r>
            <a:endParaRPr lang="en-US" sz="44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370049" y="1828800"/>
            <a:ext cx="8373867" cy="4038600"/>
          </a:xfrm>
        </p:spPr>
        <p:txBody>
          <a:bodyPr/>
          <a:lstStyle/>
          <a:p>
            <a:r>
              <a:rPr lang="en-US" sz="2600" dirty="0">
                <a:solidFill>
                  <a:srgbClr val="000000"/>
                </a:solidFill>
                <a:latin typeface="Arial" charset="0"/>
                <a:ea typeface="ＭＳ Ｐゴシック" charset="0"/>
                <a:cs typeface="ＭＳ Ｐゴシック" charset="0"/>
              </a:rPr>
              <a:t>FIPS 200 (Minimum Security Requirements for Federal Information and Information Systems</a:t>
            </a:r>
            <a:r>
              <a:rPr lang="en-US" sz="2600" dirty="0" smtClean="0">
                <a:solidFill>
                  <a:srgbClr val="000000"/>
                </a:solidFill>
                <a:latin typeface="Arial" charset="0"/>
                <a:ea typeface="ＭＳ Ｐゴシック" charset="0"/>
                <a:cs typeface="ＭＳ Ｐゴシック" charset="0"/>
              </a:rPr>
              <a:t>) ties minimums to the NIST 800-53 controls.</a:t>
            </a:r>
            <a:endParaRPr lang="en-US" sz="2600" dirty="0">
              <a:solidFill>
                <a:srgbClr val="000000"/>
              </a:solidFill>
              <a:latin typeface="Arial" charset="0"/>
              <a:ea typeface="ＭＳ Ｐゴシック" charset="0"/>
              <a:cs typeface="ＭＳ Ｐゴシック" charset="0"/>
            </a:endParaRPr>
          </a:p>
          <a:p>
            <a:r>
              <a:rPr lang="en-US" sz="2600" dirty="0">
                <a:solidFill>
                  <a:srgbClr val="000000"/>
                </a:solidFill>
                <a:latin typeface="Arial" charset="0"/>
                <a:ea typeface="ＭＳ Ｐゴシック" charset="0"/>
                <a:cs typeface="ＭＳ Ｐゴシック" charset="0"/>
              </a:rPr>
              <a:t>NIST 800-53 (Security &amp; Privacy Controls for Federal Information Systems and Organizations) provides a catalog of </a:t>
            </a:r>
            <a:r>
              <a:rPr lang="en-US" sz="2600" dirty="0" smtClean="0">
                <a:solidFill>
                  <a:srgbClr val="000000"/>
                </a:solidFill>
                <a:latin typeface="Arial" charset="0"/>
                <a:ea typeface="ＭＳ Ｐゴシック" charset="0"/>
                <a:cs typeface="ＭＳ Ｐゴシック" charset="0"/>
              </a:rPr>
              <a:t>security </a:t>
            </a:r>
            <a:r>
              <a:rPr lang="en-US" sz="2600" dirty="0">
                <a:solidFill>
                  <a:srgbClr val="000000"/>
                </a:solidFill>
                <a:latin typeface="Arial" charset="0"/>
                <a:ea typeface="ＭＳ Ｐゴシック" charset="0"/>
                <a:cs typeface="ＭＳ Ｐゴシック" charset="0"/>
              </a:rPr>
              <a:t>controls. They are divided into control </a:t>
            </a:r>
            <a:r>
              <a:rPr lang="en-US" sz="2600" dirty="0" smtClean="0">
                <a:solidFill>
                  <a:srgbClr val="000000"/>
                </a:solidFill>
                <a:latin typeface="Arial" charset="0"/>
                <a:ea typeface="ＭＳ Ｐゴシック" charset="0"/>
                <a:cs typeface="ＭＳ Ｐゴシック" charset="0"/>
              </a:rPr>
              <a:t>families. Each controls has a baseline and </a:t>
            </a:r>
            <a:r>
              <a:rPr lang="en-US" sz="2600" dirty="0">
                <a:solidFill>
                  <a:srgbClr val="000000"/>
                </a:solidFill>
                <a:latin typeface="Arial" charset="0"/>
                <a:ea typeface="ＭＳ Ｐゴシック" charset="0"/>
                <a:cs typeface="ＭＳ Ｐゴシック" charset="0"/>
              </a:rPr>
              <a:t>zero or more control </a:t>
            </a:r>
            <a:r>
              <a:rPr lang="en-US" sz="2600" dirty="0" smtClean="0">
                <a:solidFill>
                  <a:srgbClr val="000000"/>
                </a:solidFill>
                <a:latin typeface="Arial" charset="0"/>
                <a:ea typeface="ＭＳ Ｐゴシック" charset="0"/>
                <a:cs typeface="ＭＳ Ｐゴシック" charset="0"/>
              </a:rPr>
              <a:t>enhancements for stricter security.</a:t>
            </a:r>
            <a:endParaRPr lang="en-US" sz="2600" dirty="0">
              <a:solidFill>
                <a:srgbClr val="000000"/>
              </a:solidFill>
              <a:latin typeface="Arial" charset="0"/>
              <a:ea typeface="ＭＳ Ｐゴシック" charset="0"/>
              <a:cs typeface="ＭＳ Ｐゴシック" charset="0"/>
            </a:endParaRPr>
          </a:p>
          <a:p>
            <a:pPr marL="0" indent="0">
              <a:buNone/>
            </a:pPr>
            <a:endParaRPr lang="en-US" sz="2600" dirty="0"/>
          </a:p>
        </p:txBody>
      </p:sp>
      <p:pic>
        <p:nvPicPr>
          <p:cNvPr id="5" name="Picture 4"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970" y="5532269"/>
            <a:ext cx="914120" cy="408089"/>
          </a:xfrm>
          <a:prstGeom prst="rect">
            <a:avLst/>
          </a:prstGeom>
        </p:spPr>
      </p:pic>
      <p:pic>
        <p:nvPicPr>
          <p:cNvPr id="6" name="Picture 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368" y="761872"/>
            <a:ext cx="1094559" cy="820920"/>
          </a:xfrm>
          <a:prstGeom prst="rect">
            <a:avLst/>
          </a:prstGeom>
        </p:spPr>
      </p:pic>
    </p:spTree>
    <p:extLst>
      <p:ext uri="{BB962C8B-B14F-4D97-AF65-F5344CB8AC3E}">
        <p14:creationId xmlns:p14="http://schemas.microsoft.com/office/powerpoint/2010/main" val="2234376759"/>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9-04 at 5.14.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828" y="543077"/>
            <a:ext cx="3604359" cy="5249827"/>
          </a:xfrm>
          <a:prstGeom prst="rect">
            <a:avLst/>
          </a:prstGeom>
          <a:ln>
            <a:solidFill>
              <a:schemeClr val="tx1">
                <a:alpha val="25000"/>
              </a:schemeClr>
            </a:solidFill>
          </a:ln>
        </p:spPr>
      </p:pic>
      <p:pic>
        <p:nvPicPr>
          <p:cNvPr id="5" name="Picture 4" descr="Screen Shot 2013-09-04 at 5.13.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96" y="543078"/>
            <a:ext cx="3668949" cy="5229773"/>
          </a:xfrm>
          <a:prstGeom prst="rect">
            <a:avLst/>
          </a:prstGeom>
          <a:ln>
            <a:solidFill>
              <a:schemeClr val="tx1">
                <a:alpha val="25000"/>
              </a:schemeClr>
            </a:solidFill>
          </a:ln>
        </p:spPr>
      </p:pic>
      <p:sp>
        <p:nvSpPr>
          <p:cNvPr id="6" name="Donut 5"/>
          <p:cNvSpPr/>
          <p:nvPr/>
        </p:nvSpPr>
        <p:spPr bwMode="auto">
          <a:xfrm>
            <a:off x="4753828" y="849356"/>
            <a:ext cx="1245507" cy="257431"/>
          </a:xfrm>
          <a:prstGeom prst="donut">
            <a:avLst>
              <a:gd name="adj" fmla="val 513"/>
            </a:avLst>
          </a:prstGeom>
          <a:solidFill>
            <a:schemeClr val="accent1"/>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 name="Donut 6"/>
          <p:cNvSpPr/>
          <p:nvPr/>
        </p:nvSpPr>
        <p:spPr bwMode="auto">
          <a:xfrm>
            <a:off x="932889" y="2009216"/>
            <a:ext cx="1245507" cy="257431"/>
          </a:xfrm>
          <a:prstGeom prst="donut">
            <a:avLst>
              <a:gd name="adj" fmla="val 513"/>
            </a:avLst>
          </a:prstGeom>
          <a:solidFill>
            <a:schemeClr val="accent1"/>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 name="Donut 7"/>
          <p:cNvSpPr/>
          <p:nvPr/>
        </p:nvSpPr>
        <p:spPr bwMode="auto">
          <a:xfrm>
            <a:off x="2515130" y="1765070"/>
            <a:ext cx="1245507" cy="257431"/>
          </a:xfrm>
          <a:prstGeom prst="donut">
            <a:avLst>
              <a:gd name="adj" fmla="val 513"/>
            </a:avLst>
          </a:prstGeom>
          <a:solidFill>
            <a:schemeClr val="accent1"/>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TextBox 8"/>
          <p:cNvSpPr txBox="1"/>
          <p:nvPr/>
        </p:nvSpPr>
        <p:spPr>
          <a:xfrm>
            <a:off x="5939670" y="571158"/>
            <a:ext cx="1351652" cy="584776"/>
          </a:xfrm>
          <a:prstGeom prst="rect">
            <a:avLst/>
          </a:prstGeom>
          <a:noFill/>
        </p:spPr>
        <p:txBody>
          <a:bodyPr wrap="none" rtlCol="0">
            <a:spAutoFit/>
          </a:bodyPr>
          <a:lstStyle/>
          <a:p>
            <a:endParaRPr lang="en-US" dirty="0" smtClean="0"/>
          </a:p>
          <a:p>
            <a:r>
              <a:rPr lang="en-US" sz="1400" dirty="0" smtClean="0">
                <a:solidFill>
                  <a:schemeClr val="accent1">
                    <a:lumMod val="60000"/>
                    <a:lumOff val="40000"/>
                  </a:schemeClr>
                </a:solidFill>
              </a:rPr>
              <a:t>Control Family</a:t>
            </a:r>
            <a:endParaRPr lang="en-US" sz="1400" dirty="0">
              <a:solidFill>
                <a:schemeClr val="accent1">
                  <a:lumMod val="60000"/>
                  <a:lumOff val="40000"/>
                </a:schemeClr>
              </a:solidFill>
            </a:endParaRPr>
          </a:p>
        </p:txBody>
      </p:sp>
      <p:sp>
        <p:nvSpPr>
          <p:cNvPr id="10" name="TextBox 9"/>
          <p:cNvSpPr txBox="1"/>
          <p:nvPr/>
        </p:nvSpPr>
        <p:spPr>
          <a:xfrm>
            <a:off x="3739352" y="1481200"/>
            <a:ext cx="1661545" cy="584776"/>
          </a:xfrm>
          <a:prstGeom prst="rect">
            <a:avLst/>
          </a:prstGeom>
          <a:noFill/>
        </p:spPr>
        <p:txBody>
          <a:bodyPr wrap="none" rtlCol="0">
            <a:spAutoFit/>
          </a:bodyPr>
          <a:lstStyle/>
          <a:p>
            <a:endParaRPr lang="en-US" dirty="0" smtClean="0"/>
          </a:p>
          <a:p>
            <a:r>
              <a:rPr lang="en-US" sz="1400" dirty="0" smtClean="0">
                <a:solidFill>
                  <a:srgbClr val="EB3B33"/>
                </a:solidFill>
              </a:rPr>
              <a:t>Security Baselines</a:t>
            </a:r>
            <a:endParaRPr lang="en-US" sz="1400" dirty="0">
              <a:solidFill>
                <a:srgbClr val="EB3B33"/>
              </a:solidFill>
            </a:endParaRPr>
          </a:p>
        </p:txBody>
      </p:sp>
      <p:sp>
        <p:nvSpPr>
          <p:cNvPr id="12" name="TextBox 11"/>
          <p:cNvSpPr txBox="1"/>
          <p:nvPr/>
        </p:nvSpPr>
        <p:spPr>
          <a:xfrm>
            <a:off x="119276" y="1716717"/>
            <a:ext cx="1384917" cy="584776"/>
          </a:xfrm>
          <a:prstGeom prst="rect">
            <a:avLst/>
          </a:prstGeom>
          <a:noFill/>
        </p:spPr>
        <p:txBody>
          <a:bodyPr wrap="square" rtlCol="0">
            <a:spAutoFit/>
          </a:bodyPr>
          <a:lstStyle/>
          <a:p>
            <a:endParaRPr lang="en-US" dirty="0" smtClean="0"/>
          </a:p>
          <a:p>
            <a:r>
              <a:rPr lang="en-US" sz="1400" dirty="0" smtClean="0">
                <a:solidFill>
                  <a:srgbClr val="EB3B33"/>
                </a:solidFill>
              </a:rPr>
              <a:t>Controls</a:t>
            </a:r>
            <a:endParaRPr lang="en-US" sz="1400" dirty="0">
              <a:solidFill>
                <a:srgbClr val="EB3B33"/>
              </a:solidFill>
            </a:endParaRPr>
          </a:p>
        </p:txBody>
      </p:sp>
      <p:sp>
        <p:nvSpPr>
          <p:cNvPr id="2" name="TextBox 1"/>
          <p:cNvSpPr txBox="1"/>
          <p:nvPr/>
        </p:nvSpPr>
        <p:spPr>
          <a:xfrm>
            <a:off x="3944161" y="5803127"/>
            <a:ext cx="1209148" cy="307777"/>
          </a:xfrm>
          <a:prstGeom prst="rect">
            <a:avLst/>
          </a:prstGeom>
          <a:noFill/>
        </p:spPr>
        <p:txBody>
          <a:bodyPr wrap="square" rtlCol="0">
            <a:spAutoFit/>
          </a:bodyPr>
          <a:lstStyle/>
          <a:p>
            <a:r>
              <a:rPr lang="en-US" sz="1400" dirty="0" smtClean="0"/>
              <a:t>NIST 800-53</a:t>
            </a:r>
            <a:endParaRPr lang="en-US" sz="1400" dirty="0"/>
          </a:p>
        </p:txBody>
      </p:sp>
    </p:spTree>
    <p:extLst>
      <p:ext uri="{BB962C8B-B14F-4D97-AF65-F5344CB8AC3E}">
        <p14:creationId xmlns:p14="http://schemas.microsoft.com/office/powerpoint/2010/main" val="2057584666"/>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739352" y="1481200"/>
            <a:ext cx="1661545" cy="584776"/>
          </a:xfrm>
          <a:prstGeom prst="rect">
            <a:avLst/>
          </a:prstGeom>
          <a:noFill/>
        </p:spPr>
        <p:txBody>
          <a:bodyPr wrap="none" rtlCol="0">
            <a:spAutoFit/>
          </a:bodyPr>
          <a:lstStyle/>
          <a:p>
            <a:endParaRPr lang="en-US" dirty="0" smtClean="0"/>
          </a:p>
          <a:p>
            <a:r>
              <a:rPr lang="en-US" sz="1400" dirty="0" smtClean="0">
                <a:solidFill>
                  <a:srgbClr val="EB3B33"/>
                </a:solidFill>
              </a:rPr>
              <a:t>Security Baselines</a:t>
            </a:r>
            <a:endParaRPr lang="en-US" sz="1400" dirty="0">
              <a:solidFill>
                <a:srgbClr val="EB3B33"/>
              </a:solidFill>
            </a:endParaRPr>
          </a:p>
        </p:txBody>
      </p:sp>
      <p:pic>
        <p:nvPicPr>
          <p:cNvPr id="2" name="Picture 1" descr="Screen Shot 2014-08-20 at 1.30.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581" y="478927"/>
            <a:ext cx="3790046" cy="5581482"/>
          </a:xfrm>
          <a:prstGeom prst="rect">
            <a:avLst/>
          </a:prstGeom>
          <a:ln>
            <a:solidFill>
              <a:schemeClr val="bg1">
                <a:lumMod val="75000"/>
              </a:schemeClr>
            </a:solidFill>
          </a:ln>
        </p:spPr>
      </p:pic>
      <p:sp>
        <p:nvSpPr>
          <p:cNvPr id="7" name="Donut 6"/>
          <p:cNvSpPr/>
          <p:nvPr/>
        </p:nvSpPr>
        <p:spPr bwMode="auto">
          <a:xfrm>
            <a:off x="2862796" y="1451836"/>
            <a:ext cx="2106989" cy="266896"/>
          </a:xfrm>
          <a:prstGeom prst="donut">
            <a:avLst>
              <a:gd name="adj" fmla="val 513"/>
            </a:avLst>
          </a:prstGeom>
          <a:solidFill>
            <a:schemeClr val="accent1"/>
          </a:solidFill>
          <a:ln w="3175"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TextBox 11"/>
          <p:cNvSpPr txBox="1"/>
          <p:nvPr/>
        </p:nvSpPr>
        <p:spPr>
          <a:xfrm>
            <a:off x="878469" y="1163320"/>
            <a:ext cx="2094441" cy="584776"/>
          </a:xfrm>
          <a:prstGeom prst="rect">
            <a:avLst/>
          </a:prstGeom>
          <a:noFill/>
        </p:spPr>
        <p:txBody>
          <a:bodyPr wrap="square" rtlCol="0">
            <a:spAutoFit/>
          </a:bodyPr>
          <a:lstStyle/>
          <a:p>
            <a:endParaRPr lang="en-US" dirty="0" smtClean="0"/>
          </a:p>
          <a:p>
            <a:r>
              <a:rPr lang="en-US" sz="1400" dirty="0" smtClean="0">
                <a:solidFill>
                  <a:srgbClr val="EB3B33"/>
                </a:solidFill>
              </a:rPr>
              <a:t>Control Enhancements</a:t>
            </a:r>
            <a:endParaRPr lang="en-US" sz="1400" dirty="0">
              <a:solidFill>
                <a:srgbClr val="EB3B33"/>
              </a:solidFill>
            </a:endParaRPr>
          </a:p>
        </p:txBody>
      </p:sp>
    </p:spTree>
    <p:extLst>
      <p:ext uri="{BB962C8B-B14F-4D97-AF65-F5344CB8AC3E}">
        <p14:creationId xmlns:p14="http://schemas.microsoft.com/office/powerpoint/2010/main" val="3351231541"/>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25264" y="602647"/>
            <a:ext cx="8258826" cy="1143000"/>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Control Selection	</a:t>
            </a:r>
            <a:endParaRPr lang="en-US" sz="44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370049" y="1828800"/>
            <a:ext cx="8088151" cy="4038600"/>
          </a:xfrm>
        </p:spPr>
        <p:txBody>
          <a:bodyPr/>
          <a:lstStyle/>
          <a:p>
            <a:r>
              <a:rPr lang="en-US" sz="2600" dirty="0" smtClean="0">
                <a:solidFill>
                  <a:srgbClr val="000000"/>
                </a:solidFill>
                <a:latin typeface="Arial" charset="0"/>
                <a:ea typeface="ＭＳ Ｐゴシック" charset="0"/>
                <a:cs typeface="ＭＳ Ｐゴシック" charset="0"/>
              </a:rPr>
              <a:t>If you are aligning with the NIST Low security baseline, you select from the controls that are in the “LOW” column.</a:t>
            </a:r>
            <a:endParaRPr lang="en-US" sz="2600" dirty="0">
              <a:solidFill>
                <a:srgbClr val="000000"/>
              </a:solidFill>
              <a:latin typeface="Arial" charset="0"/>
              <a:ea typeface="ＭＳ Ｐゴシック" charset="0"/>
              <a:cs typeface="ＭＳ Ｐゴシック" charset="0"/>
            </a:endParaRPr>
          </a:p>
          <a:p>
            <a:r>
              <a:rPr lang="en-US" sz="2600" dirty="0" smtClean="0">
                <a:solidFill>
                  <a:srgbClr val="000000"/>
                </a:solidFill>
                <a:latin typeface="Arial" charset="0"/>
                <a:ea typeface="ＭＳ Ｐゴシック" charset="0"/>
                <a:cs typeface="ＭＳ Ｐゴシック" charset="0"/>
              </a:rPr>
              <a:t>More and more controls must be added as you move to Moderate and High baselines.</a:t>
            </a:r>
          </a:p>
          <a:p>
            <a:r>
              <a:rPr lang="en-US" sz="2600" dirty="0">
                <a:solidFill>
                  <a:srgbClr val="000000"/>
                </a:solidFill>
                <a:latin typeface="Arial" charset="0"/>
                <a:ea typeface="ＭＳ Ｐゴシック" charset="0"/>
                <a:cs typeface="ＭＳ Ｐゴシック" charset="0"/>
              </a:rPr>
              <a:t>FISMA Low, Moderate, and High </a:t>
            </a:r>
            <a:r>
              <a:rPr lang="en-US" sz="2600" dirty="0" smtClean="0">
                <a:solidFill>
                  <a:srgbClr val="000000"/>
                </a:solidFill>
                <a:latin typeface="Arial" charset="0"/>
                <a:ea typeface="ＭＳ Ｐゴシック" charset="0"/>
                <a:cs typeface="ＭＳ Ｐゴシック" charset="0"/>
              </a:rPr>
              <a:t>correspond to the NIST Low, Moderate, and High baselines.</a:t>
            </a:r>
          </a:p>
          <a:p>
            <a:pPr marL="0" indent="0" algn="ctr">
              <a:buNone/>
            </a:pPr>
            <a:r>
              <a:rPr lang="en-US" sz="2000" dirty="0" smtClean="0">
                <a:solidFill>
                  <a:srgbClr val="000000"/>
                </a:solidFill>
                <a:latin typeface="Arial" charset="0"/>
                <a:ea typeface="ＭＳ Ｐゴシック" charset="0"/>
                <a:cs typeface="ＭＳ Ｐゴシック" charset="0"/>
              </a:rPr>
              <a:t>800-53 has </a:t>
            </a:r>
            <a:r>
              <a:rPr lang="en-US" sz="2000" dirty="0" smtClean="0">
                <a:solidFill>
                  <a:schemeClr val="accent1"/>
                </a:solidFill>
                <a:latin typeface="Arial" charset="0"/>
                <a:ea typeface="ＭＳ Ｐゴシック" charset="0"/>
                <a:cs typeface="ＭＳ Ｐゴシック" charset="0"/>
              </a:rPr>
              <a:t>936</a:t>
            </a:r>
            <a:r>
              <a:rPr lang="en-US" sz="2000" dirty="0" smtClean="0">
                <a:solidFill>
                  <a:srgbClr val="000000"/>
                </a:solidFill>
                <a:latin typeface="Arial" charset="0"/>
                <a:ea typeface="ＭＳ Ｐゴシック" charset="0"/>
                <a:cs typeface="ＭＳ Ｐゴシック" charset="0"/>
              </a:rPr>
              <a:t> total controls, with 16 covering program management, 240 base, and 680 enhancements.</a:t>
            </a:r>
          </a:p>
          <a:p>
            <a:endParaRPr lang="en-US" sz="2600" dirty="0"/>
          </a:p>
        </p:txBody>
      </p:sp>
      <p:pic>
        <p:nvPicPr>
          <p:cNvPr id="5" name="Picture 4"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970" y="5532269"/>
            <a:ext cx="914120" cy="408089"/>
          </a:xfrm>
          <a:prstGeom prst="rect">
            <a:avLst/>
          </a:prstGeom>
        </p:spPr>
      </p:pic>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321" y="742600"/>
            <a:ext cx="912536" cy="830991"/>
          </a:xfrm>
          <a:prstGeom prst="rect">
            <a:avLst/>
          </a:prstGeom>
        </p:spPr>
      </p:pic>
    </p:spTree>
    <p:extLst>
      <p:ext uri="{BB962C8B-B14F-4D97-AF65-F5344CB8AC3E}">
        <p14:creationId xmlns:p14="http://schemas.microsoft.com/office/powerpoint/2010/main" val="472726807"/>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198289" y="621052"/>
            <a:ext cx="8258826" cy="1143000"/>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3. Supplement Controls </a:t>
            </a:r>
            <a:endParaRPr lang="en-US" sz="44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370049" y="1828800"/>
            <a:ext cx="8088151" cy="4038600"/>
          </a:xfrm>
        </p:spPr>
        <p:txBody>
          <a:bodyPr/>
          <a:lstStyle/>
          <a:p>
            <a:r>
              <a:rPr lang="en-US" sz="2600" dirty="0" smtClean="0">
                <a:solidFill>
                  <a:srgbClr val="000000"/>
                </a:solidFill>
                <a:latin typeface="Arial" charset="0"/>
                <a:ea typeface="ＭＳ Ｐゴシック" charset="0"/>
                <a:cs typeface="ＭＳ Ｐゴシック" charset="0"/>
              </a:rPr>
              <a:t>Controls are supplemented as </a:t>
            </a:r>
            <a:r>
              <a:rPr lang="en-US" sz="2600" dirty="0">
                <a:solidFill>
                  <a:srgbClr val="000000"/>
                </a:solidFill>
                <a:latin typeface="Arial" charset="0"/>
                <a:ea typeface="ＭＳ Ｐゴシック" charset="0"/>
                <a:cs typeface="ＭＳ Ｐゴシック" charset="0"/>
              </a:rPr>
              <a:t>needed to mitigate </a:t>
            </a:r>
            <a:r>
              <a:rPr lang="en-US" sz="2600" dirty="0" smtClean="0">
                <a:solidFill>
                  <a:srgbClr val="000000"/>
                </a:solidFill>
                <a:latin typeface="Arial" charset="0"/>
                <a:ea typeface="ＭＳ Ｐゴシック" charset="0"/>
                <a:cs typeface="ＭＳ Ｐゴシック" charset="0"/>
              </a:rPr>
              <a:t>risks after a risk assessment identifies them.</a:t>
            </a:r>
          </a:p>
          <a:p>
            <a:r>
              <a:rPr lang="en-US" sz="2600" dirty="0" smtClean="0">
                <a:solidFill>
                  <a:srgbClr val="000000"/>
                </a:solidFill>
                <a:latin typeface="Arial" charset="0"/>
                <a:ea typeface="ＭＳ Ｐゴシック" charset="0"/>
                <a:cs typeface="ＭＳ Ｐゴシック" charset="0"/>
              </a:rPr>
              <a:t>NIST </a:t>
            </a:r>
            <a:r>
              <a:rPr lang="en-US" sz="2600" dirty="0">
                <a:solidFill>
                  <a:srgbClr val="000000"/>
                </a:solidFill>
                <a:latin typeface="Arial" charset="0"/>
                <a:ea typeface="ＭＳ Ｐゴシック" charset="0"/>
                <a:cs typeface="ＭＳ Ｐゴシック" charset="0"/>
              </a:rPr>
              <a:t>800-30 (Guide for Conducting Risk Assessments</a:t>
            </a:r>
            <a:r>
              <a:rPr lang="en-US" sz="2600" dirty="0" smtClean="0">
                <a:solidFill>
                  <a:srgbClr val="000000"/>
                </a:solidFill>
                <a:latin typeface="Arial" charset="0"/>
                <a:ea typeface="ＭＳ Ｐゴシック" charset="0"/>
                <a:cs typeface="ＭＳ Ｐゴシック" charset="0"/>
              </a:rPr>
              <a:t>) provides the steps to carry out a risk assessment.</a:t>
            </a:r>
          </a:p>
          <a:p>
            <a:r>
              <a:rPr lang="en-US" sz="2600" dirty="0" smtClean="0">
                <a:solidFill>
                  <a:srgbClr val="000000"/>
                </a:solidFill>
                <a:latin typeface="Arial" charset="0"/>
                <a:ea typeface="ＭＳ Ｐゴシック" charset="0"/>
                <a:cs typeface="ＭＳ Ｐゴシック" charset="0"/>
              </a:rPr>
              <a:t>NIST risk assessment is based on threat/vulnerability/likelihood/impact determination.  It can be as simple or as complex as needed.</a:t>
            </a:r>
            <a:endParaRPr lang="en-US" sz="2600" dirty="0">
              <a:solidFill>
                <a:srgbClr val="000000"/>
              </a:solidFill>
              <a:latin typeface="Arial" charset="0"/>
              <a:ea typeface="ＭＳ Ｐゴシック" charset="0"/>
              <a:cs typeface="ＭＳ Ｐゴシック" charset="0"/>
            </a:endParaRPr>
          </a:p>
        </p:txBody>
      </p:sp>
      <p:pic>
        <p:nvPicPr>
          <p:cNvPr id="5" name="Picture 4"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970" y="5532269"/>
            <a:ext cx="914120" cy="408089"/>
          </a:xfrm>
          <a:prstGeom prst="rect">
            <a:avLst/>
          </a:prstGeom>
        </p:spPr>
      </p:pic>
      <p:pic>
        <p:nvPicPr>
          <p:cNvPr id="6" name="Picture 5"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913" y="857934"/>
            <a:ext cx="697252" cy="697252"/>
          </a:xfrm>
          <a:prstGeom prst="rect">
            <a:avLst/>
          </a:prstGeom>
        </p:spPr>
      </p:pic>
    </p:spTree>
    <p:extLst>
      <p:ext uri="{BB962C8B-B14F-4D97-AF65-F5344CB8AC3E}">
        <p14:creationId xmlns:p14="http://schemas.microsoft.com/office/powerpoint/2010/main" val="2334098085"/>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4311" y="390094"/>
            <a:ext cx="8904081" cy="1143000"/>
          </a:xfrm>
        </p:spPr>
        <p:txBody>
          <a:bodyPr>
            <a:noAutofit/>
          </a:bodyPr>
          <a:lstStyle/>
          <a:p>
            <a:pPr algn="ctr" eaLnBrk="1" hangingPunct="1"/>
            <a:r>
              <a:rPr lang="en-US" sz="4000" b="0" dirty="0" smtClean="0">
                <a:solidFill>
                  <a:srgbClr val="000000"/>
                </a:solidFill>
                <a:latin typeface="Arial" charset="0"/>
                <a:ea typeface="ＭＳ Ｐゴシック" charset="0"/>
                <a:cs typeface="ＭＳ Ｐゴシック" charset="0"/>
              </a:rPr>
              <a:t>NIST Risk Assessment &amp; Response</a:t>
            </a:r>
            <a:endParaRPr lang="en-US" sz="40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sz="half" idx="2"/>
          </p:nvPr>
        </p:nvSpPr>
        <p:spPr>
          <a:xfrm>
            <a:off x="919762" y="1636580"/>
            <a:ext cx="4040188" cy="3951288"/>
          </a:xfrm>
        </p:spPr>
        <p:txBody>
          <a:bodyPr/>
          <a:lstStyle/>
          <a:p>
            <a:r>
              <a:rPr lang="en-US" dirty="0" smtClean="0">
                <a:solidFill>
                  <a:srgbClr val="000000"/>
                </a:solidFill>
                <a:latin typeface="Arial" charset="0"/>
                <a:ea typeface="ＭＳ Ｐゴシック" charset="0"/>
                <a:cs typeface="ＭＳ Ｐゴシック" charset="0"/>
              </a:rPr>
              <a:t>Step 1: System Categorization</a:t>
            </a:r>
          </a:p>
          <a:p>
            <a:r>
              <a:rPr lang="en-US" dirty="0" smtClean="0">
                <a:solidFill>
                  <a:srgbClr val="000000"/>
                </a:solidFill>
                <a:latin typeface="Arial" charset="0"/>
                <a:ea typeface="ＭＳ Ｐゴシック" charset="0"/>
                <a:cs typeface="ＭＳ Ｐゴシック" charset="0"/>
              </a:rPr>
              <a:t>Step 2: Threat Identification</a:t>
            </a:r>
          </a:p>
          <a:p>
            <a:r>
              <a:rPr lang="en-US" dirty="0" smtClean="0">
                <a:solidFill>
                  <a:srgbClr val="000000"/>
                </a:solidFill>
                <a:latin typeface="Arial" charset="0"/>
                <a:ea typeface="ＭＳ Ｐゴシック" charset="0"/>
                <a:cs typeface="ＭＳ Ｐゴシック" charset="0"/>
              </a:rPr>
              <a:t>Step 3: Vulnerability Identification</a:t>
            </a:r>
          </a:p>
          <a:p>
            <a:r>
              <a:rPr lang="en-US" dirty="0" smtClean="0">
                <a:solidFill>
                  <a:srgbClr val="000000"/>
                </a:solidFill>
                <a:latin typeface="Arial" charset="0"/>
                <a:ea typeface="ＭＳ Ｐゴシック" charset="0"/>
                <a:cs typeface="ＭＳ Ｐゴシック" charset="0"/>
              </a:rPr>
              <a:t>Step 4: Control Analysis</a:t>
            </a:r>
          </a:p>
          <a:p>
            <a:r>
              <a:rPr lang="en-US" dirty="0" smtClean="0">
                <a:solidFill>
                  <a:srgbClr val="000000"/>
                </a:solidFill>
                <a:latin typeface="Arial" charset="0"/>
                <a:ea typeface="ＭＳ Ｐゴシック" charset="0"/>
                <a:cs typeface="ＭＳ Ｐゴシック" charset="0"/>
              </a:rPr>
              <a:t>Step 5: Likelihood Determination</a:t>
            </a:r>
          </a:p>
          <a:p>
            <a:endParaRPr lang="en-US" dirty="0"/>
          </a:p>
        </p:txBody>
      </p:sp>
      <p:sp>
        <p:nvSpPr>
          <p:cNvPr id="7" name="Content Placeholder 6"/>
          <p:cNvSpPr>
            <a:spLocks noGrp="1"/>
          </p:cNvSpPr>
          <p:nvPr>
            <p:ph sz="quarter" idx="4"/>
          </p:nvPr>
        </p:nvSpPr>
        <p:spPr>
          <a:xfrm>
            <a:off x="4645025" y="1737511"/>
            <a:ext cx="4041775" cy="3951288"/>
          </a:xfrm>
        </p:spPr>
        <p:txBody>
          <a:bodyPr/>
          <a:lstStyle/>
          <a:p>
            <a:r>
              <a:rPr lang="en-US" dirty="0">
                <a:solidFill>
                  <a:srgbClr val="000000"/>
                </a:solidFill>
                <a:latin typeface="Arial" charset="0"/>
                <a:ea typeface="ＭＳ Ｐゴシック" charset="0"/>
                <a:cs typeface="ＭＳ Ｐゴシック" charset="0"/>
              </a:rPr>
              <a:t>Step 6: Impact Analysis</a:t>
            </a:r>
          </a:p>
          <a:p>
            <a:r>
              <a:rPr lang="en-US" dirty="0">
                <a:solidFill>
                  <a:srgbClr val="000000"/>
                </a:solidFill>
                <a:latin typeface="Arial" charset="0"/>
                <a:ea typeface="ＭＳ Ｐゴシック" charset="0"/>
                <a:cs typeface="ＭＳ Ｐゴシック" charset="0"/>
              </a:rPr>
              <a:t>Step 7: Risk Determination</a:t>
            </a:r>
          </a:p>
          <a:p>
            <a:r>
              <a:rPr lang="en-US" dirty="0">
                <a:solidFill>
                  <a:srgbClr val="000000"/>
                </a:solidFill>
                <a:latin typeface="Arial" charset="0"/>
                <a:ea typeface="ＭＳ Ｐゴシック" charset="0"/>
                <a:cs typeface="ＭＳ Ｐゴシック" charset="0"/>
              </a:rPr>
              <a:t>Step 8: Control Recommendations</a:t>
            </a:r>
          </a:p>
          <a:p>
            <a:r>
              <a:rPr lang="en-US" dirty="0">
                <a:solidFill>
                  <a:srgbClr val="000000"/>
                </a:solidFill>
                <a:latin typeface="Arial" charset="0"/>
                <a:ea typeface="ＭＳ Ｐゴシック" charset="0"/>
                <a:cs typeface="ＭＳ Ｐゴシック" charset="0"/>
              </a:rPr>
              <a:t>Step 9: Results Documentation</a:t>
            </a:r>
          </a:p>
        </p:txBody>
      </p:sp>
      <p:pic>
        <p:nvPicPr>
          <p:cNvPr id="10" name="Picture 9"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970" y="5532269"/>
            <a:ext cx="914120" cy="408089"/>
          </a:xfrm>
          <a:prstGeom prst="rect">
            <a:avLst/>
          </a:prstGeom>
        </p:spPr>
      </p:pic>
    </p:spTree>
    <p:extLst>
      <p:ext uri="{BB962C8B-B14F-4D97-AF65-F5344CB8AC3E}">
        <p14:creationId xmlns:p14="http://schemas.microsoft.com/office/powerpoint/2010/main" val="4190558888"/>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70049" y="835947"/>
            <a:ext cx="8258826" cy="1143000"/>
          </a:xfrm>
        </p:spPr>
        <p:txBody>
          <a:bodyPr>
            <a:noAutofit/>
          </a:bodyPr>
          <a:lstStyle/>
          <a:p>
            <a:pPr algn="ctr" eaLnBrk="1" hangingPunct="1"/>
            <a:r>
              <a:rPr lang="en-US" sz="4400" b="0" dirty="0" smtClean="0">
                <a:solidFill>
                  <a:srgbClr val="000000"/>
                </a:solidFill>
                <a:latin typeface="Arial" charset="0"/>
                <a:ea typeface="ＭＳ Ｐゴシック" charset="0"/>
                <a:cs typeface="ＭＳ Ｐゴシック" charset="0"/>
              </a:rPr>
              <a:t>Risk Assessment/Response Documentation</a:t>
            </a:r>
            <a:endParaRPr lang="en-US" sz="4400" b="0" dirty="0">
              <a:solidFill>
                <a:srgbClr val="000000"/>
              </a:solidFill>
              <a:latin typeface="Arial" charset="0"/>
              <a:ea typeface="ＭＳ Ｐゴシック" charset="0"/>
              <a:cs typeface="ＭＳ Ｐゴシック" charset="0"/>
            </a:endParaRPr>
          </a:p>
        </p:txBody>
      </p:sp>
      <p:sp>
        <p:nvSpPr>
          <p:cNvPr id="3" name="Content Placeholder 2"/>
          <p:cNvSpPr>
            <a:spLocks noGrp="1"/>
          </p:cNvSpPr>
          <p:nvPr>
            <p:ph idx="1"/>
          </p:nvPr>
        </p:nvSpPr>
        <p:spPr>
          <a:xfrm>
            <a:off x="370049" y="2337790"/>
            <a:ext cx="8330963" cy="4038600"/>
          </a:xfrm>
        </p:spPr>
        <p:txBody>
          <a:bodyPr/>
          <a:lstStyle/>
          <a:p>
            <a:pPr marL="457200" indent="-457200">
              <a:buFont typeface="Arial"/>
              <a:buChar char="•"/>
            </a:pPr>
            <a:r>
              <a:rPr lang="en-US" sz="2400" dirty="0">
                <a:solidFill>
                  <a:srgbClr val="000000"/>
                </a:solidFill>
                <a:latin typeface="Arial" charset="0"/>
                <a:ea typeface="ＭＳ Ｐゴシック" charset="0"/>
                <a:cs typeface="ＭＳ Ｐゴシック" charset="0"/>
              </a:rPr>
              <a:t>The risk assessment process is documented in a </a:t>
            </a:r>
            <a:r>
              <a:rPr lang="en-US" sz="2400" dirty="0" smtClean="0">
                <a:solidFill>
                  <a:schemeClr val="accent1"/>
                </a:solidFill>
                <a:latin typeface="Arial" charset="0"/>
                <a:ea typeface="ＭＳ Ｐゴシック" charset="0"/>
                <a:cs typeface="ＭＳ Ｐゴシック" charset="0"/>
              </a:rPr>
              <a:t>Risk Assessment </a:t>
            </a:r>
            <a:r>
              <a:rPr lang="en-US" sz="2400" dirty="0">
                <a:solidFill>
                  <a:schemeClr val="accent1"/>
                </a:solidFill>
                <a:latin typeface="Arial" charset="0"/>
                <a:ea typeface="ＭＳ Ｐゴシック" charset="0"/>
                <a:cs typeface="ＭＳ Ｐゴシック" charset="0"/>
              </a:rPr>
              <a:t>report</a:t>
            </a:r>
            <a:r>
              <a:rPr lang="en-US" sz="2400" dirty="0">
                <a:solidFill>
                  <a:srgbClr val="000000"/>
                </a:solidFill>
                <a:latin typeface="Arial" charset="0"/>
                <a:ea typeface="ＭＳ Ｐゴシック" charset="0"/>
                <a:cs typeface="ＭＳ Ｐゴシック" charset="0"/>
              </a:rPr>
              <a:t>.  It describes the methodology used, areas of risk and vulnerabilities, and severity.</a:t>
            </a:r>
          </a:p>
          <a:p>
            <a:pPr marL="457200" indent="-457200">
              <a:buFont typeface="Arial"/>
              <a:buChar char="•"/>
            </a:pPr>
            <a:r>
              <a:rPr lang="en-US" sz="2400" dirty="0">
                <a:solidFill>
                  <a:srgbClr val="000000"/>
                </a:solidFill>
                <a:latin typeface="Arial" charset="0"/>
                <a:ea typeface="ＭＳ Ｐゴシック" charset="0"/>
                <a:cs typeface="ＭＳ Ｐゴシック" charset="0"/>
              </a:rPr>
              <a:t>The response is documented in </a:t>
            </a:r>
            <a:r>
              <a:rPr lang="en-US" sz="2400" dirty="0" smtClean="0">
                <a:solidFill>
                  <a:srgbClr val="000000"/>
                </a:solidFill>
                <a:latin typeface="Arial" charset="0"/>
                <a:ea typeface="ＭＳ Ｐゴシック" charset="0"/>
                <a:cs typeface="ＭＳ Ｐゴシック" charset="0"/>
              </a:rPr>
              <a:t>what is called </a:t>
            </a:r>
            <a:r>
              <a:rPr lang="en-US" sz="2400" dirty="0">
                <a:solidFill>
                  <a:srgbClr val="000000"/>
                </a:solidFill>
                <a:latin typeface="Arial" charset="0"/>
                <a:ea typeface="ＭＳ Ｐゴシック" charset="0"/>
                <a:cs typeface="ＭＳ Ｐゴシック" charset="0"/>
              </a:rPr>
              <a:t>the </a:t>
            </a:r>
            <a:r>
              <a:rPr lang="en-US" sz="2400" dirty="0">
                <a:solidFill>
                  <a:schemeClr val="accent1"/>
                </a:solidFill>
                <a:latin typeface="Arial" charset="0"/>
                <a:ea typeface="ＭＳ Ｐゴシック" charset="0"/>
                <a:cs typeface="ＭＳ Ｐゴシック" charset="0"/>
              </a:rPr>
              <a:t>Plan of Action &amp; Milestones (POA&amp;M)</a:t>
            </a:r>
            <a:r>
              <a:rPr lang="en-US" sz="2400" dirty="0">
                <a:solidFill>
                  <a:srgbClr val="000000"/>
                </a:solidFill>
                <a:latin typeface="Arial" charset="0"/>
                <a:ea typeface="ＭＳ Ｐゴシック" charset="0"/>
                <a:cs typeface="ＭＳ Ｐゴシック" charset="0"/>
              </a:rPr>
              <a:t>.  </a:t>
            </a:r>
            <a:endParaRPr lang="en-US" sz="2400" dirty="0" smtClean="0">
              <a:solidFill>
                <a:srgbClr val="000000"/>
              </a:solidFill>
              <a:latin typeface="Arial" charset="0"/>
              <a:ea typeface="ＭＳ Ｐゴシック" charset="0"/>
              <a:cs typeface="ＭＳ Ｐゴシック" charset="0"/>
            </a:endParaRPr>
          </a:p>
          <a:p>
            <a:pPr marL="457200" indent="-457200">
              <a:buFont typeface="Arial"/>
              <a:buChar char="•"/>
            </a:pPr>
            <a:r>
              <a:rPr lang="en-US" sz="2400" dirty="0" smtClean="0">
                <a:solidFill>
                  <a:srgbClr val="000000"/>
                </a:solidFill>
                <a:latin typeface="Arial" charset="0"/>
                <a:ea typeface="ＭＳ Ｐゴシック" charset="0"/>
                <a:cs typeface="ＭＳ Ｐゴシック" charset="0"/>
              </a:rPr>
              <a:t>It </a:t>
            </a:r>
            <a:r>
              <a:rPr lang="en-US" sz="2400" dirty="0">
                <a:solidFill>
                  <a:srgbClr val="000000"/>
                </a:solidFill>
                <a:latin typeface="Arial" charset="0"/>
                <a:ea typeface="ＭＳ Ｐゴシック" charset="0"/>
                <a:cs typeface="ＭＳ Ｐゴシック" charset="0"/>
              </a:rPr>
              <a:t>documents </a:t>
            </a:r>
            <a:r>
              <a:rPr lang="en-US" sz="2400" dirty="0" smtClean="0">
                <a:solidFill>
                  <a:srgbClr val="000000"/>
                </a:solidFill>
                <a:latin typeface="Arial" charset="0"/>
                <a:ea typeface="ＭＳ Ｐゴシック" charset="0"/>
                <a:cs typeface="ＭＳ Ｐゴシック" charset="0"/>
              </a:rPr>
              <a:t>risk response - whether </a:t>
            </a:r>
            <a:r>
              <a:rPr lang="en-US" sz="2400" dirty="0">
                <a:solidFill>
                  <a:srgbClr val="000000"/>
                </a:solidFill>
                <a:latin typeface="Arial" charset="0"/>
                <a:ea typeface="ＭＳ Ｐゴシック" charset="0"/>
                <a:cs typeface="ＭＳ Ｐゴシック" charset="0"/>
              </a:rPr>
              <a:t>the risk was accepted, mitigated, or transferred </a:t>
            </a:r>
            <a:r>
              <a:rPr lang="en-US" sz="2400" dirty="0" smtClean="0">
                <a:solidFill>
                  <a:srgbClr val="000000"/>
                </a:solidFill>
                <a:latin typeface="Arial" charset="0"/>
                <a:ea typeface="ＭＳ Ｐゴシック" charset="0"/>
                <a:cs typeface="ＭＳ Ｐゴシック" charset="0"/>
              </a:rPr>
              <a:t>to someone else. It also specifies timelines </a:t>
            </a:r>
            <a:r>
              <a:rPr lang="en-US" sz="2400" dirty="0">
                <a:solidFill>
                  <a:srgbClr val="000000"/>
                </a:solidFill>
                <a:latin typeface="Arial" charset="0"/>
                <a:ea typeface="ＭＳ Ｐゴシック" charset="0"/>
                <a:cs typeface="ＭＳ Ｐゴシック" charset="0"/>
              </a:rPr>
              <a:t>and actions for </a:t>
            </a:r>
            <a:r>
              <a:rPr lang="en-US" sz="2400" dirty="0" smtClean="0">
                <a:solidFill>
                  <a:srgbClr val="000000"/>
                </a:solidFill>
                <a:latin typeface="Arial" charset="0"/>
                <a:ea typeface="ＭＳ Ｐゴシック" charset="0"/>
                <a:cs typeface="ＭＳ Ｐゴシック" charset="0"/>
              </a:rPr>
              <a:t>mitigation as appropriate.</a:t>
            </a:r>
            <a:endParaRPr lang="en-US" sz="2400" dirty="0">
              <a:solidFill>
                <a:srgbClr val="000000"/>
              </a:solidFill>
              <a:latin typeface="Arial" charset="0"/>
              <a:ea typeface="ＭＳ Ｐゴシック" charset="0"/>
              <a:cs typeface="ＭＳ Ｐゴシック" charset="0"/>
            </a:endParaRPr>
          </a:p>
          <a:p>
            <a:pPr marL="0" indent="0">
              <a:buNone/>
            </a:pPr>
            <a:endParaRPr lang="en-US" sz="2400" dirty="0">
              <a:solidFill>
                <a:srgbClr val="000000"/>
              </a:solidFill>
              <a:latin typeface="Arial" charset="0"/>
              <a:ea typeface="ＭＳ Ｐゴシック" charset="0"/>
              <a:cs typeface="ＭＳ Ｐゴシック" charset="0"/>
            </a:endParaRPr>
          </a:p>
        </p:txBody>
      </p:sp>
      <p:pic>
        <p:nvPicPr>
          <p:cNvPr id="5" name="Picture 4" descr="download (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9970" y="5532269"/>
            <a:ext cx="914120" cy="408089"/>
          </a:xfrm>
          <a:prstGeom prst="rect">
            <a:avLst/>
          </a:prstGeom>
        </p:spPr>
      </p:pic>
    </p:spTree>
    <p:extLst>
      <p:ext uri="{BB962C8B-B14F-4D97-AF65-F5344CB8AC3E}">
        <p14:creationId xmlns:p14="http://schemas.microsoft.com/office/powerpoint/2010/main" val="3234020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ITS-template">
  <a:themeElements>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UITS-template.potx</Template>
  <TotalTime>6162</TotalTime>
  <Words>7829</Words>
  <Application>Microsoft Macintosh PowerPoint</Application>
  <PresentationFormat>On-screen Show (4:3)</PresentationFormat>
  <Paragraphs>829</Paragraphs>
  <Slides>147</Slides>
  <Notes>75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147</vt:i4>
      </vt:variant>
    </vt:vector>
  </HeadingPairs>
  <TitlesOfParts>
    <vt:vector size="149" baseType="lpstr">
      <vt:lpstr>UITS-template</vt:lpstr>
      <vt:lpstr>Document</vt:lpstr>
      <vt:lpstr>PowerPoint Presentation</vt:lpstr>
      <vt:lpstr>PowerPoint Presentation</vt:lpstr>
      <vt:lpstr>Schedule</vt:lpstr>
      <vt:lpstr>1.  Introduction</vt:lpstr>
      <vt:lpstr>HPC &amp; Compliance</vt:lpstr>
      <vt:lpstr>The Problem</vt:lpstr>
      <vt:lpstr>PowerPoint Presentation</vt:lpstr>
      <vt:lpstr>PowerPoint Presentation</vt:lpstr>
      <vt:lpstr>PowerPoint Presentation</vt:lpstr>
      <vt:lpstr>PowerPoint Presentation</vt:lpstr>
      <vt:lpstr>Compliance Facts</vt:lpstr>
      <vt:lpstr>The Regulatory Challenge</vt:lpstr>
      <vt:lpstr>No Plausible Deniability</vt:lpstr>
      <vt:lpstr>2. HPC and Compliance at IU: A History</vt:lpstr>
      <vt:lpstr>IU’s HPC Organization</vt:lpstr>
      <vt:lpstr>HIPAA History</vt:lpstr>
      <vt:lpstr> Contributing Factors</vt:lpstr>
      <vt:lpstr>Timeline</vt:lpstr>
      <vt:lpstr>HIPAA Implementation Steps</vt:lpstr>
      <vt:lpstr>Steps</vt:lpstr>
      <vt:lpstr>PowerPoint Presentation</vt:lpstr>
      <vt:lpstr>3.  HIPAA &amp; FISMA DEMYSTIFIED</vt:lpstr>
      <vt:lpstr>HIPAA</vt:lpstr>
      <vt:lpstr>A Gentle HIPAA Primer</vt:lpstr>
      <vt:lpstr>PowerPoint Presentation</vt:lpstr>
      <vt:lpstr>PowerPoint Presentation</vt:lpstr>
      <vt:lpstr>PowerPoint Presentation</vt:lpstr>
      <vt:lpstr>PowerPoint Presentation</vt:lpstr>
      <vt:lpstr>PowerPoint Presentation</vt:lpstr>
      <vt:lpstr>PowerPoint Presentation</vt:lpstr>
      <vt:lpstr>Business Associates</vt:lpstr>
      <vt:lpstr>Business Associate Agreements</vt:lpstr>
      <vt:lpstr>Am I a Business Associate?</vt:lpstr>
      <vt:lpstr>PowerPoint Presentation</vt:lpstr>
      <vt:lpstr>PowerPoint Presentation</vt:lpstr>
      <vt:lpstr>PowerPoint Presentation</vt:lpstr>
      <vt:lpstr>Breach Notification</vt:lpstr>
      <vt:lpstr>Enforcement</vt:lpstr>
      <vt:lpstr>Civil Monetary Penalties</vt:lpstr>
      <vt:lpstr>Wonders of Multiplication</vt:lpstr>
      <vt:lpstr>HIPAA Civil/Criminal Penalties in Action</vt:lpstr>
      <vt:lpstr>PowerPoint Presentation</vt:lpstr>
      <vt:lpstr>What happens after a breach?</vt:lpstr>
      <vt:lpstr>Breach Investigation</vt:lpstr>
      <vt:lpstr>Protecting ePHI: The HIPAA Security Rule</vt:lpstr>
      <vt:lpstr>The HIPAA Security Rule</vt:lpstr>
      <vt:lpstr>Security Rule Safeguards</vt:lpstr>
      <vt:lpstr>Required &amp; Addressable</vt:lpstr>
      <vt:lpstr>Standards and Implementation</vt:lpstr>
      <vt:lpstr>PowerPoint Presentation</vt:lpstr>
      <vt:lpstr>PowerPoint Presentation</vt:lpstr>
      <vt:lpstr>Just Good Security?</vt:lpstr>
      <vt:lpstr>Do I firewall &amp; encrypt it all?</vt:lpstr>
      <vt:lpstr>Encryption &amp; Safe Harbor</vt:lpstr>
      <vt:lpstr>Local Risk Tolerance</vt:lpstr>
      <vt:lpstr>What exactly      is HIPAA Security Rule Compliance?</vt:lpstr>
      <vt:lpstr>PowerPoint Presentation</vt:lpstr>
      <vt:lpstr>Typical Presumptions</vt:lpstr>
      <vt:lpstr>Here is what the DHHS says:</vt:lpstr>
      <vt:lpstr>HIPAA Compliance Facts</vt:lpstr>
      <vt:lpstr>PowerPoint Presentation</vt:lpstr>
      <vt:lpstr>The HIPAA Security Rule Fundamentals</vt:lpstr>
      <vt:lpstr>HIPAA Security Rule Process</vt:lpstr>
      <vt:lpstr>Some HIPAA Stats</vt:lpstr>
      <vt:lpstr>PowerPoint Presentation</vt:lpstr>
      <vt:lpstr>PowerPoint Presentation</vt:lpstr>
      <vt:lpstr>Lessons from Breaches</vt:lpstr>
      <vt:lpstr>PowerPoint Presentation</vt:lpstr>
      <vt:lpstr>PowerPoint Presentation</vt:lpstr>
      <vt:lpstr>FISMA</vt:lpstr>
      <vt:lpstr>A Gentle FISMA Primer</vt:lpstr>
      <vt:lpstr>FISMA Requirements</vt:lpstr>
      <vt:lpstr>When does FISMA Apply?</vt:lpstr>
      <vt:lpstr>FISMA is hard!</vt:lpstr>
      <vt:lpstr>The FISMA Process</vt:lpstr>
      <vt:lpstr>Local Administrative Process </vt:lpstr>
      <vt:lpstr>FISMA Authorization Boundary</vt:lpstr>
      <vt:lpstr>Real Life Academic Implementations</vt:lpstr>
      <vt:lpstr>What it takes to FISMA</vt:lpstr>
      <vt:lpstr>FISMA Fines?</vt:lpstr>
      <vt:lpstr>FISMA Reporting</vt:lpstr>
      <vt:lpstr>PowerPoint Presentation</vt:lpstr>
      <vt:lpstr>4.  Cyber Risk Management</vt:lpstr>
      <vt:lpstr>Research &amp; Compliance</vt:lpstr>
      <vt:lpstr>Managing Cyber Risk</vt:lpstr>
      <vt:lpstr>Risk Assessment</vt:lpstr>
      <vt:lpstr>Risk Management Framework</vt:lpstr>
      <vt:lpstr>Industry Standard RMFs</vt:lpstr>
      <vt:lpstr>The NIST RMF</vt:lpstr>
      <vt:lpstr>NIST Security Lifecycle</vt:lpstr>
      <vt:lpstr>1. Categorize</vt:lpstr>
      <vt:lpstr>FIPS 199 Categorization</vt:lpstr>
      <vt:lpstr>2. Select Controls</vt:lpstr>
      <vt:lpstr>PowerPoint Presentation</vt:lpstr>
      <vt:lpstr>PowerPoint Presentation</vt:lpstr>
      <vt:lpstr>Control Selection </vt:lpstr>
      <vt:lpstr>3. Supplement Controls </vt:lpstr>
      <vt:lpstr>NIST Risk Assessment &amp; Response</vt:lpstr>
      <vt:lpstr>Risk Assessment/Response Documentation</vt:lpstr>
      <vt:lpstr>4. Document Controls</vt:lpstr>
      <vt:lpstr>5. Assess Controls</vt:lpstr>
      <vt:lpstr>6. Authorize Information System</vt:lpstr>
      <vt:lpstr>7. Monitor Information System</vt:lpstr>
      <vt:lpstr>Compliance &amp; Clouds</vt:lpstr>
      <vt:lpstr>How are we doing?</vt:lpstr>
      <vt:lpstr>HIPAA in the Cloud</vt:lpstr>
      <vt:lpstr>5.  Building &amp; Leveraging a Risk Management Framework</vt:lpstr>
      <vt:lpstr>Where to start?</vt:lpstr>
      <vt:lpstr>Pre-existing RMF Components</vt:lpstr>
      <vt:lpstr>Choosing a RMF</vt:lpstr>
      <vt:lpstr>Building the RMF at IU</vt:lpstr>
      <vt:lpstr>IU’s NIST RMF Implementation</vt:lpstr>
      <vt:lpstr>Aligning with NIST at IU</vt:lpstr>
      <vt:lpstr>1. Inventory</vt:lpstr>
      <vt:lpstr>The Inventory</vt:lpstr>
      <vt:lpstr>2. Controls -The SSP</vt:lpstr>
      <vt:lpstr>The SSP</vt:lpstr>
      <vt:lpstr>The Enterprise CommonControls</vt:lpstr>
      <vt:lpstr>Secure the documents</vt:lpstr>
      <vt:lpstr>3. The RA Report</vt:lpstr>
      <vt:lpstr>The RA Report</vt:lpstr>
      <vt:lpstr>4. Response - POA&amp;M</vt:lpstr>
      <vt:lpstr>The POA&amp;M</vt:lpstr>
      <vt:lpstr>5. Staff Training</vt:lpstr>
      <vt:lpstr>User Training</vt:lpstr>
      <vt:lpstr>User awareness and training</vt:lpstr>
      <vt:lpstr>6. Oversight</vt:lpstr>
      <vt:lpstr>7. Authority to Operate</vt:lpstr>
      <vt:lpstr>8. Ongoing Risk Management</vt:lpstr>
      <vt:lpstr>From NIST to HIPAA</vt:lpstr>
      <vt:lpstr>PowerPoint Presentation</vt:lpstr>
      <vt:lpstr>PowerPoint Presentation</vt:lpstr>
      <vt:lpstr>PowerPoint Presentation</vt:lpstr>
      <vt:lpstr>Current Status</vt:lpstr>
      <vt:lpstr>Institutional HIPAA Process </vt:lpstr>
      <vt:lpstr>Institutional FISMA Process*</vt:lpstr>
      <vt:lpstr>Compliance is no beast</vt:lpstr>
      <vt:lpstr>Future</vt:lpstr>
      <vt:lpstr>Vision</vt:lpstr>
      <vt:lpstr>6.  Conclusions</vt:lpstr>
      <vt:lpstr>Compliance is Imminent</vt:lpstr>
      <vt:lpstr>Opportunities and Threats</vt:lpstr>
      <vt:lpstr>Benefits</vt:lpstr>
      <vt:lpstr>You’re well on your way to compliance already!</vt:lpstr>
      <vt:lpstr>HIPAA/NIST Resources</vt:lpstr>
      <vt:lpstr>Contact</vt:lpstr>
      <vt:lpstr>PowerPoint Presentation</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Anurag Shankar</dc:creator>
  <cp:lastModifiedBy>William Barnett</cp:lastModifiedBy>
  <cp:revision>2403</cp:revision>
  <dcterms:created xsi:type="dcterms:W3CDTF">2013-12-03T13:25:34Z</dcterms:created>
  <dcterms:modified xsi:type="dcterms:W3CDTF">2014-08-26T15:09:17Z</dcterms:modified>
</cp:coreProperties>
</file>