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14"/>
  </p:notesMasterIdLst>
  <p:sldIdLst>
    <p:sldId id="256" r:id="rId2"/>
    <p:sldId id="403" r:id="rId3"/>
    <p:sldId id="406" r:id="rId4"/>
    <p:sldId id="407" r:id="rId5"/>
    <p:sldId id="405" r:id="rId6"/>
    <p:sldId id="404" r:id="rId7"/>
    <p:sldId id="408" r:id="rId8"/>
    <p:sldId id="409" r:id="rId9"/>
    <p:sldId id="410" r:id="rId10"/>
    <p:sldId id="369" r:id="rId11"/>
    <p:sldId id="278" r:id="rId12"/>
    <p:sldId id="264" r:id="rId13"/>
  </p:sldIdLst>
  <p:sldSz cx="9144000" cy="5143500" type="screen16x9"/>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A5B8"/>
    <a:srgbClr val="1185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59787" autoAdjust="0"/>
  </p:normalViewPr>
  <p:slideViewPr>
    <p:cSldViewPr snapToGrid="0" snapToObjects="1">
      <p:cViewPr varScale="1">
        <p:scale>
          <a:sx n="100" d="100"/>
          <a:sy n="100" d="100"/>
        </p:scale>
        <p:origin x="2608" y="176"/>
      </p:cViewPr>
      <p:guideLst>
        <p:guide orient="horz" pos="1620"/>
        <p:guide pos="2880"/>
      </p:guideLst>
    </p:cSldViewPr>
  </p:slideViewPr>
  <p:outlineViewPr>
    <p:cViewPr>
      <p:scale>
        <a:sx n="33" d="100"/>
        <a:sy n="33" d="100"/>
      </p:scale>
      <p:origin x="0" y="-38208"/>
    </p:cViewPr>
  </p:outlineViewPr>
  <p:notesTextViewPr>
    <p:cViewPr>
      <p:scale>
        <a:sx n="1" d="1"/>
        <a:sy n="1" d="1"/>
      </p:scale>
      <p:origin x="0" y="0"/>
    </p:cViewPr>
  </p:notesTextViewPr>
  <p:sorterViewPr>
    <p:cViewPr>
      <p:scale>
        <a:sx n="98" d="100"/>
        <a:sy n="98" d="100"/>
      </p:scale>
      <p:origin x="0" y="1136"/>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E296F-1A0F-8E41-84B7-16A6D58E7CFD}" type="datetimeFigureOut">
              <a:rPr lang="en-US" smtClean="0"/>
              <a:t>8/22/18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A27832-FA4C-FA4C-9D28-20B9079E21B2}" type="slidenum">
              <a:rPr lang="en-US" smtClean="0"/>
              <a:t>‹#›</a:t>
            </a:fld>
            <a:endParaRPr lang="en-US"/>
          </a:p>
        </p:txBody>
      </p:sp>
    </p:spTree>
    <p:extLst>
      <p:ext uri="{BB962C8B-B14F-4D97-AF65-F5344CB8AC3E}">
        <p14:creationId xmlns:p14="http://schemas.microsoft.com/office/powerpoint/2010/main" val="111977652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hdl.handle.net/2022/22123"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agaveapi.co/" TargetMode="External"/><Relationship Id="rId13" Type="http://schemas.openxmlformats.org/officeDocument/2006/relationships/hyperlink" Target="https://docs.google.com/document/d/1zqA-vJMGGNTHS5jUZ4Ji37tO70pa5td4rXu-_vkKAn8/edit#heading=h.ljaeqnd2g0rh" TargetMode="External"/><Relationship Id="rId3" Type="http://schemas.openxmlformats.org/officeDocument/2006/relationships/hyperlink" Target="http://www.cyverse.org/atmosphere" TargetMode="External"/><Relationship Id="rId7" Type="http://schemas.openxmlformats.org/officeDocument/2006/relationships/hyperlink" Target="https://docs.google.com/document/d/1zqA-vJMGGNTHS5jUZ4Ji37tO70pa5td4rXu-_vkKAn8/edit#heading=h.1jldzy8bc981" TargetMode="External"/><Relationship Id="rId12" Type="http://schemas.openxmlformats.org/officeDocument/2006/relationships/hyperlink" Target="https://scigap.org/"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cac.cornell.edu/services/cloudservices.aspx" TargetMode="External"/><Relationship Id="rId11" Type="http://schemas.openxmlformats.org/officeDocument/2006/relationships/hyperlink" Target="https://www.globus.org/" TargetMode="External"/><Relationship Id="rId5" Type="http://schemas.openxmlformats.org/officeDocument/2006/relationships/hyperlink" Target="https://jetstream-cloud.org/" TargetMode="External"/><Relationship Id="rId10" Type="http://schemas.openxmlformats.org/officeDocument/2006/relationships/hyperlink" Target="https://galaxyproject.org/cloud/" TargetMode="External"/><Relationship Id="rId4" Type="http://schemas.openxmlformats.org/officeDocument/2006/relationships/hyperlink" Target="https://hubzero.org/" TargetMode="External"/><Relationship Id="rId9" Type="http://schemas.openxmlformats.org/officeDocument/2006/relationships/hyperlink" Target="http://www.cyverse.org/"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agaveapi.co/" TargetMode="External"/><Relationship Id="rId13" Type="http://schemas.openxmlformats.org/officeDocument/2006/relationships/hyperlink" Target="https://docs.google.com/document/d/1zqA-vJMGGNTHS5jUZ4Ji37tO70pa5td4rXu-_vkKAn8/edit#heading=h.ljaeqnd2g0rh" TargetMode="External"/><Relationship Id="rId3" Type="http://schemas.openxmlformats.org/officeDocument/2006/relationships/hyperlink" Target="http://www.cyverse.org/atmosphere" TargetMode="External"/><Relationship Id="rId7" Type="http://schemas.openxmlformats.org/officeDocument/2006/relationships/hyperlink" Target="https://docs.google.com/document/d/1zqA-vJMGGNTHS5jUZ4Ji37tO70pa5td4rXu-_vkKAn8/edit#heading=h.1jldzy8bc981" TargetMode="External"/><Relationship Id="rId12" Type="http://schemas.openxmlformats.org/officeDocument/2006/relationships/hyperlink" Target="https://scigap.org/"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cac.cornell.edu/services/cloudservices.aspx" TargetMode="External"/><Relationship Id="rId11" Type="http://schemas.openxmlformats.org/officeDocument/2006/relationships/hyperlink" Target="https://www.globus.org/" TargetMode="External"/><Relationship Id="rId5" Type="http://schemas.openxmlformats.org/officeDocument/2006/relationships/hyperlink" Target="https://jetstream-cloud.org/" TargetMode="External"/><Relationship Id="rId10" Type="http://schemas.openxmlformats.org/officeDocument/2006/relationships/hyperlink" Target="https://galaxyproject.org/cloud/" TargetMode="External"/><Relationship Id="rId4" Type="http://schemas.openxmlformats.org/officeDocument/2006/relationships/hyperlink" Target="https://hubzero.org/" TargetMode="External"/><Relationship Id="rId9" Type="http://schemas.openxmlformats.org/officeDocument/2006/relationships/hyperlink" Target="http://www.cyverse.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900" b="0" i="0" u="none" strike="noStrike" kern="1200" dirty="0">
                <a:solidFill>
                  <a:schemeClr val="tx1"/>
                </a:solidFill>
                <a:effectLst/>
                <a:latin typeface="+mn-lt"/>
                <a:ea typeface="+mn-ea"/>
                <a:cs typeface="+mn-cs"/>
              </a:rPr>
              <a:t>A “cloud resource” provides a hosted, self-service means for users to run virtual machines or containers such that they can have a custom software stack and isolation from other users. Virtual machines or container images can be curated and provided by the cloud resource operator, provided by the user, or provided by third parties.</a:t>
            </a:r>
            <a:endParaRPr lang="en-US" b="0" dirty="0">
              <a:effectLst/>
            </a:endParaRPr>
          </a:p>
          <a:p>
            <a:pPr rtl="0"/>
            <a:br>
              <a:rPr lang="en-US" b="0" dirty="0">
                <a:effectLst/>
              </a:rPr>
            </a:br>
            <a:r>
              <a:rPr lang="en-US" sz="900" b="0" i="0" u="none" strike="noStrike" kern="1200" dirty="0">
                <a:solidFill>
                  <a:schemeClr val="tx1"/>
                </a:solidFill>
                <a:effectLst/>
                <a:latin typeface="+mn-lt"/>
                <a:ea typeface="+mn-ea"/>
                <a:cs typeface="+mn-cs"/>
              </a:rPr>
              <a:t>Operating a cloud resource involves addressing security requirements of multiple stakeholders: those of the resource operator and those of the resource user.  These parties may have different incentives related to security as well as different levels of acumen. Operators may at times run images whose trustworthiness is not established and grant users privileged access within their running image that would be uncommon on non-virtualized computing resources.  Moreover, users, with their elevated privileges, can misconfigure services, expose sensitive data or choose protocols/solutions that offer less security for the sake of installation or operating costs. These factors can lead to an environment that, by its nature, is difficult to secure.</a:t>
            </a:r>
            <a:endParaRPr lang="en-US" b="0" dirty="0">
              <a:effectLst/>
            </a:endParaRPr>
          </a:p>
          <a:p>
            <a:pPr rtl="0"/>
            <a:br>
              <a:rPr lang="en-US" b="0" dirty="0">
                <a:effectLst/>
              </a:rPr>
            </a:br>
            <a:r>
              <a:rPr lang="en-US" sz="900" b="0" i="0" u="none" strike="noStrike" kern="1200" dirty="0">
                <a:solidFill>
                  <a:schemeClr val="tx1"/>
                </a:solidFill>
                <a:effectLst/>
                <a:latin typeface="+mn-lt"/>
                <a:ea typeface="+mn-ea"/>
                <a:cs typeface="+mn-cs"/>
              </a:rPr>
              <a:t>A community consisting of The Agave Platform, Cornell University Center for Advanced Computing, </a:t>
            </a:r>
            <a:r>
              <a:rPr lang="en-US" sz="900" b="0" i="0" u="none" strike="noStrike" kern="1200" dirty="0" err="1">
                <a:solidFill>
                  <a:schemeClr val="tx1"/>
                </a:solidFill>
                <a:effectLst/>
                <a:latin typeface="+mn-lt"/>
                <a:ea typeface="+mn-ea"/>
                <a:cs typeface="+mn-cs"/>
              </a:rPr>
              <a:t>CyVerse</a:t>
            </a:r>
            <a:r>
              <a:rPr lang="en-US" sz="900" b="0" i="0" u="none" strike="noStrike" kern="1200" dirty="0">
                <a:solidFill>
                  <a:schemeClr val="tx1"/>
                </a:solidFill>
                <a:effectLst/>
                <a:latin typeface="+mn-lt"/>
                <a:ea typeface="+mn-ea"/>
                <a:cs typeface="+mn-cs"/>
              </a:rPr>
              <a:t>, Jetstream and Trusted CI collaborated in authoring a set of Security Best Practices for developing in, and operating an academic cloud resource.  The effort in tackling the unique security risks to academic cloud services was guided by three basic principles, specifically: security is a shared concern between a cloud service provider and a cloud service user, neither can expect the other to fully address security; a clean delineation between cloud service provider and cloud service user of security responsibilities is critical to ensure all responsibilities are met; and the cloud service provider has the responsibility to ensure all security responsibilities are articulated and the cloud service user is educated about how to fulfill their responsibilities. </a:t>
            </a:r>
            <a:endParaRPr lang="en-US" b="0" dirty="0">
              <a:effectLst/>
            </a:endParaRPr>
          </a:p>
          <a:p>
            <a:pPr rtl="0"/>
            <a:br>
              <a:rPr lang="en-US" b="0" dirty="0">
                <a:effectLst/>
              </a:rPr>
            </a:br>
            <a:r>
              <a:rPr lang="en-US" sz="900" b="0" i="0" u="none" strike="noStrike" kern="1200" dirty="0">
                <a:solidFill>
                  <a:schemeClr val="tx1"/>
                </a:solidFill>
                <a:effectLst/>
                <a:latin typeface="+mn-lt"/>
                <a:ea typeface="+mn-ea"/>
                <a:cs typeface="+mn-cs"/>
              </a:rPr>
              <a:t>In the document at </a:t>
            </a:r>
            <a:r>
              <a:rPr lang="en-US" sz="900" b="0" i="1" u="sng" strike="noStrike" kern="1200" dirty="0">
                <a:solidFill>
                  <a:schemeClr val="tx1"/>
                </a:solidFill>
                <a:effectLst/>
                <a:latin typeface="+mn-lt"/>
                <a:ea typeface="+mn-ea"/>
                <a:cs typeface="+mn-cs"/>
                <a:hlinkClick r:id="rId3"/>
              </a:rPr>
              <a:t>http://hdl.handle.net/2022/22123</a:t>
            </a:r>
            <a:r>
              <a:rPr lang="en-US" sz="900" b="0" i="0" u="none" strike="noStrike" kern="1200" dirty="0">
                <a:solidFill>
                  <a:schemeClr val="tx1"/>
                </a:solidFill>
                <a:effectLst/>
                <a:latin typeface="+mn-lt"/>
                <a:ea typeface="+mn-ea"/>
                <a:cs typeface="+mn-cs"/>
              </a:rPr>
              <a:t>, the community details nine use cases they deemed most important to academic cloud services, exploring the security concerns of each, as well as providing one or more security best practices that balance the needs of the stakeholders and mitigates risk. The nine use cases are:</a:t>
            </a:r>
          </a:p>
          <a:p>
            <a:pPr rtl="0"/>
            <a:endParaRPr lang="en-US" b="0" dirty="0">
              <a:effectLst/>
            </a:endParaRPr>
          </a:p>
          <a:p>
            <a:pPr marL="171450" indent="-171450" rtl="0" fontAlgn="base">
              <a:buFont typeface="Arial" panose="020B0604020202020204" pitchFamily="34" charset="0"/>
              <a:buChar char="•"/>
            </a:pPr>
            <a:r>
              <a:rPr lang="en-US" sz="900" b="0" i="0" u="none" strike="noStrike" kern="1200" dirty="0">
                <a:solidFill>
                  <a:schemeClr val="tx1"/>
                </a:solidFill>
                <a:effectLst/>
                <a:latin typeface="+mn-lt"/>
                <a:ea typeface="+mn-ea"/>
                <a:cs typeface="+mn-cs"/>
              </a:rPr>
              <a:t>Disseminate Localized Best Practices</a:t>
            </a:r>
          </a:p>
          <a:p>
            <a:pPr marL="171450" indent="-171450" rtl="0" fontAlgn="base">
              <a:buFont typeface="Arial" panose="020B0604020202020204" pitchFamily="34" charset="0"/>
              <a:buChar char="•"/>
            </a:pPr>
            <a:r>
              <a:rPr lang="en-US" sz="900" b="0" i="0" u="none" strike="noStrike" kern="1200" dirty="0">
                <a:solidFill>
                  <a:schemeClr val="tx1"/>
                </a:solidFill>
                <a:effectLst/>
                <a:latin typeface="+mn-lt"/>
                <a:ea typeface="+mn-ea"/>
                <a:cs typeface="+mn-cs"/>
              </a:rPr>
              <a:t>Ensure Image Trustworthiness</a:t>
            </a:r>
          </a:p>
          <a:p>
            <a:pPr marL="171450" indent="-171450" rtl="0" fontAlgn="base">
              <a:buFont typeface="Arial" panose="020B0604020202020204" pitchFamily="34" charset="0"/>
              <a:buChar char="•"/>
            </a:pPr>
            <a:r>
              <a:rPr lang="en-US" sz="900" b="0" i="0" u="none" strike="noStrike" kern="1200" dirty="0">
                <a:solidFill>
                  <a:schemeClr val="tx1"/>
                </a:solidFill>
                <a:effectLst/>
                <a:latin typeface="+mn-lt"/>
                <a:ea typeface="+mn-ea"/>
                <a:cs typeface="+mn-cs"/>
              </a:rPr>
              <a:t>Provide Method to Manage User Secrets</a:t>
            </a:r>
          </a:p>
          <a:p>
            <a:pPr marL="171450" indent="-171450" rtl="0" fontAlgn="base">
              <a:buFont typeface="Arial" panose="020B0604020202020204" pitchFamily="34" charset="0"/>
              <a:buChar char="•"/>
            </a:pPr>
            <a:r>
              <a:rPr lang="en-US" sz="900" b="0" i="0" u="none" strike="noStrike" kern="1200" dirty="0">
                <a:solidFill>
                  <a:schemeClr val="tx1"/>
                </a:solidFill>
                <a:effectLst/>
                <a:latin typeface="+mn-lt"/>
                <a:ea typeface="+mn-ea"/>
                <a:cs typeface="+mn-cs"/>
              </a:rPr>
              <a:t>Support Privileged Access within Images</a:t>
            </a:r>
          </a:p>
          <a:p>
            <a:pPr marL="171450" indent="-171450" rtl="0" fontAlgn="base">
              <a:buFont typeface="Arial" panose="020B0604020202020204" pitchFamily="34" charset="0"/>
              <a:buChar char="•"/>
            </a:pPr>
            <a:r>
              <a:rPr lang="en-US" sz="900" b="0" i="0" u="none" strike="noStrike" kern="1200" dirty="0">
                <a:solidFill>
                  <a:schemeClr val="tx1"/>
                </a:solidFill>
                <a:effectLst/>
                <a:latin typeface="+mn-lt"/>
                <a:ea typeface="+mn-ea"/>
                <a:cs typeface="+mn-cs"/>
              </a:rPr>
              <a:t>Empower Users with Self-service DNS Management</a:t>
            </a:r>
          </a:p>
          <a:p>
            <a:pPr marL="171450" indent="-171450" rtl="0" fontAlgn="base">
              <a:buFont typeface="Arial" panose="020B0604020202020204" pitchFamily="34" charset="0"/>
              <a:buChar char="•"/>
            </a:pPr>
            <a:r>
              <a:rPr lang="en-US" sz="900" b="0" i="0" u="none" strike="noStrike" kern="1200" dirty="0">
                <a:solidFill>
                  <a:schemeClr val="tx1"/>
                </a:solidFill>
                <a:effectLst/>
                <a:latin typeface="+mn-lt"/>
                <a:ea typeface="+mn-ea"/>
                <a:cs typeface="+mn-cs"/>
              </a:rPr>
              <a:t>Provide Method to Manage User Configurations</a:t>
            </a:r>
          </a:p>
          <a:p>
            <a:pPr marL="171450" indent="-171450" rtl="0" fontAlgn="base">
              <a:buFont typeface="Arial" panose="020B0604020202020204" pitchFamily="34" charset="0"/>
              <a:buChar char="•"/>
            </a:pPr>
            <a:r>
              <a:rPr lang="en-US" sz="900" b="0" i="0" u="none" strike="noStrike" kern="1200" dirty="0">
                <a:solidFill>
                  <a:schemeClr val="tx1"/>
                </a:solidFill>
                <a:effectLst/>
                <a:latin typeface="+mn-lt"/>
                <a:ea typeface="+mn-ea"/>
                <a:cs typeface="+mn-cs"/>
              </a:rPr>
              <a:t>Provide Service Accounts</a:t>
            </a:r>
          </a:p>
          <a:p>
            <a:pPr marL="171450" indent="-171450" rtl="0" fontAlgn="base">
              <a:buFont typeface="Arial" panose="020B0604020202020204" pitchFamily="34" charset="0"/>
              <a:buChar char="•"/>
            </a:pPr>
            <a:r>
              <a:rPr lang="en-US" sz="900" b="0" i="0" u="none" strike="noStrike" kern="1200" dirty="0">
                <a:solidFill>
                  <a:schemeClr val="tx1"/>
                </a:solidFill>
                <a:effectLst/>
                <a:latin typeface="+mn-lt"/>
                <a:ea typeface="+mn-ea"/>
                <a:cs typeface="+mn-cs"/>
              </a:rPr>
              <a:t>Offer Monitoring Services</a:t>
            </a:r>
          </a:p>
          <a:p>
            <a:pPr marL="171450" marR="0" lvl="0" indent="-1714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kern="1200" dirty="0">
                <a:solidFill>
                  <a:schemeClr val="tx1"/>
                </a:solidFill>
                <a:effectLst/>
                <a:latin typeface="+mn-lt"/>
                <a:ea typeface="+mn-ea"/>
                <a:cs typeface="+mn-cs"/>
              </a:rPr>
              <a:t>Offer Identity and Access Management-aware Continuous Integration / Continuous Delivery Services</a:t>
            </a:r>
          </a:p>
          <a:p>
            <a:pPr marL="0" marR="0" lvl="0" indent="0" algn="l" defTabSz="6858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900" b="0" i="0" u="none" strike="noStrike" kern="1200" dirty="0">
              <a:solidFill>
                <a:schemeClr val="tx1"/>
              </a:solidFill>
              <a:effectLst/>
              <a:latin typeface="+mn-lt"/>
              <a:ea typeface="+mn-ea"/>
              <a:cs typeface="+mn-cs"/>
            </a:endParaRPr>
          </a:p>
          <a:p>
            <a:pPr rtl="0"/>
            <a:r>
              <a:rPr lang="en-US" sz="900" b="0" i="0" u="none" strike="noStrike" kern="1200" dirty="0">
                <a:solidFill>
                  <a:schemeClr val="tx1"/>
                </a:solidFill>
                <a:effectLst/>
                <a:latin typeface="+mn-lt"/>
                <a:ea typeface="+mn-ea"/>
                <a:cs typeface="+mn-cs"/>
              </a:rPr>
              <a:t>Members of the community, including, Rion Dooley, Richard Knepper and Mike Lowe would like to present both their experiences in developing this set of Security Best Practices, as well as the state of academic cloud services and the direction the community needs to push for in order to meet the demands of science.  The community leaders request a plenary sessions of sixty minutes in order to relate their experiences.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BA27832-FA4C-FA4C-9D28-20B9079E21B2}" type="slidenum">
              <a:rPr lang="en-US" smtClean="0"/>
              <a:t>1</a:t>
            </a:fld>
            <a:endParaRPr lang="en-US"/>
          </a:p>
        </p:txBody>
      </p:sp>
    </p:spTree>
    <p:extLst>
      <p:ext uri="{BB962C8B-B14F-4D97-AF65-F5344CB8AC3E}">
        <p14:creationId xmlns:p14="http://schemas.microsoft.com/office/powerpoint/2010/main" val="524748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900" b="1" i="0" u="none" strike="noStrike" kern="1200" dirty="0">
                <a:solidFill>
                  <a:schemeClr val="tx1"/>
                </a:solidFill>
                <a:effectLst/>
                <a:latin typeface="+mn-lt"/>
                <a:ea typeface="+mn-ea"/>
                <a:cs typeface="+mn-cs"/>
              </a:rPr>
              <a:t>Academic Cloud Resource/Service Providers</a:t>
            </a:r>
            <a:r>
              <a:rPr lang="en-US" sz="900" b="0" i="0" u="none" strike="noStrike" kern="1200" dirty="0">
                <a:solidFill>
                  <a:schemeClr val="tx1"/>
                </a:solidFill>
                <a:effectLst/>
                <a:latin typeface="+mn-lt"/>
                <a:ea typeface="+mn-ea"/>
                <a:cs typeface="+mn-cs"/>
              </a:rPr>
              <a:t>: providers of cloud services to the community.  Atmosphere (</a:t>
            </a:r>
            <a:r>
              <a:rPr lang="en-US" sz="900" b="0" i="0" u="sng" strike="noStrike" kern="1200" dirty="0">
                <a:solidFill>
                  <a:schemeClr val="tx1"/>
                </a:solidFill>
                <a:effectLst/>
                <a:latin typeface="+mn-lt"/>
                <a:ea typeface="+mn-ea"/>
                <a:cs typeface="+mn-cs"/>
                <a:hlinkClick r:id="rId3"/>
              </a:rPr>
              <a:t>http://www.cyverse.org/atmosphere</a:t>
            </a:r>
            <a:r>
              <a:rPr lang="en-US" sz="900" b="0" i="0" u="none" strike="noStrike" kern="1200" dirty="0">
                <a:solidFill>
                  <a:schemeClr val="tx1"/>
                </a:solidFill>
                <a:effectLst/>
                <a:latin typeface="+mn-lt"/>
                <a:ea typeface="+mn-ea"/>
                <a:cs typeface="+mn-cs"/>
              </a:rPr>
              <a:t>), </a:t>
            </a:r>
            <a:r>
              <a:rPr lang="en-US" sz="900" b="0" i="0" u="none" strike="noStrike" kern="1200" dirty="0" err="1">
                <a:solidFill>
                  <a:schemeClr val="tx1"/>
                </a:solidFill>
                <a:effectLst/>
                <a:latin typeface="+mn-lt"/>
                <a:ea typeface="+mn-ea"/>
                <a:cs typeface="+mn-cs"/>
              </a:rPr>
              <a:t>HUBzero</a:t>
            </a:r>
            <a:r>
              <a:rPr lang="en-US" sz="900" b="0" i="0" u="none" strike="noStrike" kern="1200" dirty="0">
                <a:solidFill>
                  <a:schemeClr val="tx1"/>
                </a:solidFill>
                <a:effectLst/>
                <a:latin typeface="+mn-lt"/>
                <a:ea typeface="+mn-ea"/>
                <a:cs typeface="+mn-cs"/>
              </a:rPr>
              <a:t> (</a:t>
            </a:r>
            <a:r>
              <a:rPr lang="en-US" sz="900" b="0" i="0" u="sng" strike="noStrike" kern="1200" dirty="0">
                <a:solidFill>
                  <a:schemeClr val="tx1"/>
                </a:solidFill>
                <a:effectLst/>
                <a:latin typeface="+mn-lt"/>
                <a:ea typeface="+mn-ea"/>
                <a:cs typeface="+mn-cs"/>
                <a:hlinkClick r:id="rId4"/>
              </a:rPr>
              <a:t>https://hubzero.org/</a:t>
            </a:r>
            <a:r>
              <a:rPr lang="en-US" sz="900" b="0" i="0" u="none" strike="noStrike" kern="1200" dirty="0">
                <a:solidFill>
                  <a:schemeClr val="tx1"/>
                </a:solidFill>
                <a:effectLst/>
                <a:latin typeface="+mn-lt"/>
                <a:ea typeface="+mn-ea"/>
                <a:cs typeface="+mn-cs"/>
              </a:rPr>
              <a:t>), Jetstream (</a:t>
            </a:r>
            <a:r>
              <a:rPr lang="en-US" sz="900" b="0" i="0" u="sng" strike="noStrike" kern="1200" dirty="0">
                <a:solidFill>
                  <a:schemeClr val="tx1"/>
                </a:solidFill>
                <a:effectLst/>
                <a:latin typeface="+mn-lt"/>
                <a:ea typeface="+mn-ea"/>
                <a:cs typeface="+mn-cs"/>
                <a:hlinkClick r:id="rId5"/>
              </a:rPr>
              <a:t>https://jetstream-cloud.org/</a:t>
            </a:r>
            <a:r>
              <a:rPr lang="en-US" sz="900" b="0" i="0" u="none" strike="noStrike" kern="1200" dirty="0">
                <a:solidFill>
                  <a:schemeClr val="tx1"/>
                </a:solidFill>
                <a:effectLst/>
                <a:latin typeface="+mn-lt"/>
                <a:ea typeface="+mn-ea"/>
                <a:cs typeface="+mn-cs"/>
              </a:rPr>
              <a:t>), </a:t>
            </a:r>
            <a:r>
              <a:rPr lang="en-US" sz="900" b="0" i="0" u="none" strike="noStrike" kern="1200" dirty="0" err="1">
                <a:solidFill>
                  <a:schemeClr val="tx1"/>
                </a:solidFill>
                <a:effectLst/>
                <a:latin typeface="+mn-lt"/>
                <a:ea typeface="+mn-ea"/>
                <a:cs typeface="+mn-cs"/>
              </a:rPr>
              <a:t>RedCloud</a:t>
            </a:r>
            <a:r>
              <a:rPr lang="en-US" sz="900" b="0" i="0" u="none" strike="noStrike" kern="1200" dirty="0">
                <a:solidFill>
                  <a:schemeClr val="tx1"/>
                </a:solidFill>
                <a:effectLst/>
                <a:latin typeface="+mn-lt"/>
                <a:ea typeface="+mn-ea"/>
                <a:cs typeface="+mn-cs"/>
              </a:rPr>
              <a:t> (</a:t>
            </a:r>
            <a:r>
              <a:rPr lang="en-US" sz="900" b="0" i="0" u="sng" strike="noStrike" kern="1200" dirty="0">
                <a:solidFill>
                  <a:schemeClr val="tx1"/>
                </a:solidFill>
                <a:effectLst/>
                <a:latin typeface="+mn-lt"/>
                <a:ea typeface="+mn-ea"/>
                <a:cs typeface="+mn-cs"/>
                <a:hlinkClick r:id="rId6"/>
              </a:rPr>
              <a:t>https://www.cac.cornell.edu/services/cloudservices.aspx</a:t>
            </a:r>
            <a:r>
              <a:rPr lang="en-US" sz="900" b="0" i="0" u="none" strike="noStrike" kern="1200" dirty="0">
                <a:solidFill>
                  <a:schemeClr val="tx1"/>
                </a:solidFill>
                <a:effectLst/>
                <a:latin typeface="+mn-lt"/>
                <a:ea typeface="+mn-ea"/>
                <a:cs typeface="+mn-cs"/>
              </a:rPr>
              <a:t>), and science gateways are examples of Academic Cloud </a:t>
            </a:r>
            <a:r>
              <a:rPr lang="en-US" sz="900" b="0" i="0" u="none" strike="noStrike" kern="1200" dirty="0" err="1">
                <a:solidFill>
                  <a:schemeClr val="tx1"/>
                </a:solidFill>
                <a:effectLst/>
                <a:latin typeface="+mn-lt"/>
                <a:ea typeface="+mn-ea"/>
                <a:cs typeface="+mn-cs"/>
              </a:rPr>
              <a:t>Resouce</a:t>
            </a:r>
            <a:r>
              <a:rPr lang="en-US" sz="900" b="0" i="0" u="none" strike="noStrike" kern="1200" dirty="0">
                <a:solidFill>
                  <a:schemeClr val="tx1"/>
                </a:solidFill>
                <a:effectLst/>
                <a:latin typeface="+mn-lt"/>
                <a:ea typeface="+mn-ea"/>
                <a:cs typeface="+mn-cs"/>
              </a:rPr>
              <a:t>/Service Providers.  Examples of general security concerns that may affect them, include </a:t>
            </a:r>
            <a:r>
              <a:rPr lang="en-US" sz="900" b="0" i="1" u="none" strike="noStrike" kern="1200" dirty="0">
                <a:solidFill>
                  <a:schemeClr val="tx1"/>
                </a:solidFill>
                <a:effectLst/>
                <a:latin typeface="+mn-lt"/>
                <a:ea typeface="+mn-ea"/>
                <a:cs typeface="+mn-cs"/>
              </a:rPr>
              <a:t>1. Loss/failure of operational dependencies</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2. Increased exposure to vulnerabilities</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3. Ineffective or untimely incident response/analysis</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4. Loss/exposure of user data within images due to factors within provider’s purview</a:t>
            </a:r>
            <a:r>
              <a:rPr lang="en-US" sz="900" b="0" i="0" u="none" strike="noStrike" kern="1200" dirty="0">
                <a:solidFill>
                  <a:schemeClr val="tx1"/>
                </a:solidFill>
                <a:effectLst/>
                <a:latin typeface="+mn-lt"/>
                <a:ea typeface="+mn-ea"/>
                <a:cs typeface="+mn-cs"/>
              </a:rPr>
              <a:t>, and </a:t>
            </a:r>
            <a:r>
              <a:rPr lang="en-US" sz="900" b="0" i="1" u="none" strike="noStrike" kern="1200" dirty="0">
                <a:solidFill>
                  <a:schemeClr val="tx1"/>
                </a:solidFill>
                <a:effectLst/>
                <a:latin typeface="+mn-lt"/>
                <a:ea typeface="+mn-ea"/>
                <a:cs typeface="+mn-cs"/>
              </a:rPr>
              <a:t>5. Loss of reputation</a:t>
            </a:r>
            <a:r>
              <a:rPr lang="en-US" sz="900" b="0" i="0" u="none" strike="noStrike" kern="1200" dirty="0">
                <a:solidFill>
                  <a:schemeClr val="tx1"/>
                </a:solidFill>
                <a:effectLst/>
                <a:latin typeface="+mn-lt"/>
                <a:ea typeface="+mn-ea"/>
                <a:cs typeface="+mn-cs"/>
              </a:rPr>
              <a:t> (see </a:t>
            </a:r>
            <a:r>
              <a:rPr lang="en-US" sz="900" b="0" i="0" u="sng" strike="noStrike" kern="1200" dirty="0">
                <a:solidFill>
                  <a:schemeClr val="tx1"/>
                </a:solidFill>
                <a:effectLst/>
                <a:latin typeface="+mn-lt"/>
                <a:ea typeface="+mn-ea"/>
                <a:cs typeface="+mn-cs"/>
                <a:hlinkClick r:id="rId7"/>
              </a:rPr>
              <a:t>Appendix A</a:t>
            </a:r>
            <a:r>
              <a:rPr lang="en-US" sz="900" b="0" i="0" u="none" strike="noStrike" kern="1200" dirty="0">
                <a:solidFill>
                  <a:schemeClr val="tx1"/>
                </a:solidFill>
                <a:effectLst/>
                <a:latin typeface="+mn-lt"/>
                <a:ea typeface="+mn-ea"/>
                <a:cs typeface="+mn-cs"/>
              </a:rPr>
              <a:t>).</a:t>
            </a:r>
          </a:p>
          <a:p>
            <a:pPr rtl="0" fontAlgn="base"/>
            <a:endParaRPr lang="en-US" sz="900" b="1" i="0" u="none" strike="noStrike" kern="1200" dirty="0">
              <a:solidFill>
                <a:schemeClr val="tx1"/>
              </a:solidFill>
              <a:effectLst/>
              <a:latin typeface="+mn-lt"/>
              <a:ea typeface="+mn-ea"/>
              <a:cs typeface="+mn-cs"/>
            </a:endParaRPr>
          </a:p>
          <a:p>
            <a:pPr rtl="0" fontAlgn="base"/>
            <a:r>
              <a:rPr lang="en-US" sz="900" b="1" i="0" u="none" strike="noStrike" kern="1200" dirty="0">
                <a:solidFill>
                  <a:schemeClr val="tx1"/>
                </a:solidFill>
                <a:effectLst/>
                <a:latin typeface="+mn-lt"/>
                <a:ea typeface="+mn-ea"/>
                <a:cs typeface="+mn-cs"/>
              </a:rPr>
              <a:t>Academic CI (Cyberinfrastructure) Providers</a:t>
            </a:r>
            <a:r>
              <a:rPr lang="en-US" sz="900" b="0" i="0" u="none" strike="noStrike" kern="1200" dirty="0">
                <a:solidFill>
                  <a:schemeClr val="tx1"/>
                </a:solidFill>
                <a:effectLst/>
                <a:latin typeface="+mn-lt"/>
                <a:ea typeface="+mn-ea"/>
                <a:cs typeface="+mn-cs"/>
              </a:rPr>
              <a:t>: developers of infrastructure (typically software) which is integrated by Resource/Service Providers into their services.  Agave (</a:t>
            </a:r>
            <a:r>
              <a:rPr lang="en-US" sz="900" b="0" i="0" u="sng" strike="noStrike" kern="1200" dirty="0">
                <a:solidFill>
                  <a:schemeClr val="tx1"/>
                </a:solidFill>
                <a:effectLst/>
                <a:latin typeface="+mn-lt"/>
                <a:ea typeface="+mn-ea"/>
                <a:cs typeface="+mn-cs"/>
                <a:hlinkClick r:id="rId8"/>
              </a:rPr>
              <a:t>https://agaveapi.co/</a:t>
            </a:r>
            <a:r>
              <a:rPr lang="en-US" sz="900" b="0" i="0" u="none" strike="noStrike" kern="1200" dirty="0">
                <a:solidFill>
                  <a:schemeClr val="tx1"/>
                </a:solidFill>
                <a:effectLst/>
                <a:latin typeface="+mn-lt"/>
                <a:ea typeface="+mn-ea"/>
                <a:cs typeface="+mn-cs"/>
              </a:rPr>
              <a:t>), </a:t>
            </a:r>
            <a:r>
              <a:rPr lang="en-US" sz="900" b="0" i="0" u="none" strike="noStrike" kern="1200" dirty="0" err="1">
                <a:solidFill>
                  <a:schemeClr val="tx1"/>
                </a:solidFill>
                <a:effectLst/>
                <a:latin typeface="+mn-lt"/>
                <a:ea typeface="+mn-ea"/>
                <a:cs typeface="+mn-cs"/>
              </a:rPr>
              <a:t>Cyverse</a:t>
            </a:r>
            <a:r>
              <a:rPr lang="en-US" sz="900" b="0" i="0" u="none" strike="noStrike" kern="1200" dirty="0">
                <a:solidFill>
                  <a:schemeClr val="tx1"/>
                </a:solidFill>
                <a:effectLst/>
                <a:latin typeface="+mn-lt"/>
                <a:ea typeface="+mn-ea"/>
                <a:cs typeface="+mn-cs"/>
              </a:rPr>
              <a:t> (</a:t>
            </a:r>
            <a:r>
              <a:rPr lang="en-US" sz="900" b="0" i="0" u="sng" strike="noStrike" kern="1200" dirty="0">
                <a:solidFill>
                  <a:schemeClr val="tx1"/>
                </a:solidFill>
                <a:effectLst/>
                <a:latin typeface="+mn-lt"/>
                <a:ea typeface="+mn-ea"/>
                <a:cs typeface="+mn-cs"/>
                <a:hlinkClick r:id="rId9"/>
              </a:rPr>
              <a:t>http://www.cyverse.org/</a:t>
            </a:r>
            <a:r>
              <a:rPr lang="en-US" sz="900" b="0" i="0" u="none" strike="noStrike" kern="1200" dirty="0">
                <a:solidFill>
                  <a:schemeClr val="tx1"/>
                </a:solidFill>
                <a:effectLst/>
                <a:latin typeface="+mn-lt"/>
                <a:ea typeface="+mn-ea"/>
                <a:cs typeface="+mn-cs"/>
              </a:rPr>
              <a:t>), Galaxy (</a:t>
            </a:r>
            <a:r>
              <a:rPr lang="en-US" sz="900" b="0" i="0" u="sng" strike="noStrike" kern="1200" dirty="0">
                <a:solidFill>
                  <a:schemeClr val="tx1"/>
                </a:solidFill>
                <a:effectLst/>
                <a:latin typeface="+mn-lt"/>
                <a:ea typeface="+mn-ea"/>
                <a:cs typeface="+mn-cs"/>
                <a:hlinkClick r:id="rId10"/>
              </a:rPr>
              <a:t>https://galaxyproject.org/cloud/</a:t>
            </a:r>
            <a:r>
              <a:rPr lang="en-US" sz="900" b="0" i="0" u="none" strike="noStrike" kern="1200" dirty="0">
                <a:solidFill>
                  <a:schemeClr val="tx1"/>
                </a:solidFill>
                <a:effectLst/>
                <a:latin typeface="+mn-lt"/>
                <a:ea typeface="+mn-ea"/>
                <a:cs typeface="+mn-cs"/>
              </a:rPr>
              <a:t>), Globus (</a:t>
            </a:r>
            <a:r>
              <a:rPr lang="en-US" sz="900" b="0" i="0" u="sng" strike="noStrike" kern="1200" dirty="0">
                <a:solidFill>
                  <a:schemeClr val="tx1"/>
                </a:solidFill>
                <a:effectLst/>
                <a:latin typeface="+mn-lt"/>
                <a:ea typeface="+mn-ea"/>
                <a:cs typeface="+mn-cs"/>
                <a:hlinkClick r:id="rId11"/>
              </a:rPr>
              <a:t>https://www.globus.org/</a:t>
            </a:r>
            <a:r>
              <a:rPr lang="en-US" sz="900" b="0" i="0" u="none" strike="noStrike" kern="1200" dirty="0">
                <a:solidFill>
                  <a:schemeClr val="tx1"/>
                </a:solidFill>
                <a:effectLst/>
                <a:latin typeface="+mn-lt"/>
                <a:ea typeface="+mn-ea"/>
                <a:cs typeface="+mn-cs"/>
              </a:rPr>
              <a:t>), an </a:t>
            </a:r>
            <a:r>
              <a:rPr lang="en-US" sz="900" b="0" i="0" u="none" strike="noStrike" kern="1200" dirty="0" err="1">
                <a:solidFill>
                  <a:schemeClr val="tx1"/>
                </a:solidFill>
                <a:effectLst/>
                <a:latin typeface="+mn-lt"/>
                <a:ea typeface="+mn-ea"/>
                <a:cs typeface="+mn-cs"/>
              </a:rPr>
              <a:t>SciGaP</a:t>
            </a:r>
            <a:r>
              <a:rPr lang="en-US" sz="900" b="0" i="0" u="none" strike="noStrike" kern="1200" dirty="0">
                <a:solidFill>
                  <a:schemeClr val="tx1"/>
                </a:solidFill>
                <a:effectLst/>
                <a:latin typeface="+mn-lt"/>
                <a:ea typeface="+mn-ea"/>
                <a:cs typeface="+mn-cs"/>
              </a:rPr>
              <a:t> (</a:t>
            </a:r>
            <a:r>
              <a:rPr lang="en-US" sz="900" b="0" i="0" u="sng" strike="noStrike" kern="1200" dirty="0">
                <a:solidFill>
                  <a:schemeClr val="tx1"/>
                </a:solidFill>
                <a:effectLst/>
                <a:latin typeface="+mn-lt"/>
                <a:ea typeface="+mn-ea"/>
                <a:cs typeface="+mn-cs"/>
                <a:hlinkClick r:id="rId12"/>
              </a:rPr>
              <a:t>https://scigap.org/</a:t>
            </a:r>
            <a:r>
              <a:rPr lang="en-US" sz="900" b="0" i="0" u="none" strike="noStrike" kern="1200" dirty="0">
                <a:solidFill>
                  <a:schemeClr val="tx1"/>
                </a:solidFill>
                <a:effectLst/>
                <a:latin typeface="+mn-lt"/>
                <a:ea typeface="+mn-ea"/>
                <a:cs typeface="+mn-cs"/>
              </a:rPr>
              <a:t>) are examples of Academic CI Providers.  Example security concerns that affect these types are </a:t>
            </a:r>
            <a:r>
              <a:rPr lang="en-US" sz="900" b="0" i="1" u="none" strike="noStrike" kern="1200" dirty="0">
                <a:solidFill>
                  <a:schemeClr val="tx1"/>
                </a:solidFill>
                <a:effectLst/>
                <a:latin typeface="+mn-lt"/>
                <a:ea typeface="+mn-ea"/>
                <a:cs typeface="+mn-cs"/>
              </a:rPr>
              <a:t>2. Increased exposure to vulnerabilities</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3. Ineffective or untimely incident response/analysis</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4. Loss/exposure of user data within images due to factors within provider’s purview</a:t>
            </a:r>
            <a:r>
              <a:rPr lang="en-US" sz="900" b="0" i="0" u="none" strike="noStrike" kern="1200" dirty="0">
                <a:solidFill>
                  <a:schemeClr val="tx1"/>
                </a:solidFill>
                <a:effectLst/>
                <a:latin typeface="+mn-lt"/>
                <a:ea typeface="+mn-ea"/>
                <a:cs typeface="+mn-cs"/>
              </a:rPr>
              <a:t>, and </a:t>
            </a:r>
            <a:r>
              <a:rPr lang="en-US" sz="900" b="0" i="1" u="none" strike="noStrike" kern="1200" dirty="0">
                <a:solidFill>
                  <a:schemeClr val="tx1"/>
                </a:solidFill>
                <a:effectLst/>
                <a:latin typeface="+mn-lt"/>
                <a:ea typeface="+mn-ea"/>
                <a:cs typeface="+mn-cs"/>
              </a:rPr>
              <a:t>5. Loss of reputation</a:t>
            </a:r>
            <a:r>
              <a:rPr lang="en-US" sz="900" b="0" i="0" u="none" strike="noStrike" kern="1200" dirty="0">
                <a:solidFill>
                  <a:schemeClr val="tx1"/>
                </a:solidFill>
                <a:effectLst/>
                <a:latin typeface="+mn-lt"/>
                <a:ea typeface="+mn-ea"/>
                <a:cs typeface="+mn-cs"/>
              </a:rPr>
              <a:t> (see </a:t>
            </a:r>
            <a:r>
              <a:rPr lang="en-US" sz="900" b="0" i="0" u="sng" strike="noStrike" kern="1200" dirty="0">
                <a:solidFill>
                  <a:schemeClr val="tx1"/>
                </a:solidFill>
                <a:effectLst/>
                <a:latin typeface="+mn-lt"/>
                <a:ea typeface="+mn-ea"/>
                <a:cs typeface="+mn-cs"/>
                <a:hlinkClick r:id="rId7"/>
              </a:rPr>
              <a:t>Appendix A</a:t>
            </a:r>
            <a:r>
              <a:rPr lang="en-US" sz="900" b="0" i="0" u="none" strike="noStrike" kern="1200" dirty="0">
                <a:solidFill>
                  <a:schemeClr val="tx1"/>
                </a:solidFill>
                <a:effectLst/>
                <a:latin typeface="+mn-lt"/>
                <a:ea typeface="+mn-ea"/>
                <a:cs typeface="+mn-cs"/>
              </a:rPr>
              <a:t>).</a:t>
            </a:r>
          </a:p>
          <a:p>
            <a:pPr rtl="0" fontAlgn="base"/>
            <a:endParaRPr lang="en-US" sz="900" b="1" i="0" u="none" strike="noStrike" kern="1200" dirty="0">
              <a:solidFill>
                <a:schemeClr val="tx1"/>
              </a:solidFill>
              <a:effectLst/>
              <a:latin typeface="+mn-lt"/>
              <a:ea typeface="+mn-ea"/>
              <a:cs typeface="+mn-cs"/>
            </a:endParaRPr>
          </a:p>
          <a:p>
            <a:pPr rtl="0" fontAlgn="base"/>
            <a:r>
              <a:rPr lang="en-US" sz="900" b="1" i="0" u="none" strike="noStrike" kern="1200" dirty="0">
                <a:solidFill>
                  <a:schemeClr val="tx1"/>
                </a:solidFill>
                <a:effectLst/>
                <a:latin typeface="+mn-lt"/>
                <a:ea typeface="+mn-ea"/>
                <a:cs typeface="+mn-cs"/>
              </a:rPr>
              <a:t>Users</a:t>
            </a:r>
            <a:r>
              <a:rPr lang="en-US" sz="900" b="0" i="0" u="none" strike="noStrike" kern="1200" dirty="0">
                <a:solidFill>
                  <a:schemeClr val="tx1"/>
                </a:solidFill>
                <a:effectLst/>
                <a:latin typeface="+mn-lt"/>
                <a:ea typeface="+mn-ea"/>
                <a:cs typeface="+mn-cs"/>
              </a:rPr>
              <a:t>: researchers and others using cloud infrastructure, including, researchers, image providers, external users who may be impacted by activities within an image.  Example security concerns that impact Users are </a:t>
            </a:r>
            <a:r>
              <a:rPr lang="en-US" sz="900" b="0" i="1" u="none" strike="noStrike" kern="1200" dirty="0">
                <a:solidFill>
                  <a:schemeClr val="tx1"/>
                </a:solidFill>
                <a:effectLst/>
                <a:latin typeface="+mn-lt"/>
                <a:ea typeface="+mn-ea"/>
                <a:cs typeface="+mn-cs"/>
              </a:rPr>
              <a:t>1. Loss or unpredictability of services/performance</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2. Loss/exposure of secrets &amp; sensitive/embargoed data</a:t>
            </a:r>
            <a:r>
              <a:rPr lang="en-US" sz="900" b="0" i="0" u="none" strike="noStrike" kern="1200" dirty="0">
                <a:solidFill>
                  <a:schemeClr val="tx1"/>
                </a:solidFill>
                <a:effectLst/>
                <a:latin typeface="+mn-lt"/>
                <a:ea typeface="+mn-ea"/>
                <a:cs typeface="+mn-cs"/>
              </a:rPr>
              <a:t>, and </a:t>
            </a:r>
            <a:r>
              <a:rPr lang="en-US" sz="900" b="0" i="1" u="none" strike="noStrike" kern="1200" dirty="0">
                <a:solidFill>
                  <a:schemeClr val="tx1"/>
                </a:solidFill>
                <a:effectLst/>
                <a:latin typeface="+mn-lt"/>
                <a:ea typeface="+mn-ea"/>
                <a:cs typeface="+mn-cs"/>
              </a:rPr>
              <a:t>3. Loss of reputation</a:t>
            </a:r>
            <a:r>
              <a:rPr lang="en-US" sz="900" b="0" i="0" u="none" strike="noStrike" kern="1200" dirty="0">
                <a:solidFill>
                  <a:schemeClr val="tx1"/>
                </a:solidFill>
                <a:effectLst/>
                <a:latin typeface="+mn-lt"/>
                <a:ea typeface="+mn-ea"/>
                <a:cs typeface="+mn-cs"/>
              </a:rPr>
              <a:t> (see </a:t>
            </a:r>
            <a:r>
              <a:rPr lang="en-US" sz="900" b="0" i="0" u="sng" strike="noStrike" kern="1200" dirty="0">
                <a:solidFill>
                  <a:schemeClr val="tx1"/>
                </a:solidFill>
                <a:effectLst/>
                <a:latin typeface="+mn-lt"/>
                <a:ea typeface="+mn-ea"/>
                <a:cs typeface="+mn-cs"/>
                <a:hlinkClick r:id="rId13"/>
              </a:rPr>
              <a:t>Appendix B</a:t>
            </a:r>
            <a:r>
              <a:rPr lang="en-US" sz="9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BA27832-FA4C-FA4C-9D28-20B9079E21B2}" type="slidenum">
              <a:rPr lang="en-US" smtClean="0"/>
              <a:t>2</a:t>
            </a:fld>
            <a:endParaRPr lang="en-US"/>
          </a:p>
        </p:txBody>
      </p:sp>
    </p:spTree>
    <p:extLst>
      <p:ext uri="{BB962C8B-B14F-4D97-AF65-F5344CB8AC3E}">
        <p14:creationId xmlns:p14="http://schemas.microsoft.com/office/powerpoint/2010/main" val="582933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900" b="1" i="0" u="none" strike="noStrike" kern="1200" dirty="0">
                <a:solidFill>
                  <a:schemeClr val="tx1"/>
                </a:solidFill>
                <a:effectLst/>
                <a:latin typeface="+mn-lt"/>
                <a:ea typeface="+mn-ea"/>
                <a:cs typeface="+mn-cs"/>
              </a:rPr>
              <a:t>Academic Cloud Resource/Service Providers</a:t>
            </a:r>
            <a:r>
              <a:rPr lang="en-US" sz="900" b="0" i="0" u="none" strike="noStrike" kern="1200" dirty="0">
                <a:solidFill>
                  <a:schemeClr val="tx1"/>
                </a:solidFill>
                <a:effectLst/>
                <a:latin typeface="+mn-lt"/>
                <a:ea typeface="+mn-ea"/>
                <a:cs typeface="+mn-cs"/>
              </a:rPr>
              <a:t>: providers of cloud services to the community.  Atmosphere (</a:t>
            </a:r>
            <a:r>
              <a:rPr lang="en-US" sz="900" b="0" i="0" u="sng" strike="noStrike" kern="1200" dirty="0">
                <a:solidFill>
                  <a:schemeClr val="tx1"/>
                </a:solidFill>
                <a:effectLst/>
                <a:latin typeface="+mn-lt"/>
                <a:ea typeface="+mn-ea"/>
                <a:cs typeface="+mn-cs"/>
                <a:hlinkClick r:id="rId3"/>
              </a:rPr>
              <a:t>http://www.cyverse.org/atmosphere</a:t>
            </a:r>
            <a:r>
              <a:rPr lang="en-US" sz="900" b="0" i="0" u="none" strike="noStrike" kern="1200" dirty="0">
                <a:solidFill>
                  <a:schemeClr val="tx1"/>
                </a:solidFill>
                <a:effectLst/>
                <a:latin typeface="+mn-lt"/>
                <a:ea typeface="+mn-ea"/>
                <a:cs typeface="+mn-cs"/>
              </a:rPr>
              <a:t>), </a:t>
            </a:r>
            <a:r>
              <a:rPr lang="en-US" sz="900" b="0" i="0" u="none" strike="noStrike" kern="1200" dirty="0" err="1">
                <a:solidFill>
                  <a:schemeClr val="tx1"/>
                </a:solidFill>
                <a:effectLst/>
                <a:latin typeface="+mn-lt"/>
                <a:ea typeface="+mn-ea"/>
                <a:cs typeface="+mn-cs"/>
              </a:rPr>
              <a:t>HUBzero</a:t>
            </a:r>
            <a:r>
              <a:rPr lang="en-US" sz="900" b="0" i="0" u="none" strike="noStrike" kern="1200" dirty="0">
                <a:solidFill>
                  <a:schemeClr val="tx1"/>
                </a:solidFill>
                <a:effectLst/>
                <a:latin typeface="+mn-lt"/>
                <a:ea typeface="+mn-ea"/>
                <a:cs typeface="+mn-cs"/>
              </a:rPr>
              <a:t> (</a:t>
            </a:r>
            <a:r>
              <a:rPr lang="en-US" sz="900" b="0" i="0" u="sng" strike="noStrike" kern="1200" dirty="0">
                <a:solidFill>
                  <a:schemeClr val="tx1"/>
                </a:solidFill>
                <a:effectLst/>
                <a:latin typeface="+mn-lt"/>
                <a:ea typeface="+mn-ea"/>
                <a:cs typeface="+mn-cs"/>
                <a:hlinkClick r:id="rId4"/>
              </a:rPr>
              <a:t>https://hubzero.org/</a:t>
            </a:r>
            <a:r>
              <a:rPr lang="en-US" sz="900" b="0" i="0" u="none" strike="noStrike" kern="1200" dirty="0">
                <a:solidFill>
                  <a:schemeClr val="tx1"/>
                </a:solidFill>
                <a:effectLst/>
                <a:latin typeface="+mn-lt"/>
                <a:ea typeface="+mn-ea"/>
                <a:cs typeface="+mn-cs"/>
              </a:rPr>
              <a:t>), Jetstream (</a:t>
            </a:r>
            <a:r>
              <a:rPr lang="en-US" sz="900" b="0" i="0" u="sng" strike="noStrike" kern="1200" dirty="0">
                <a:solidFill>
                  <a:schemeClr val="tx1"/>
                </a:solidFill>
                <a:effectLst/>
                <a:latin typeface="+mn-lt"/>
                <a:ea typeface="+mn-ea"/>
                <a:cs typeface="+mn-cs"/>
                <a:hlinkClick r:id="rId5"/>
              </a:rPr>
              <a:t>https://jetstream-cloud.org/</a:t>
            </a:r>
            <a:r>
              <a:rPr lang="en-US" sz="900" b="0" i="0" u="none" strike="noStrike" kern="1200" dirty="0">
                <a:solidFill>
                  <a:schemeClr val="tx1"/>
                </a:solidFill>
                <a:effectLst/>
                <a:latin typeface="+mn-lt"/>
                <a:ea typeface="+mn-ea"/>
                <a:cs typeface="+mn-cs"/>
              </a:rPr>
              <a:t>), </a:t>
            </a:r>
            <a:r>
              <a:rPr lang="en-US" sz="900" b="0" i="0" u="none" strike="noStrike" kern="1200" dirty="0" err="1">
                <a:solidFill>
                  <a:schemeClr val="tx1"/>
                </a:solidFill>
                <a:effectLst/>
                <a:latin typeface="+mn-lt"/>
                <a:ea typeface="+mn-ea"/>
                <a:cs typeface="+mn-cs"/>
              </a:rPr>
              <a:t>RedCloud</a:t>
            </a:r>
            <a:r>
              <a:rPr lang="en-US" sz="900" b="0" i="0" u="none" strike="noStrike" kern="1200" dirty="0">
                <a:solidFill>
                  <a:schemeClr val="tx1"/>
                </a:solidFill>
                <a:effectLst/>
                <a:latin typeface="+mn-lt"/>
                <a:ea typeface="+mn-ea"/>
                <a:cs typeface="+mn-cs"/>
              </a:rPr>
              <a:t> (</a:t>
            </a:r>
            <a:r>
              <a:rPr lang="en-US" sz="900" b="0" i="0" u="sng" strike="noStrike" kern="1200" dirty="0">
                <a:solidFill>
                  <a:schemeClr val="tx1"/>
                </a:solidFill>
                <a:effectLst/>
                <a:latin typeface="+mn-lt"/>
                <a:ea typeface="+mn-ea"/>
                <a:cs typeface="+mn-cs"/>
                <a:hlinkClick r:id="rId6"/>
              </a:rPr>
              <a:t>https://www.cac.cornell.edu/services/cloudservices.aspx</a:t>
            </a:r>
            <a:r>
              <a:rPr lang="en-US" sz="900" b="0" i="0" u="none" strike="noStrike" kern="1200" dirty="0">
                <a:solidFill>
                  <a:schemeClr val="tx1"/>
                </a:solidFill>
                <a:effectLst/>
                <a:latin typeface="+mn-lt"/>
                <a:ea typeface="+mn-ea"/>
                <a:cs typeface="+mn-cs"/>
              </a:rPr>
              <a:t>), and science gateways are examples of Academic Cloud </a:t>
            </a:r>
            <a:r>
              <a:rPr lang="en-US" sz="900" b="0" i="0" u="none" strike="noStrike" kern="1200" dirty="0" err="1">
                <a:solidFill>
                  <a:schemeClr val="tx1"/>
                </a:solidFill>
                <a:effectLst/>
                <a:latin typeface="+mn-lt"/>
                <a:ea typeface="+mn-ea"/>
                <a:cs typeface="+mn-cs"/>
              </a:rPr>
              <a:t>Resouce</a:t>
            </a:r>
            <a:r>
              <a:rPr lang="en-US" sz="900" b="0" i="0" u="none" strike="noStrike" kern="1200" dirty="0">
                <a:solidFill>
                  <a:schemeClr val="tx1"/>
                </a:solidFill>
                <a:effectLst/>
                <a:latin typeface="+mn-lt"/>
                <a:ea typeface="+mn-ea"/>
                <a:cs typeface="+mn-cs"/>
              </a:rPr>
              <a:t>/Service Providers.  Examples of general security concerns that may affect them, include </a:t>
            </a:r>
            <a:r>
              <a:rPr lang="en-US" sz="900" b="0" i="1" u="none" strike="noStrike" kern="1200" dirty="0">
                <a:solidFill>
                  <a:schemeClr val="tx1"/>
                </a:solidFill>
                <a:effectLst/>
                <a:latin typeface="+mn-lt"/>
                <a:ea typeface="+mn-ea"/>
                <a:cs typeface="+mn-cs"/>
              </a:rPr>
              <a:t>1. Loss/failure of operational dependencies</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2. Increased exposure to vulnerabilities</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3. Ineffective or untimely incident response/analysis</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4. Loss/exposure of user data within images due to factors within provider’s purview</a:t>
            </a:r>
            <a:r>
              <a:rPr lang="en-US" sz="900" b="0" i="0" u="none" strike="noStrike" kern="1200" dirty="0">
                <a:solidFill>
                  <a:schemeClr val="tx1"/>
                </a:solidFill>
                <a:effectLst/>
                <a:latin typeface="+mn-lt"/>
                <a:ea typeface="+mn-ea"/>
                <a:cs typeface="+mn-cs"/>
              </a:rPr>
              <a:t>, and </a:t>
            </a:r>
            <a:r>
              <a:rPr lang="en-US" sz="900" b="0" i="1" u="none" strike="noStrike" kern="1200" dirty="0">
                <a:solidFill>
                  <a:schemeClr val="tx1"/>
                </a:solidFill>
                <a:effectLst/>
                <a:latin typeface="+mn-lt"/>
                <a:ea typeface="+mn-ea"/>
                <a:cs typeface="+mn-cs"/>
              </a:rPr>
              <a:t>5. Loss of reputation</a:t>
            </a:r>
            <a:r>
              <a:rPr lang="en-US" sz="900" b="0" i="0" u="none" strike="noStrike" kern="1200" dirty="0">
                <a:solidFill>
                  <a:schemeClr val="tx1"/>
                </a:solidFill>
                <a:effectLst/>
                <a:latin typeface="+mn-lt"/>
                <a:ea typeface="+mn-ea"/>
                <a:cs typeface="+mn-cs"/>
              </a:rPr>
              <a:t> (see </a:t>
            </a:r>
            <a:r>
              <a:rPr lang="en-US" sz="900" b="0" i="0" u="sng" strike="noStrike" kern="1200" dirty="0">
                <a:solidFill>
                  <a:schemeClr val="tx1"/>
                </a:solidFill>
                <a:effectLst/>
                <a:latin typeface="+mn-lt"/>
                <a:ea typeface="+mn-ea"/>
                <a:cs typeface="+mn-cs"/>
                <a:hlinkClick r:id="rId7"/>
              </a:rPr>
              <a:t>Appendix A</a:t>
            </a:r>
            <a:r>
              <a:rPr lang="en-US" sz="900" b="0" i="0" u="none" strike="noStrike" kern="1200" dirty="0">
                <a:solidFill>
                  <a:schemeClr val="tx1"/>
                </a:solidFill>
                <a:effectLst/>
                <a:latin typeface="+mn-lt"/>
                <a:ea typeface="+mn-ea"/>
                <a:cs typeface="+mn-cs"/>
              </a:rPr>
              <a:t>).</a:t>
            </a:r>
          </a:p>
          <a:p>
            <a:pPr rtl="0" fontAlgn="base"/>
            <a:endParaRPr lang="en-US" sz="900" b="1" i="0" u="none" strike="noStrike" kern="1200" dirty="0">
              <a:solidFill>
                <a:schemeClr val="tx1"/>
              </a:solidFill>
              <a:effectLst/>
              <a:latin typeface="+mn-lt"/>
              <a:ea typeface="+mn-ea"/>
              <a:cs typeface="+mn-cs"/>
            </a:endParaRPr>
          </a:p>
          <a:p>
            <a:pPr rtl="0" fontAlgn="base"/>
            <a:r>
              <a:rPr lang="en-US" sz="900" b="1" i="0" u="none" strike="noStrike" kern="1200" dirty="0">
                <a:solidFill>
                  <a:schemeClr val="tx1"/>
                </a:solidFill>
                <a:effectLst/>
                <a:latin typeface="+mn-lt"/>
                <a:ea typeface="+mn-ea"/>
                <a:cs typeface="+mn-cs"/>
              </a:rPr>
              <a:t>Academic CI (Cyberinfrastructure) Providers</a:t>
            </a:r>
            <a:r>
              <a:rPr lang="en-US" sz="900" b="0" i="0" u="none" strike="noStrike" kern="1200" dirty="0">
                <a:solidFill>
                  <a:schemeClr val="tx1"/>
                </a:solidFill>
                <a:effectLst/>
                <a:latin typeface="+mn-lt"/>
                <a:ea typeface="+mn-ea"/>
                <a:cs typeface="+mn-cs"/>
              </a:rPr>
              <a:t>: developers of infrastructure (typically software) which is integrated by Resource/Service Providers into their services.  Agave (</a:t>
            </a:r>
            <a:r>
              <a:rPr lang="en-US" sz="900" b="0" i="0" u="sng" strike="noStrike" kern="1200" dirty="0">
                <a:solidFill>
                  <a:schemeClr val="tx1"/>
                </a:solidFill>
                <a:effectLst/>
                <a:latin typeface="+mn-lt"/>
                <a:ea typeface="+mn-ea"/>
                <a:cs typeface="+mn-cs"/>
                <a:hlinkClick r:id="rId8"/>
              </a:rPr>
              <a:t>https://agaveapi.co/</a:t>
            </a:r>
            <a:r>
              <a:rPr lang="en-US" sz="900" b="0" i="0" u="none" strike="noStrike" kern="1200" dirty="0">
                <a:solidFill>
                  <a:schemeClr val="tx1"/>
                </a:solidFill>
                <a:effectLst/>
                <a:latin typeface="+mn-lt"/>
                <a:ea typeface="+mn-ea"/>
                <a:cs typeface="+mn-cs"/>
              </a:rPr>
              <a:t>), </a:t>
            </a:r>
            <a:r>
              <a:rPr lang="en-US" sz="900" b="0" i="0" u="none" strike="noStrike" kern="1200" dirty="0" err="1">
                <a:solidFill>
                  <a:schemeClr val="tx1"/>
                </a:solidFill>
                <a:effectLst/>
                <a:latin typeface="+mn-lt"/>
                <a:ea typeface="+mn-ea"/>
                <a:cs typeface="+mn-cs"/>
              </a:rPr>
              <a:t>Cyverse</a:t>
            </a:r>
            <a:r>
              <a:rPr lang="en-US" sz="900" b="0" i="0" u="none" strike="noStrike" kern="1200" dirty="0">
                <a:solidFill>
                  <a:schemeClr val="tx1"/>
                </a:solidFill>
                <a:effectLst/>
                <a:latin typeface="+mn-lt"/>
                <a:ea typeface="+mn-ea"/>
                <a:cs typeface="+mn-cs"/>
              </a:rPr>
              <a:t> (</a:t>
            </a:r>
            <a:r>
              <a:rPr lang="en-US" sz="900" b="0" i="0" u="sng" strike="noStrike" kern="1200" dirty="0">
                <a:solidFill>
                  <a:schemeClr val="tx1"/>
                </a:solidFill>
                <a:effectLst/>
                <a:latin typeface="+mn-lt"/>
                <a:ea typeface="+mn-ea"/>
                <a:cs typeface="+mn-cs"/>
                <a:hlinkClick r:id="rId9"/>
              </a:rPr>
              <a:t>http://www.cyverse.org/</a:t>
            </a:r>
            <a:r>
              <a:rPr lang="en-US" sz="900" b="0" i="0" u="none" strike="noStrike" kern="1200" dirty="0">
                <a:solidFill>
                  <a:schemeClr val="tx1"/>
                </a:solidFill>
                <a:effectLst/>
                <a:latin typeface="+mn-lt"/>
                <a:ea typeface="+mn-ea"/>
                <a:cs typeface="+mn-cs"/>
              </a:rPr>
              <a:t>), Galaxy (</a:t>
            </a:r>
            <a:r>
              <a:rPr lang="en-US" sz="900" b="0" i="0" u="sng" strike="noStrike" kern="1200" dirty="0">
                <a:solidFill>
                  <a:schemeClr val="tx1"/>
                </a:solidFill>
                <a:effectLst/>
                <a:latin typeface="+mn-lt"/>
                <a:ea typeface="+mn-ea"/>
                <a:cs typeface="+mn-cs"/>
                <a:hlinkClick r:id="rId10"/>
              </a:rPr>
              <a:t>https://galaxyproject.org/cloud/</a:t>
            </a:r>
            <a:r>
              <a:rPr lang="en-US" sz="900" b="0" i="0" u="none" strike="noStrike" kern="1200" dirty="0">
                <a:solidFill>
                  <a:schemeClr val="tx1"/>
                </a:solidFill>
                <a:effectLst/>
                <a:latin typeface="+mn-lt"/>
                <a:ea typeface="+mn-ea"/>
                <a:cs typeface="+mn-cs"/>
              </a:rPr>
              <a:t>), Globus (</a:t>
            </a:r>
            <a:r>
              <a:rPr lang="en-US" sz="900" b="0" i="0" u="sng" strike="noStrike" kern="1200" dirty="0">
                <a:solidFill>
                  <a:schemeClr val="tx1"/>
                </a:solidFill>
                <a:effectLst/>
                <a:latin typeface="+mn-lt"/>
                <a:ea typeface="+mn-ea"/>
                <a:cs typeface="+mn-cs"/>
                <a:hlinkClick r:id="rId11"/>
              </a:rPr>
              <a:t>https://www.globus.org/</a:t>
            </a:r>
            <a:r>
              <a:rPr lang="en-US" sz="900" b="0" i="0" u="none" strike="noStrike" kern="1200" dirty="0">
                <a:solidFill>
                  <a:schemeClr val="tx1"/>
                </a:solidFill>
                <a:effectLst/>
                <a:latin typeface="+mn-lt"/>
                <a:ea typeface="+mn-ea"/>
                <a:cs typeface="+mn-cs"/>
              </a:rPr>
              <a:t>), an </a:t>
            </a:r>
            <a:r>
              <a:rPr lang="en-US" sz="900" b="0" i="0" u="none" strike="noStrike" kern="1200" dirty="0" err="1">
                <a:solidFill>
                  <a:schemeClr val="tx1"/>
                </a:solidFill>
                <a:effectLst/>
                <a:latin typeface="+mn-lt"/>
                <a:ea typeface="+mn-ea"/>
                <a:cs typeface="+mn-cs"/>
              </a:rPr>
              <a:t>SciGaP</a:t>
            </a:r>
            <a:r>
              <a:rPr lang="en-US" sz="900" b="0" i="0" u="none" strike="noStrike" kern="1200" dirty="0">
                <a:solidFill>
                  <a:schemeClr val="tx1"/>
                </a:solidFill>
                <a:effectLst/>
                <a:latin typeface="+mn-lt"/>
                <a:ea typeface="+mn-ea"/>
                <a:cs typeface="+mn-cs"/>
              </a:rPr>
              <a:t> (</a:t>
            </a:r>
            <a:r>
              <a:rPr lang="en-US" sz="900" b="0" i="0" u="sng" strike="noStrike" kern="1200" dirty="0">
                <a:solidFill>
                  <a:schemeClr val="tx1"/>
                </a:solidFill>
                <a:effectLst/>
                <a:latin typeface="+mn-lt"/>
                <a:ea typeface="+mn-ea"/>
                <a:cs typeface="+mn-cs"/>
                <a:hlinkClick r:id="rId12"/>
              </a:rPr>
              <a:t>https://scigap.org/</a:t>
            </a:r>
            <a:r>
              <a:rPr lang="en-US" sz="900" b="0" i="0" u="none" strike="noStrike" kern="1200" dirty="0">
                <a:solidFill>
                  <a:schemeClr val="tx1"/>
                </a:solidFill>
                <a:effectLst/>
                <a:latin typeface="+mn-lt"/>
                <a:ea typeface="+mn-ea"/>
                <a:cs typeface="+mn-cs"/>
              </a:rPr>
              <a:t>) are examples of Academic CI Providers.  Example security concerns that affect these types are </a:t>
            </a:r>
            <a:r>
              <a:rPr lang="en-US" sz="900" b="0" i="1" u="none" strike="noStrike" kern="1200" dirty="0">
                <a:solidFill>
                  <a:schemeClr val="tx1"/>
                </a:solidFill>
                <a:effectLst/>
                <a:latin typeface="+mn-lt"/>
                <a:ea typeface="+mn-ea"/>
                <a:cs typeface="+mn-cs"/>
              </a:rPr>
              <a:t>2. Increased exposure to vulnerabilities</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3. Ineffective or untimely incident response/analysis</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4. Loss/exposure of user data within images due to factors within provider’s purview</a:t>
            </a:r>
            <a:r>
              <a:rPr lang="en-US" sz="900" b="0" i="0" u="none" strike="noStrike" kern="1200" dirty="0">
                <a:solidFill>
                  <a:schemeClr val="tx1"/>
                </a:solidFill>
                <a:effectLst/>
                <a:latin typeface="+mn-lt"/>
                <a:ea typeface="+mn-ea"/>
                <a:cs typeface="+mn-cs"/>
              </a:rPr>
              <a:t>, and </a:t>
            </a:r>
            <a:r>
              <a:rPr lang="en-US" sz="900" b="0" i="1" u="none" strike="noStrike" kern="1200" dirty="0">
                <a:solidFill>
                  <a:schemeClr val="tx1"/>
                </a:solidFill>
                <a:effectLst/>
                <a:latin typeface="+mn-lt"/>
                <a:ea typeface="+mn-ea"/>
                <a:cs typeface="+mn-cs"/>
              </a:rPr>
              <a:t>5. Loss of reputation</a:t>
            </a:r>
            <a:r>
              <a:rPr lang="en-US" sz="900" b="0" i="0" u="none" strike="noStrike" kern="1200" dirty="0">
                <a:solidFill>
                  <a:schemeClr val="tx1"/>
                </a:solidFill>
                <a:effectLst/>
                <a:latin typeface="+mn-lt"/>
                <a:ea typeface="+mn-ea"/>
                <a:cs typeface="+mn-cs"/>
              </a:rPr>
              <a:t> (see </a:t>
            </a:r>
            <a:r>
              <a:rPr lang="en-US" sz="900" b="0" i="0" u="sng" strike="noStrike" kern="1200" dirty="0">
                <a:solidFill>
                  <a:schemeClr val="tx1"/>
                </a:solidFill>
                <a:effectLst/>
                <a:latin typeface="+mn-lt"/>
                <a:ea typeface="+mn-ea"/>
                <a:cs typeface="+mn-cs"/>
                <a:hlinkClick r:id="rId7"/>
              </a:rPr>
              <a:t>Appendix A</a:t>
            </a:r>
            <a:r>
              <a:rPr lang="en-US" sz="900" b="0" i="0" u="none" strike="noStrike" kern="1200" dirty="0">
                <a:solidFill>
                  <a:schemeClr val="tx1"/>
                </a:solidFill>
                <a:effectLst/>
                <a:latin typeface="+mn-lt"/>
                <a:ea typeface="+mn-ea"/>
                <a:cs typeface="+mn-cs"/>
              </a:rPr>
              <a:t>).</a:t>
            </a:r>
          </a:p>
          <a:p>
            <a:pPr rtl="0" fontAlgn="base"/>
            <a:endParaRPr lang="en-US" sz="900" b="1" i="0" u="none" strike="noStrike" kern="1200" dirty="0">
              <a:solidFill>
                <a:schemeClr val="tx1"/>
              </a:solidFill>
              <a:effectLst/>
              <a:latin typeface="+mn-lt"/>
              <a:ea typeface="+mn-ea"/>
              <a:cs typeface="+mn-cs"/>
            </a:endParaRPr>
          </a:p>
          <a:p>
            <a:pPr rtl="0" fontAlgn="base"/>
            <a:r>
              <a:rPr lang="en-US" sz="900" b="1" i="0" u="none" strike="noStrike" kern="1200" dirty="0">
                <a:solidFill>
                  <a:schemeClr val="tx1"/>
                </a:solidFill>
                <a:effectLst/>
                <a:latin typeface="+mn-lt"/>
                <a:ea typeface="+mn-ea"/>
                <a:cs typeface="+mn-cs"/>
              </a:rPr>
              <a:t>Users</a:t>
            </a:r>
            <a:r>
              <a:rPr lang="en-US" sz="900" b="0" i="0" u="none" strike="noStrike" kern="1200" dirty="0">
                <a:solidFill>
                  <a:schemeClr val="tx1"/>
                </a:solidFill>
                <a:effectLst/>
                <a:latin typeface="+mn-lt"/>
                <a:ea typeface="+mn-ea"/>
                <a:cs typeface="+mn-cs"/>
              </a:rPr>
              <a:t>: researchers and others using cloud infrastructure, including, researchers, image providers, external users who may be impacted by activities within an image.  Example security concerns that impact Users are </a:t>
            </a:r>
            <a:r>
              <a:rPr lang="en-US" sz="900" b="0" i="1" u="none" strike="noStrike" kern="1200" dirty="0">
                <a:solidFill>
                  <a:schemeClr val="tx1"/>
                </a:solidFill>
                <a:effectLst/>
                <a:latin typeface="+mn-lt"/>
                <a:ea typeface="+mn-ea"/>
                <a:cs typeface="+mn-cs"/>
              </a:rPr>
              <a:t>1. Loss or unpredictability of services/performance</a:t>
            </a:r>
            <a:r>
              <a:rPr lang="en-US" sz="900" b="0" i="0" u="none" strike="noStrike" kern="1200" dirty="0">
                <a:solidFill>
                  <a:schemeClr val="tx1"/>
                </a:solidFill>
                <a:effectLst/>
                <a:latin typeface="+mn-lt"/>
                <a:ea typeface="+mn-ea"/>
                <a:cs typeface="+mn-cs"/>
              </a:rPr>
              <a:t>, </a:t>
            </a:r>
            <a:r>
              <a:rPr lang="en-US" sz="900" b="0" i="1" u="none" strike="noStrike" kern="1200" dirty="0">
                <a:solidFill>
                  <a:schemeClr val="tx1"/>
                </a:solidFill>
                <a:effectLst/>
                <a:latin typeface="+mn-lt"/>
                <a:ea typeface="+mn-ea"/>
                <a:cs typeface="+mn-cs"/>
              </a:rPr>
              <a:t>2. Loss/exposure of secrets &amp; sensitive/embargoed data</a:t>
            </a:r>
            <a:r>
              <a:rPr lang="en-US" sz="900" b="0" i="0" u="none" strike="noStrike" kern="1200" dirty="0">
                <a:solidFill>
                  <a:schemeClr val="tx1"/>
                </a:solidFill>
                <a:effectLst/>
                <a:latin typeface="+mn-lt"/>
                <a:ea typeface="+mn-ea"/>
                <a:cs typeface="+mn-cs"/>
              </a:rPr>
              <a:t>, and </a:t>
            </a:r>
            <a:r>
              <a:rPr lang="en-US" sz="900" b="0" i="1" u="none" strike="noStrike" kern="1200" dirty="0">
                <a:solidFill>
                  <a:schemeClr val="tx1"/>
                </a:solidFill>
                <a:effectLst/>
                <a:latin typeface="+mn-lt"/>
                <a:ea typeface="+mn-ea"/>
                <a:cs typeface="+mn-cs"/>
              </a:rPr>
              <a:t>3. Loss of reputation</a:t>
            </a:r>
            <a:r>
              <a:rPr lang="en-US" sz="900" b="0" i="0" u="none" strike="noStrike" kern="1200" dirty="0">
                <a:solidFill>
                  <a:schemeClr val="tx1"/>
                </a:solidFill>
                <a:effectLst/>
                <a:latin typeface="+mn-lt"/>
                <a:ea typeface="+mn-ea"/>
                <a:cs typeface="+mn-cs"/>
              </a:rPr>
              <a:t> (see </a:t>
            </a:r>
            <a:r>
              <a:rPr lang="en-US" sz="900" b="0" i="0" u="sng" strike="noStrike" kern="1200" dirty="0">
                <a:solidFill>
                  <a:schemeClr val="tx1"/>
                </a:solidFill>
                <a:effectLst/>
                <a:latin typeface="+mn-lt"/>
                <a:ea typeface="+mn-ea"/>
                <a:cs typeface="+mn-cs"/>
                <a:hlinkClick r:id="rId13"/>
              </a:rPr>
              <a:t>Appendix B</a:t>
            </a:r>
            <a:r>
              <a:rPr lang="en-US" sz="900" b="0" i="0" u="none" strike="noStrike"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BA27832-FA4C-FA4C-9D28-20B9079E21B2}" type="slidenum">
              <a:rPr lang="en-US" smtClean="0"/>
              <a:t>3</a:t>
            </a:fld>
            <a:endParaRPr lang="en-US"/>
          </a:p>
        </p:txBody>
      </p:sp>
    </p:spTree>
    <p:extLst>
      <p:ext uri="{BB962C8B-B14F-4D97-AF65-F5344CB8AC3E}">
        <p14:creationId xmlns:p14="http://schemas.microsoft.com/office/powerpoint/2010/main" val="1412740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900" b="0" i="0" u="none" strike="noStrike" kern="1200" dirty="0">
                <a:solidFill>
                  <a:schemeClr val="tx1"/>
                </a:solidFill>
                <a:effectLst/>
                <a:latin typeface="+mn-lt"/>
                <a:ea typeface="+mn-ea"/>
                <a:cs typeface="+mn-cs"/>
              </a:rPr>
              <a:t>This document focuses only on those academic organizations and projects that host and develop the system infrastructure for providing access to host virtualization technologies at the hardware or operating system level, including, Infrastructure-as-a-Service (IaaS), Platform-as-a-Service (PaaS) and Science-as-a-Service (SaaS) services. </a:t>
            </a:r>
          </a:p>
          <a:p>
            <a:pPr rtl="0"/>
            <a:endParaRPr lang="en-US" sz="900" b="0" i="0" u="none" strike="noStrike" kern="1200" dirty="0">
              <a:solidFill>
                <a:schemeClr val="tx1"/>
              </a:solidFill>
              <a:effectLst/>
              <a:latin typeface="+mn-lt"/>
              <a:ea typeface="+mn-ea"/>
              <a:cs typeface="+mn-cs"/>
            </a:endParaRPr>
          </a:p>
          <a:p>
            <a:pPr rtl="0"/>
            <a:r>
              <a:rPr lang="en-US" sz="900" b="0" i="0" u="none" strike="noStrike" kern="1200" dirty="0">
                <a:solidFill>
                  <a:schemeClr val="tx1"/>
                </a:solidFill>
                <a:effectLst/>
                <a:latin typeface="+mn-lt"/>
                <a:ea typeface="+mn-ea"/>
                <a:cs typeface="+mn-cs"/>
              </a:rPr>
              <a:t>The focal point of this document also encompasses the organizational processes and policies in managing and securing these technologies. </a:t>
            </a:r>
          </a:p>
          <a:p>
            <a:pPr rtl="0"/>
            <a:endParaRPr lang="en-US" sz="900" b="0" i="0" u="none" strike="noStrike" kern="1200" dirty="0">
              <a:solidFill>
                <a:schemeClr val="tx1"/>
              </a:solidFill>
              <a:effectLst/>
              <a:latin typeface="+mn-lt"/>
              <a:ea typeface="+mn-ea"/>
              <a:cs typeface="+mn-cs"/>
            </a:endParaRPr>
          </a:p>
          <a:p>
            <a:pPr rtl="0"/>
            <a:r>
              <a:rPr lang="en-US" sz="900" b="0" i="0" u="none" strike="noStrike" kern="1200" dirty="0">
                <a:solidFill>
                  <a:schemeClr val="tx1"/>
                </a:solidFill>
                <a:effectLst/>
                <a:latin typeface="+mn-lt"/>
                <a:ea typeface="+mn-ea"/>
                <a:cs typeface="+mn-cs"/>
              </a:rPr>
              <a:t>It is a list of recommendations for security best practices within an academic cloud service provider, but the document is not intended to provide an exhaustive list, rather to identify and address those practices unique to cloud services provided in an academic or research environment.</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BA27832-FA4C-FA4C-9D28-20B9079E21B2}" type="slidenum">
              <a:rPr lang="en-US" smtClean="0"/>
              <a:t>4</a:t>
            </a:fld>
            <a:endParaRPr lang="en-US"/>
          </a:p>
        </p:txBody>
      </p:sp>
    </p:spTree>
    <p:extLst>
      <p:ext uri="{BB962C8B-B14F-4D97-AF65-F5344CB8AC3E}">
        <p14:creationId xmlns:p14="http://schemas.microsoft.com/office/powerpoint/2010/main" val="788499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27832-FA4C-FA4C-9D28-20B9079E21B2}" type="slidenum">
              <a:rPr lang="en-US" smtClean="0"/>
              <a:t>5</a:t>
            </a:fld>
            <a:endParaRPr lang="en-US"/>
          </a:p>
        </p:txBody>
      </p:sp>
    </p:spTree>
    <p:extLst>
      <p:ext uri="{BB962C8B-B14F-4D97-AF65-F5344CB8AC3E}">
        <p14:creationId xmlns:p14="http://schemas.microsoft.com/office/powerpoint/2010/main" val="3483697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27832-FA4C-FA4C-9D28-20B9079E21B2}" type="slidenum">
              <a:rPr lang="en-US" smtClean="0"/>
              <a:t>6</a:t>
            </a:fld>
            <a:endParaRPr lang="en-US"/>
          </a:p>
        </p:txBody>
      </p:sp>
    </p:spTree>
    <p:extLst>
      <p:ext uri="{BB962C8B-B14F-4D97-AF65-F5344CB8AC3E}">
        <p14:creationId xmlns:p14="http://schemas.microsoft.com/office/powerpoint/2010/main" val="273847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400" baseline="0" dirty="0"/>
              <a:t>Disseminate Localized Best Practices</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Provide best practice documents and support services regarding the issues identified in this use case:</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Detect common patterns of misbehavior so that users can be alerted and educated</a:t>
            </a:r>
            <a:endParaRPr lang="en-US" dirty="0"/>
          </a:p>
          <a:p>
            <a:pPr fontAlgn="base"/>
            <a:r>
              <a:rPr lang="en-US" dirty="0"/>
              <a:t>Ensure Image Trustworthiness</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Image registries</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Sign, scan, ACL, API, UI, Tagging/Flagging</a:t>
            </a:r>
            <a:endParaRPr lang="en-US" dirty="0"/>
          </a:p>
          <a:p>
            <a:pPr fontAlgn="base"/>
            <a:r>
              <a:rPr lang="en-US" dirty="0"/>
              <a:t>Provide Method to Manage User Secrets</a:t>
            </a:r>
          </a:p>
          <a:p>
            <a:pPr fontAlgn="base"/>
            <a:r>
              <a:rPr lang="en-US" dirty="0"/>
              <a:t>* </a:t>
            </a:r>
            <a:r>
              <a:rPr lang="en-US" sz="900" b="1" i="0" u="none" strike="noStrike" kern="1200" dirty="0">
                <a:solidFill>
                  <a:schemeClr val="tx1"/>
                </a:solidFill>
                <a:effectLst/>
                <a:latin typeface="+mn-lt"/>
                <a:ea typeface="+mn-ea"/>
                <a:cs typeface="+mn-cs"/>
              </a:rPr>
              <a:t>Secret managers</a:t>
            </a:r>
            <a:endParaRPr lang="en-US" dirty="0"/>
          </a:p>
          <a:p>
            <a:pPr fontAlgn="base"/>
            <a:r>
              <a:rPr lang="en-US" dirty="0"/>
              <a:t>Support Privileged Access within Images</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Limit image functionality via the network</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Network monitoring, passive or active</a:t>
            </a:r>
            <a:endParaRPr lang="en-US" dirty="0"/>
          </a:p>
          <a:p>
            <a:pPr fontAlgn="base"/>
            <a:r>
              <a:rPr lang="en-US" dirty="0"/>
              <a:t>Empower Users with Self-service DNS Management</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Automatic DNS record generation</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DNS as a Service</a:t>
            </a:r>
            <a:endParaRPr lang="en-US" dirty="0"/>
          </a:p>
          <a:p>
            <a:pPr fontAlgn="base"/>
            <a:r>
              <a:rPr lang="en-US" dirty="0"/>
              <a:t>Provide Method to Manage User Configurations</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Provide configuration managers</a:t>
            </a:r>
            <a:endParaRPr lang="en-US" dirty="0"/>
          </a:p>
          <a:p>
            <a:pPr fontAlgn="base"/>
            <a:r>
              <a:rPr lang="en-US" dirty="0"/>
              <a:t>Provide Service Accounts</a:t>
            </a:r>
          </a:p>
          <a:p>
            <a:pPr marL="171450" indent="-171450" fontAlgn="base">
              <a:buFont typeface="Arial" panose="020B0604020202020204" pitchFamily="34" charset="0"/>
              <a:buChar char="•"/>
            </a:pPr>
            <a:r>
              <a:rPr lang="en-US" b="1" dirty="0"/>
              <a:t>Service accounts</a:t>
            </a:r>
          </a:p>
          <a:p>
            <a:pPr fontAlgn="base"/>
            <a:r>
              <a:rPr lang="en-US" dirty="0"/>
              <a:t>Offer Monitoring Services</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Provide an interface to existing monitoring solutions for users to access</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Provide notification of infrastructure service outages</a:t>
            </a:r>
            <a:endParaRPr lang="en-US" dirty="0"/>
          </a:p>
          <a:p>
            <a:pPr fontAlgn="base"/>
            <a:r>
              <a:rPr lang="en-US" dirty="0"/>
              <a:t>Offer Identity and Access Management-aware Continuous Integration / Continuous Delivery Services</a:t>
            </a:r>
          </a:p>
          <a:p>
            <a:pPr marL="171450" indent="-171450" fontAlgn="base">
              <a:buFont typeface="Arial" panose="020B0604020202020204" pitchFamily="34" charset="0"/>
              <a:buChar char="•"/>
            </a:pPr>
            <a:r>
              <a:rPr lang="en-US" sz="900" b="1" i="0" u="none" strike="noStrike" kern="1200" dirty="0">
                <a:solidFill>
                  <a:schemeClr val="tx1"/>
                </a:solidFill>
                <a:effectLst/>
                <a:latin typeface="+mn-lt"/>
                <a:ea typeface="+mn-ea"/>
                <a:cs typeface="+mn-cs"/>
              </a:rPr>
              <a:t>Offer hosted, multi-tenant CI/CD services</a:t>
            </a:r>
          </a:p>
          <a:p>
            <a:pPr marL="171450" indent="-171450" fontAlgn="base">
              <a:buFont typeface="Arial" panose="020B0604020202020204" pitchFamily="34" charset="0"/>
              <a:buChar char="•"/>
            </a:pPr>
            <a:endParaRPr lang="en-US" sz="1000" dirty="0">
              <a:latin typeface="Arial" charset="0"/>
              <a:ea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fld id="{2BA27832-FA4C-FA4C-9D28-20B9079E21B2}" type="slidenum">
              <a:rPr lang="en-US" smtClean="0"/>
              <a:t>10</a:t>
            </a:fld>
            <a:endParaRPr lang="en-US"/>
          </a:p>
        </p:txBody>
      </p:sp>
    </p:spTree>
    <p:extLst>
      <p:ext uri="{BB962C8B-B14F-4D97-AF65-F5344CB8AC3E}">
        <p14:creationId xmlns:p14="http://schemas.microsoft.com/office/powerpoint/2010/main" val="163923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102444" y="1524007"/>
            <a:ext cx="6974761" cy="1844381"/>
          </a:xfrm>
        </p:spPr>
        <p:txBody>
          <a:bodyPr anchor="b">
            <a:normAutofit/>
          </a:bodyPr>
          <a:lstStyle>
            <a:lvl1pPr algn="ctr">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1102444" y="3545840"/>
            <a:ext cx="6974761" cy="1046480"/>
          </a:xfrm>
        </p:spPr>
        <p:txBody>
          <a:bodyPr anchor="t">
            <a:normAutofit/>
          </a:bodyPr>
          <a:lstStyle>
            <a:lvl1pPr marL="0" indent="0" algn="ctr">
              <a:buNone/>
              <a:defRPr sz="1575">
                <a:solidFill>
                  <a:schemeClr val="tx1">
                    <a:lumMod val="95000"/>
                  </a:schemeClr>
                </a:solidFill>
              </a:defRPr>
            </a:lvl1pPr>
            <a:lvl2pPr marL="342874" indent="0" algn="ctr">
              <a:buNone/>
              <a:defRPr>
                <a:solidFill>
                  <a:schemeClr val="tx1">
                    <a:tint val="75000"/>
                  </a:schemeClr>
                </a:solidFill>
              </a:defRPr>
            </a:lvl2pPr>
            <a:lvl3pPr marL="685750"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2" indent="0" algn="ctr">
              <a:buNone/>
              <a:defRPr>
                <a:solidFill>
                  <a:schemeClr val="tx1">
                    <a:tint val="75000"/>
                  </a:schemeClr>
                </a:solidFill>
              </a:defRPr>
            </a:lvl6pPr>
            <a:lvl7pPr marL="2057247" indent="0" algn="ctr">
              <a:buNone/>
              <a:defRPr>
                <a:solidFill>
                  <a:schemeClr val="tx1">
                    <a:tint val="75000"/>
                  </a:schemeClr>
                </a:solidFill>
              </a:defRPr>
            </a:lvl7pPr>
            <a:lvl8pPr marL="2400120" indent="0" algn="ctr">
              <a:buNone/>
              <a:defRPr>
                <a:solidFill>
                  <a:schemeClr val="tx1">
                    <a:tint val="75000"/>
                  </a:schemeClr>
                </a:solidFill>
              </a:defRPr>
            </a:lvl8pPr>
            <a:lvl9pPr marL="2742994"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a:xfrm>
            <a:off x="7255057" y="4769779"/>
            <a:ext cx="991859" cy="273844"/>
          </a:xfrm>
          <a:prstGeom prst="rect">
            <a:avLst/>
          </a:prstGeom>
        </p:spPr>
        <p:txBody>
          <a:bodyPr/>
          <a:lstStyle/>
          <a:p>
            <a:fld id="{6BBA8E65-5046-0544-8650-4DED9444F33F}" type="datetime1">
              <a:rPr lang="en-US" smtClean="0"/>
              <a:t>8/22/18</a:t>
            </a:fld>
            <a:endParaRPr lang="en-US" dirty="0"/>
          </a:p>
        </p:txBody>
      </p:sp>
      <p:sp>
        <p:nvSpPr>
          <p:cNvPr id="8" name="Slide Number Placeholder 7"/>
          <p:cNvSpPr>
            <a:spLocks noGrp="1"/>
          </p:cNvSpPr>
          <p:nvPr>
            <p:ph type="sldNum" sz="quarter" idx="11"/>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cxnSp>
        <p:nvCxnSpPr>
          <p:cNvPr id="14" name="Straight Connector 13"/>
          <p:cNvCxnSpPr/>
          <p:nvPr userDrawn="1"/>
        </p:nvCxnSpPr>
        <p:spPr>
          <a:xfrm flipH="1">
            <a:off x="8307982" y="4769786"/>
            <a:ext cx="2935" cy="334207"/>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12996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514352" y="400050"/>
            <a:ext cx="8114109" cy="23431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874" indent="0">
              <a:buNone/>
              <a:defRPr sz="1200"/>
            </a:lvl2pPr>
            <a:lvl3pPr marL="685750" indent="0">
              <a:buNone/>
              <a:defRPr sz="1200"/>
            </a:lvl3pPr>
            <a:lvl4pPr marL="1028624" indent="0">
              <a:buNone/>
              <a:defRPr sz="1200"/>
            </a:lvl4pPr>
            <a:lvl5pPr marL="1371498" indent="0">
              <a:buNone/>
              <a:defRPr sz="1200"/>
            </a:lvl5pPr>
            <a:lvl6pPr marL="1714372" indent="0">
              <a:buNone/>
              <a:defRPr sz="1200"/>
            </a:lvl6pPr>
            <a:lvl7pPr marL="2057247" indent="0">
              <a:buNone/>
              <a:defRPr sz="1200"/>
            </a:lvl7pPr>
            <a:lvl8pPr marL="2400120" indent="0">
              <a:buNone/>
              <a:defRPr sz="1200"/>
            </a:lvl8pPr>
            <a:lvl9pPr marL="2742994" indent="0">
              <a:buNone/>
              <a:defRPr sz="1200"/>
            </a:lvl9pPr>
          </a:lstStyle>
          <a:p>
            <a:r>
              <a:rPr lang="en-US"/>
              <a:t>Click icon to add picture</a:t>
            </a:r>
            <a:endParaRPr lang="en-US" dirty="0"/>
          </a:p>
        </p:txBody>
      </p:sp>
      <p:sp>
        <p:nvSpPr>
          <p:cNvPr id="16" name="Text Placeholder 9"/>
          <p:cNvSpPr>
            <a:spLocks noGrp="1"/>
          </p:cNvSpPr>
          <p:nvPr>
            <p:ph type="body" sz="quarter" idx="14"/>
          </p:nvPr>
        </p:nvSpPr>
        <p:spPr>
          <a:xfrm>
            <a:off x="685806" y="2882900"/>
            <a:ext cx="7677359" cy="342900"/>
          </a:xfrm>
        </p:spPr>
        <p:txBody>
          <a:bodyPr anchor="t">
            <a:normAutofit/>
          </a:bodyPr>
          <a:lstStyle>
            <a:lvl1pPr marL="0" indent="0">
              <a:buFontTx/>
              <a:buNone/>
              <a:defRPr sz="1200"/>
            </a:lvl1pPr>
            <a:lvl2pPr marL="342874" indent="0">
              <a:buFontTx/>
              <a:buNone/>
              <a:defRPr/>
            </a:lvl2pPr>
            <a:lvl3pPr marL="685750" indent="0">
              <a:buFontTx/>
              <a:buNone/>
              <a:defRPr/>
            </a:lvl3pPr>
            <a:lvl4pPr marL="1028624" indent="0">
              <a:buFontTx/>
              <a:buNone/>
              <a:defRPr/>
            </a:lvl4pPr>
            <a:lvl5pPr marL="1371498" indent="0">
              <a:buFontTx/>
              <a:buNone/>
              <a:defRPr/>
            </a:lvl5pPr>
          </a:lstStyle>
          <a:p>
            <a:pPr lvl="0"/>
            <a:r>
              <a:rPr lang="en-US"/>
              <a:t>Edit Master text styles</a:t>
            </a:r>
          </a:p>
        </p:txBody>
      </p:sp>
      <p:sp>
        <p:nvSpPr>
          <p:cNvPr id="3" name="Date Placeholder 2"/>
          <p:cNvSpPr>
            <a:spLocks noGrp="1"/>
          </p:cNvSpPr>
          <p:nvPr>
            <p:ph type="dt" sz="half" idx="10"/>
          </p:nvPr>
        </p:nvSpPr>
        <p:spPr>
          <a:xfrm>
            <a:off x="7255057" y="4769779"/>
            <a:ext cx="991859" cy="273844"/>
          </a:xfrm>
          <a:prstGeom prst="rect">
            <a:avLst/>
          </a:prstGeom>
        </p:spPr>
        <p:txBody>
          <a:bodyPr/>
          <a:lstStyle/>
          <a:p>
            <a:fld id="{D6D3595D-1511-024F-A14B-1464EE66EBC5}" type="datetime1">
              <a:rPr lang="en-US" smtClean="0"/>
              <a:t>8/22/18</a:t>
            </a:fld>
            <a:endParaRPr lang="en-US" dirty="0"/>
          </a:p>
        </p:txBody>
      </p:sp>
      <p:sp>
        <p:nvSpPr>
          <p:cNvPr id="5" name="Slide Number Placeholder 4"/>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783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65" y="3086100"/>
            <a:ext cx="6401991" cy="1409700"/>
          </a:xfrm>
        </p:spPr>
        <p:txBody>
          <a:bodyPr anchor="ctr">
            <a:normAutofit/>
          </a:bodyPr>
          <a:lstStyle>
            <a:lvl1pPr marL="0" indent="0" algn="l">
              <a:buNone/>
              <a:defRPr sz="1500">
                <a:solidFill>
                  <a:schemeClr val="tx1">
                    <a:lumMod val="95000"/>
                  </a:schemeClr>
                </a:solidFill>
              </a:defRPr>
            </a:lvl1pPr>
            <a:lvl2pPr marL="342874" indent="0">
              <a:buNone/>
              <a:defRPr sz="1351">
                <a:solidFill>
                  <a:schemeClr val="tx1">
                    <a:tint val="75000"/>
                  </a:schemeClr>
                </a:solidFill>
              </a:defRPr>
            </a:lvl2pPr>
            <a:lvl3pPr marL="685750" indent="0">
              <a:buNone/>
              <a:defRPr sz="1200">
                <a:solidFill>
                  <a:schemeClr val="tx1">
                    <a:tint val="75000"/>
                  </a:schemeClr>
                </a:solidFill>
              </a:defRPr>
            </a:lvl3pPr>
            <a:lvl4pPr marL="1028624" indent="0">
              <a:buNone/>
              <a:defRPr sz="1051">
                <a:solidFill>
                  <a:schemeClr val="tx1">
                    <a:tint val="75000"/>
                  </a:schemeClr>
                </a:solidFill>
              </a:defRPr>
            </a:lvl4pPr>
            <a:lvl5pPr marL="1371498" indent="0">
              <a:buNone/>
              <a:defRPr sz="1051">
                <a:solidFill>
                  <a:schemeClr val="tx1">
                    <a:tint val="75000"/>
                  </a:schemeClr>
                </a:solidFill>
              </a:defRPr>
            </a:lvl5pPr>
            <a:lvl6pPr marL="1714372" indent="0">
              <a:buNone/>
              <a:defRPr sz="1051">
                <a:solidFill>
                  <a:schemeClr val="tx1">
                    <a:tint val="75000"/>
                  </a:schemeClr>
                </a:solidFill>
              </a:defRPr>
            </a:lvl6pPr>
            <a:lvl7pPr marL="2057247" indent="0">
              <a:buNone/>
              <a:defRPr sz="1051">
                <a:solidFill>
                  <a:schemeClr val="tx1">
                    <a:tint val="75000"/>
                  </a:schemeClr>
                </a:solidFill>
              </a:defRPr>
            </a:lvl7pPr>
            <a:lvl8pPr marL="2400120" indent="0">
              <a:buNone/>
              <a:defRPr sz="1051">
                <a:solidFill>
                  <a:schemeClr val="tx1">
                    <a:tint val="75000"/>
                  </a:schemeClr>
                </a:solidFill>
              </a:defRPr>
            </a:lvl8pPr>
            <a:lvl9pPr marL="2742994" indent="0">
              <a:buNone/>
              <a:defRPr sz="105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55057" y="4769779"/>
            <a:ext cx="991859" cy="273844"/>
          </a:xfrm>
          <a:prstGeom prst="rect">
            <a:avLst/>
          </a:prstGeom>
        </p:spPr>
        <p:txBody>
          <a:bodyPr/>
          <a:lstStyle/>
          <a:p>
            <a:fld id="{04E5017E-B9DC-374E-9577-BBA45042FDFD}" type="datetime1">
              <a:rPr lang="en-US" smtClean="0"/>
              <a:t>8/22/18</a:t>
            </a:fld>
            <a:endParaRPr lang="en-US" dirty="0"/>
          </a:p>
        </p:txBody>
      </p:sp>
      <p:sp>
        <p:nvSpPr>
          <p:cNvPr id="6" name="Slide Number Placeholder 5"/>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007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5" y="514350"/>
            <a:ext cx="6858001" cy="2057400"/>
          </a:xfrm>
        </p:spPr>
        <p:txBody>
          <a:bodyPr anchor="ctr">
            <a:normAutofit/>
          </a:bodyPr>
          <a:lstStyle>
            <a:lvl1pPr algn="l">
              <a:defRPr sz="2400" b="1" i="0" cap="all" baseline="0">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84659" y="2571750"/>
            <a:ext cx="6400800" cy="285750"/>
          </a:xfrm>
        </p:spPr>
        <p:txBody>
          <a:bodyPr anchor="ctr"/>
          <a:lstStyle>
            <a:lvl1pPr marL="0" indent="0">
              <a:buFontTx/>
              <a:buNone/>
              <a:defRPr/>
            </a:lvl1pPr>
            <a:lvl2pPr marL="342874" indent="0">
              <a:buFontTx/>
              <a:buNone/>
              <a:defRPr/>
            </a:lvl2pPr>
            <a:lvl3pPr marL="685750" indent="0">
              <a:buFontTx/>
              <a:buNone/>
              <a:defRPr/>
            </a:lvl3pPr>
            <a:lvl4pPr marL="1028624" indent="0">
              <a:buFontTx/>
              <a:buNone/>
              <a:defRPr/>
            </a:lvl4pPr>
            <a:lvl5pPr marL="1371498" indent="0">
              <a:buFontTx/>
              <a:buNone/>
              <a:defRPr/>
            </a:lvl5pPr>
          </a:lstStyle>
          <a:p>
            <a:pPr lvl="0"/>
            <a:r>
              <a:rPr lang="en-US"/>
              <a:t>Edit Master text styles</a:t>
            </a:r>
          </a:p>
        </p:txBody>
      </p:sp>
      <p:sp>
        <p:nvSpPr>
          <p:cNvPr id="3" name="Text Placeholder 2"/>
          <p:cNvSpPr>
            <a:spLocks noGrp="1"/>
          </p:cNvSpPr>
          <p:nvPr>
            <p:ph type="body" idx="1"/>
          </p:nvPr>
        </p:nvSpPr>
        <p:spPr>
          <a:xfrm>
            <a:off x="513160" y="3225801"/>
            <a:ext cx="6400800" cy="1263649"/>
          </a:xfrm>
        </p:spPr>
        <p:txBody>
          <a:bodyPr anchor="ctr">
            <a:normAutofit/>
          </a:bodyPr>
          <a:lstStyle>
            <a:lvl1pPr marL="0" indent="0" algn="l">
              <a:buNone/>
              <a:defRPr sz="1500">
                <a:solidFill>
                  <a:schemeClr val="tx1">
                    <a:lumMod val="95000"/>
                  </a:schemeClr>
                </a:solidFill>
              </a:defRPr>
            </a:lvl1pPr>
            <a:lvl2pPr marL="342874" indent="0">
              <a:buNone/>
              <a:defRPr sz="1351">
                <a:solidFill>
                  <a:schemeClr val="tx1">
                    <a:tint val="75000"/>
                  </a:schemeClr>
                </a:solidFill>
              </a:defRPr>
            </a:lvl2pPr>
            <a:lvl3pPr marL="685750" indent="0">
              <a:buNone/>
              <a:defRPr sz="1200">
                <a:solidFill>
                  <a:schemeClr val="tx1">
                    <a:tint val="75000"/>
                  </a:schemeClr>
                </a:solidFill>
              </a:defRPr>
            </a:lvl3pPr>
            <a:lvl4pPr marL="1028624" indent="0">
              <a:buNone/>
              <a:defRPr sz="1051">
                <a:solidFill>
                  <a:schemeClr val="tx1">
                    <a:tint val="75000"/>
                  </a:schemeClr>
                </a:solidFill>
              </a:defRPr>
            </a:lvl4pPr>
            <a:lvl5pPr marL="1371498" indent="0">
              <a:buNone/>
              <a:defRPr sz="1051">
                <a:solidFill>
                  <a:schemeClr val="tx1">
                    <a:tint val="75000"/>
                  </a:schemeClr>
                </a:solidFill>
              </a:defRPr>
            </a:lvl5pPr>
            <a:lvl6pPr marL="1714372" indent="0">
              <a:buNone/>
              <a:defRPr sz="1051">
                <a:solidFill>
                  <a:schemeClr val="tx1">
                    <a:tint val="75000"/>
                  </a:schemeClr>
                </a:solidFill>
              </a:defRPr>
            </a:lvl6pPr>
            <a:lvl7pPr marL="2057247" indent="0">
              <a:buNone/>
              <a:defRPr sz="1051">
                <a:solidFill>
                  <a:schemeClr val="tx1">
                    <a:tint val="75000"/>
                  </a:schemeClr>
                </a:solidFill>
              </a:defRPr>
            </a:lvl7pPr>
            <a:lvl8pPr marL="2400120" indent="0">
              <a:buNone/>
              <a:defRPr sz="1051">
                <a:solidFill>
                  <a:schemeClr val="tx1">
                    <a:tint val="75000"/>
                  </a:schemeClr>
                </a:solidFill>
              </a:defRPr>
            </a:lvl8pPr>
            <a:lvl9pPr marL="2742994" indent="0">
              <a:buNone/>
              <a:defRPr sz="105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55057" y="4769779"/>
            <a:ext cx="991859" cy="273844"/>
          </a:xfrm>
          <a:prstGeom prst="rect">
            <a:avLst/>
          </a:prstGeom>
        </p:spPr>
        <p:txBody>
          <a:bodyPr/>
          <a:lstStyle/>
          <a:p>
            <a:fld id="{58243A35-3957-A54E-8B99-96FF80292A7E}" type="datetime1">
              <a:rPr lang="en-US" smtClean="0"/>
              <a:t>8/22/18</a:t>
            </a:fld>
            <a:endParaRPr lang="en-US" dirty="0"/>
          </a:p>
        </p:txBody>
      </p:sp>
      <p:sp>
        <p:nvSpPr>
          <p:cNvPr id="6" name="Slide Number Placeholder 5"/>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
        <p:nvSpPr>
          <p:cNvPr id="14" name="TextBox 13"/>
          <p:cNvSpPr txBox="1"/>
          <p:nvPr/>
        </p:nvSpPr>
        <p:spPr>
          <a:xfrm>
            <a:off x="398859" y="609167"/>
            <a:ext cx="457200" cy="438582"/>
          </a:xfrm>
          <a:prstGeom prst="rect">
            <a:avLst/>
          </a:prstGeom>
        </p:spPr>
        <p:txBody>
          <a:bodyPr vert="horz" lIns="68580" tIns="34291" rIns="68580" bIns="34291" rtlCol="0" anchor="ctr">
            <a:noAutofit/>
          </a:bodyPr>
          <a:lstStyle/>
          <a:p>
            <a:pPr lvl="0"/>
            <a:r>
              <a:rPr lang="en-US" sz="6000" dirty="0">
                <a:solidFill>
                  <a:schemeClr val="tx1"/>
                </a:solidFill>
                <a:effectLst/>
              </a:rPr>
              <a:t>“</a:t>
            </a:r>
          </a:p>
        </p:txBody>
      </p:sp>
      <p:sp>
        <p:nvSpPr>
          <p:cNvPr id="15" name="TextBox 14"/>
          <p:cNvSpPr txBox="1"/>
          <p:nvPr/>
        </p:nvSpPr>
        <p:spPr>
          <a:xfrm>
            <a:off x="7714059" y="2076451"/>
            <a:ext cx="457200" cy="438582"/>
          </a:xfrm>
          <a:prstGeom prst="rect">
            <a:avLst/>
          </a:prstGeom>
        </p:spPr>
        <p:txBody>
          <a:bodyPr vert="horz" lIns="68580" tIns="34291" rIns="68580" bIns="34291"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1074076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2571750"/>
            <a:ext cx="6400800" cy="127305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64" y="3849736"/>
            <a:ext cx="6401993" cy="645300"/>
          </a:xfrm>
        </p:spPr>
        <p:txBody>
          <a:bodyPr anchor="t">
            <a:normAutofit/>
          </a:bodyPr>
          <a:lstStyle>
            <a:lvl1pPr marL="0" indent="0" algn="l">
              <a:buNone/>
              <a:defRPr sz="1500">
                <a:solidFill>
                  <a:schemeClr val="tx1">
                    <a:lumMod val="85000"/>
                  </a:schemeClr>
                </a:solidFill>
              </a:defRPr>
            </a:lvl1pPr>
            <a:lvl2pPr marL="342874" indent="0">
              <a:buNone/>
              <a:defRPr sz="1351">
                <a:solidFill>
                  <a:schemeClr val="tx1">
                    <a:tint val="75000"/>
                  </a:schemeClr>
                </a:solidFill>
              </a:defRPr>
            </a:lvl2pPr>
            <a:lvl3pPr marL="685750" indent="0">
              <a:buNone/>
              <a:defRPr sz="1200">
                <a:solidFill>
                  <a:schemeClr val="tx1">
                    <a:tint val="75000"/>
                  </a:schemeClr>
                </a:solidFill>
              </a:defRPr>
            </a:lvl3pPr>
            <a:lvl4pPr marL="1028624" indent="0">
              <a:buNone/>
              <a:defRPr sz="1051">
                <a:solidFill>
                  <a:schemeClr val="tx1">
                    <a:tint val="75000"/>
                  </a:schemeClr>
                </a:solidFill>
              </a:defRPr>
            </a:lvl4pPr>
            <a:lvl5pPr marL="1371498" indent="0">
              <a:buNone/>
              <a:defRPr sz="1051">
                <a:solidFill>
                  <a:schemeClr val="tx1">
                    <a:tint val="75000"/>
                  </a:schemeClr>
                </a:solidFill>
              </a:defRPr>
            </a:lvl5pPr>
            <a:lvl6pPr marL="1714372" indent="0">
              <a:buNone/>
              <a:defRPr sz="1051">
                <a:solidFill>
                  <a:schemeClr val="tx1">
                    <a:tint val="75000"/>
                  </a:schemeClr>
                </a:solidFill>
              </a:defRPr>
            </a:lvl6pPr>
            <a:lvl7pPr marL="2057247" indent="0">
              <a:buNone/>
              <a:defRPr sz="1051">
                <a:solidFill>
                  <a:schemeClr val="tx1">
                    <a:tint val="75000"/>
                  </a:schemeClr>
                </a:solidFill>
              </a:defRPr>
            </a:lvl7pPr>
            <a:lvl8pPr marL="2400120" indent="0">
              <a:buNone/>
              <a:defRPr sz="1051">
                <a:solidFill>
                  <a:schemeClr val="tx1">
                    <a:tint val="75000"/>
                  </a:schemeClr>
                </a:solidFill>
              </a:defRPr>
            </a:lvl8pPr>
            <a:lvl9pPr marL="2742994" indent="0">
              <a:buNone/>
              <a:defRPr sz="105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55057" y="4769779"/>
            <a:ext cx="991859" cy="273844"/>
          </a:xfrm>
          <a:prstGeom prst="rect">
            <a:avLst/>
          </a:prstGeom>
        </p:spPr>
        <p:txBody>
          <a:bodyPr/>
          <a:lstStyle/>
          <a:p>
            <a:fld id="{7F2869F0-3BBE-9C49-8A77-91A7489607D6}" type="datetime1">
              <a:rPr lang="en-US" smtClean="0"/>
              <a:t>8/22/18</a:t>
            </a:fld>
            <a:endParaRPr lang="en-US" dirty="0"/>
          </a:p>
        </p:txBody>
      </p:sp>
      <p:sp>
        <p:nvSpPr>
          <p:cNvPr id="6" name="Slide Number Placeholder 5"/>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467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514350"/>
            <a:ext cx="6858000" cy="20574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3165" y="2946400"/>
            <a:ext cx="6400801" cy="7874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13165" y="3733800"/>
            <a:ext cx="6400801" cy="762000"/>
          </a:xfrm>
        </p:spPr>
        <p:txBody>
          <a:bodyPr anchor="t">
            <a:normAutofit/>
          </a:bodyPr>
          <a:lstStyle>
            <a:lvl1pPr marL="0" indent="0" algn="l">
              <a:buNone/>
              <a:defRPr sz="1351">
                <a:solidFill>
                  <a:schemeClr val="tx1">
                    <a:lumMod val="85000"/>
                  </a:schemeClr>
                </a:solidFill>
              </a:defRPr>
            </a:lvl1pPr>
            <a:lvl2pPr marL="342874" indent="0">
              <a:buNone/>
              <a:defRPr sz="1351">
                <a:solidFill>
                  <a:schemeClr val="tx1">
                    <a:tint val="75000"/>
                  </a:schemeClr>
                </a:solidFill>
              </a:defRPr>
            </a:lvl2pPr>
            <a:lvl3pPr marL="685750" indent="0">
              <a:buNone/>
              <a:defRPr sz="1200">
                <a:solidFill>
                  <a:schemeClr val="tx1">
                    <a:tint val="75000"/>
                  </a:schemeClr>
                </a:solidFill>
              </a:defRPr>
            </a:lvl3pPr>
            <a:lvl4pPr marL="1028624" indent="0">
              <a:buNone/>
              <a:defRPr sz="1051">
                <a:solidFill>
                  <a:schemeClr val="tx1">
                    <a:tint val="75000"/>
                  </a:schemeClr>
                </a:solidFill>
              </a:defRPr>
            </a:lvl4pPr>
            <a:lvl5pPr marL="1371498" indent="0">
              <a:buNone/>
              <a:defRPr sz="1051">
                <a:solidFill>
                  <a:schemeClr val="tx1">
                    <a:tint val="75000"/>
                  </a:schemeClr>
                </a:solidFill>
              </a:defRPr>
            </a:lvl5pPr>
            <a:lvl6pPr marL="1714372" indent="0">
              <a:buNone/>
              <a:defRPr sz="1051">
                <a:solidFill>
                  <a:schemeClr val="tx1">
                    <a:tint val="75000"/>
                  </a:schemeClr>
                </a:solidFill>
              </a:defRPr>
            </a:lvl6pPr>
            <a:lvl7pPr marL="2057247" indent="0">
              <a:buNone/>
              <a:defRPr sz="1051">
                <a:solidFill>
                  <a:schemeClr val="tx1">
                    <a:tint val="75000"/>
                  </a:schemeClr>
                </a:solidFill>
              </a:defRPr>
            </a:lvl7pPr>
            <a:lvl8pPr marL="2400120" indent="0">
              <a:buNone/>
              <a:defRPr sz="1051">
                <a:solidFill>
                  <a:schemeClr val="tx1">
                    <a:tint val="75000"/>
                  </a:schemeClr>
                </a:solidFill>
              </a:defRPr>
            </a:lvl8pPr>
            <a:lvl9pPr marL="2742994" indent="0">
              <a:buNone/>
              <a:defRPr sz="105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55057" y="4769779"/>
            <a:ext cx="991859" cy="273844"/>
          </a:xfrm>
          <a:prstGeom prst="rect">
            <a:avLst/>
          </a:prstGeom>
        </p:spPr>
        <p:txBody>
          <a:bodyPr/>
          <a:lstStyle/>
          <a:p>
            <a:fld id="{562EE8A2-5248-144F-A426-E8B681516283}" type="datetime1">
              <a:rPr lang="en-US" smtClean="0"/>
              <a:t>8/22/18</a:t>
            </a:fld>
            <a:endParaRPr lang="en-US" dirty="0"/>
          </a:p>
        </p:txBody>
      </p:sp>
      <p:sp>
        <p:nvSpPr>
          <p:cNvPr id="6" name="Slide Number Placeholder 5"/>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
        <p:nvSpPr>
          <p:cNvPr id="11" name="TextBox 10"/>
          <p:cNvSpPr txBox="1"/>
          <p:nvPr/>
        </p:nvSpPr>
        <p:spPr>
          <a:xfrm>
            <a:off x="398859" y="609167"/>
            <a:ext cx="457200" cy="438582"/>
          </a:xfrm>
          <a:prstGeom prst="rect">
            <a:avLst/>
          </a:prstGeom>
        </p:spPr>
        <p:txBody>
          <a:bodyPr vert="horz" lIns="68580" tIns="34291" rIns="68580" bIns="34291" rtlCol="0" anchor="ctr">
            <a:noAutofit/>
          </a:bodyPr>
          <a:lstStyle/>
          <a:p>
            <a:pPr lvl="0"/>
            <a:r>
              <a:rPr lang="en-US" sz="6000" dirty="0">
                <a:solidFill>
                  <a:schemeClr val="tx1"/>
                </a:solidFill>
                <a:effectLst/>
              </a:rPr>
              <a:t>“</a:t>
            </a:r>
          </a:p>
        </p:txBody>
      </p:sp>
      <p:sp>
        <p:nvSpPr>
          <p:cNvPr id="12" name="TextBox 11"/>
          <p:cNvSpPr txBox="1"/>
          <p:nvPr/>
        </p:nvSpPr>
        <p:spPr>
          <a:xfrm>
            <a:off x="7714059" y="2076451"/>
            <a:ext cx="457200" cy="438582"/>
          </a:xfrm>
          <a:prstGeom prst="rect">
            <a:avLst/>
          </a:prstGeom>
        </p:spPr>
        <p:txBody>
          <a:bodyPr vert="horz" lIns="68580" tIns="34291" rIns="68580" bIns="34291"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541526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3159" y="2946401"/>
            <a:ext cx="6400800" cy="62865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13165" y="3575049"/>
            <a:ext cx="6400801" cy="920750"/>
          </a:xfrm>
        </p:spPr>
        <p:txBody>
          <a:bodyPr anchor="t">
            <a:normAutofit/>
          </a:bodyPr>
          <a:lstStyle>
            <a:lvl1pPr marL="0" indent="0" algn="l">
              <a:buNone/>
              <a:defRPr sz="1351">
                <a:solidFill>
                  <a:schemeClr val="tx1">
                    <a:lumMod val="95000"/>
                  </a:schemeClr>
                </a:solidFill>
              </a:defRPr>
            </a:lvl1pPr>
            <a:lvl2pPr marL="342874" indent="0">
              <a:buNone/>
              <a:defRPr sz="1351">
                <a:solidFill>
                  <a:schemeClr val="tx1">
                    <a:tint val="75000"/>
                  </a:schemeClr>
                </a:solidFill>
              </a:defRPr>
            </a:lvl2pPr>
            <a:lvl3pPr marL="685750" indent="0">
              <a:buNone/>
              <a:defRPr sz="1200">
                <a:solidFill>
                  <a:schemeClr val="tx1">
                    <a:tint val="75000"/>
                  </a:schemeClr>
                </a:solidFill>
              </a:defRPr>
            </a:lvl3pPr>
            <a:lvl4pPr marL="1028624" indent="0">
              <a:buNone/>
              <a:defRPr sz="1051">
                <a:solidFill>
                  <a:schemeClr val="tx1">
                    <a:tint val="75000"/>
                  </a:schemeClr>
                </a:solidFill>
              </a:defRPr>
            </a:lvl4pPr>
            <a:lvl5pPr marL="1371498" indent="0">
              <a:buNone/>
              <a:defRPr sz="1051">
                <a:solidFill>
                  <a:schemeClr val="tx1">
                    <a:tint val="75000"/>
                  </a:schemeClr>
                </a:solidFill>
              </a:defRPr>
            </a:lvl5pPr>
            <a:lvl6pPr marL="1714372" indent="0">
              <a:buNone/>
              <a:defRPr sz="1051">
                <a:solidFill>
                  <a:schemeClr val="tx1">
                    <a:tint val="75000"/>
                  </a:schemeClr>
                </a:solidFill>
              </a:defRPr>
            </a:lvl6pPr>
            <a:lvl7pPr marL="2057247" indent="0">
              <a:buNone/>
              <a:defRPr sz="1051">
                <a:solidFill>
                  <a:schemeClr val="tx1">
                    <a:tint val="75000"/>
                  </a:schemeClr>
                </a:solidFill>
              </a:defRPr>
            </a:lvl7pPr>
            <a:lvl8pPr marL="2400120" indent="0">
              <a:buNone/>
              <a:defRPr sz="1051">
                <a:solidFill>
                  <a:schemeClr val="tx1">
                    <a:tint val="75000"/>
                  </a:schemeClr>
                </a:solidFill>
              </a:defRPr>
            </a:lvl8pPr>
            <a:lvl9pPr marL="2742994" indent="0">
              <a:buNone/>
              <a:defRPr sz="105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55057" y="4769779"/>
            <a:ext cx="991859" cy="273844"/>
          </a:xfrm>
          <a:prstGeom prst="rect">
            <a:avLst/>
          </a:prstGeom>
        </p:spPr>
        <p:txBody>
          <a:bodyPr/>
          <a:lstStyle/>
          <a:p>
            <a:fld id="{D7F28215-B6D8-8F4D-873D-C6E3B0E86096}" type="datetime1">
              <a:rPr lang="en-US" smtClean="0"/>
              <a:t>8/22/18</a:t>
            </a:fld>
            <a:endParaRPr lang="en-US" dirty="0"/>
          </a:p>
        </p:txBody>
      </p:sp>
      <p:sp>
        <p:nvSpPr>
          <p:cNvPr id="6" name="Slide Number Placeholder 5"/>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416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2" name="Title 1"/>
          <p:cNvSpPr>
            <a:spLocks noGrp="1"/>
          </p:cNvSpPr>
          <p:nvPr>
            <p:ph type="title"/>
          </p:nvPr>
        </p:nvSpPr>
        <p:spPr>
          <a:xfrm>
            <a:off x="391238" y="276859"/>
            <a:ext cx="8214281" cy="607061"/>
          </a:xfrm>
        </p:spPr>
        <p:txBody>
          <a:bodyPr/>
          <a:lstStyle>
            <a:lvl1pPr algn="ctr">
              <a:defRPr b="0"/>
            </a:lvl1pPr>
          </a:lstStyle>
          <a:p>
            <a:r>
              <a:rPr lang="en-US"/>
              <a:t>Click to edit Master title style</a:t>
            </a:r>
            <a:endParaRPr lang="en-US" dirty="0"/>
          </a:p>
        </p:txBody>
      </p:sp>
      <p:sp>
        <p:nvSpPr>
          <p:cNvPr id="3" name="Date Placeholder 2"/>
          <p:cNvSpPr>
            <a:spLocks noGrp="1"/>
          </p:cNvSpPr>
          <p:nvPr>
            <p:ph type="dt" sz="half" idx="10"/>
          </p:nvPr>
        </p:nvSpPr>
        <p:spPr>
          <a:xfrm>
            <a:off x="7255057" y="4769779"/>
            <a:ext cx="991859" cy="273844"/>
          </a:xfrm>
          <a:prstGeom prst="rect">
            <a:avLst/>
          </a:prstGeom>
        </p:spPr>
        <p:txBody>
          <a:bodyPr/>
          <a:lstStyle>
            <a:lvl1pPr>
              <a:defRPr/>
            </a:lvl1pPr>
          </a:lstStyle>
          <a:p>
            <a:fld id="{0FC29CE3-1437-434B-921B-F9E8E55D1448}" type="datetime1">
              <a:rPr lang="en-US" smtClean="0"/>
              <a:pPr/>
              <a:t>8/22/18</a:t>
            </a:fld>
            <a:endParaRPr lang="en-US" dirty="0"/>
          </a:p>
        </p:txBody>
      </p:sp>
      <p:sp>
        <p:nvSpPr>
          <p:cNvPr id="4" name="Slide Number Placeholder 3"/>
          <p:cNvSpPr>
            <a:spLocks noGrp="1"/>
          </p:cNvSpPr>
          <p:nvPr>
            <p:ph type="sldNum" sz="quarter" idx="11"/>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7167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255057" y="4769779"/>
            <a:ext cx="991859" cy="273844"/>
          </a:xfrm>
          <a:prstGeom prst="rect">
            <a:avLst/>
          </a:prstGeom>
        </p:spPr>
        <p:txBody>
          <a:bodyPr/>
          <a:lstStyle/>
          <a:p>
            <a:fld id="{2517F0C0-FEA8-B846-9D33-23BDB1167C72}" type="datetime1">
              <a:rPr lang="en-US" smtClean="0"/>
              <a:t>8/22/18</a:t>
            </a:fld>
            <a:endParaRPr lang="en-US" dirty="0"/>
          </a:p>
        </p:txBody>
      </p:sp>
      <p:sp>
        <p:nvSpPr>
          <p:cNvPr id="5" name="Slide Number Placeholder 4"/>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5976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55057" y="4769779"/>
            <a:ext cx="991859" cy="273844"/>
          </a:xfrm>
          <a:prstGeom prst="rect">
            <a:avLst/>
          </a:prstGeom>
        </p:spPr>
        <p:txBody>
          <a:bodyPr/>
          <a:lstStyle/>
          <a:p>
            <a:fld id="{955943C9-CC4C-2A42-BCAA-C132569635AB}" type="datetime1">
              <a:rPr lang="en-US" smtClean="0"/>
              <a:t>8/22/18</a:t>
            </a:fld>
            <a:endParaRPr lang="en-US" dirty="0"/>
          </a:p>
        </p:txBody>
      </p:sp>
      <p:sp>
        <p:nvSpPr>
          <p:cNvPr id="6" name="Slide Number Placeholder 5"/>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9085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3163" y="514351"/>
            <a:ext cx="3906437" cy="271145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421" y="514351"/>
            <a:ext cx="3954778" cy="271145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255057" y="4769779"/>
            <a:ext cx="991859" cy="273844"/>
          </a:xfrm>
          <a:prstGeom prst="rect">
            <a:avLst/>
          </a:prstGeom>
        </p:spPr>
        <p:txBody>
          <a:bodyPr/>
          <a:lstStyle/>
          <a:p>
            <a:fld id="{429A4006-918B-8949-A65A-B01475836C41}" type="datetime1">
              <a:rPr lang="en-US" smtClean="0"/>
              <a:t>8/22/18</a:t>
            </a:fld>
            <a:endParaRPr lang="en-US" dirty="0"/>
          </a:p>
        </p:txBody>
      </p:sp>
      <p:sp>
        <p:nvSpPr>
          <p:cNvPr id="7" name="Slide Number Placeholder 6"/>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277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29062" y="514350"/>
            <a:ext cx="3697825" cy="432197"/>
          </a:xfrm>
        </p:spPr>
        <p:txBody>
          <a:bodyPr anchor="b">
            <a:noAutofit/>
          </a:bodyPr>
          <a:lstStyle>
            <a:lvl1pPr marL="0" indent="0">
              <a:buNone/>
              <a:defRPr sz="2100" b="0">
                <a:solidFill>
                  <a:schemeClr val="tx1"/>
                </a:solidFill>
              </a:defRPr>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7" indent="0">
              <a:buNone/>
              <a:defRPr sz="1200" b="1"/>
            </a:lvl7pPr>
            <a:lvl8pPr marL="2400120" indent="0">
              <a:buNone/>
              <a:defRPr sz="1200" b="1"/>
            </a:lvl8pPr>
            <a:lvl9pPr marL="2742994" indent="0">
              <a:buNone/>
              <a:defRPr sz="1200" b="1"/>
            </a:lvl9pPr>
          </a:lstStyle>
          <a:p>
            <a:pPr lvl="0"/>
            <a:r>
              <a:rPr lang="en-US"/>
              <a:t>Edit Master text styles</a:t>
            </a:r>
          </a:p>
        </p:txBody>
      </p:sp>
      <p:sp>
        <p:nvSpPr>
          <p:cNvPr id="4" name="Content Placeholder 3"/>
          <p:cNvSpPr>
            <a:spLocks noGrp="1"/>
          </p:cNvSpPr>
          <p:nvPr>
            <p:ph sz="half" idx="2"/>
          </p:nvPr>
        </p:nvSpPr>
        <p:spPr>
          <a:xfrm>
            <a:off x="513163" y="952897"/>
            <a:ext cx="3926757" cy="227290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6672" y="514350"/>
            <a:ext cx="3769368" cy="432197"/>
          </a:xfrm>
        </p:spPr>
        <p:txBody>
          <a:bodyPr anchor="b">
            <a:noAutofit/>
          </a:bodyPr>
          <a:lstStyle>
            <a:lvl1pPr marL="0" indent="0">
              <a:buNone/>
              <a:defRPr sz="2100" b="0">
                <a:solidFill>
                  <a:schemeClr val="tx1"/>
                </a:solidFill>
              </a:defRPr>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7" indent="0">
              <a:buNone/>
              <a:defRPr sz="1200" b="1"/>
            </a:lvl7pPr>
            <a:lvl8pPr marL="2400120" indent="0">
              <a:buNone/>
              <a:defRPr sz="1200" b="1"/>
            </a:lvl8pPr>
            <a:lvl9pPr marL="2742994" indent="0">
              <a:buNone/>
              <a:defRPr sz="1200" b="1"/>
            </a:lvl9pPr>
          </a:lstStyle>
          <a:p>
            <a:pPr lvl="0"/>
            <a:r>
              <a:rPr lang="en-US"/>
              <a:t>Edit Master text styles</a:t>
            </a:r>
          </a:p>
        </p:txBody>
      </p:sp>
      <p:sp>
        <p:nvSpPr>
          <p:cNvPr id="6" name="Content Placeholder 5"/>
          <p:cNvSpPr>
            <a:spLocks noGrp="1"/>
          </p:cNvSpPr>
          <p:nvPr>
            <p:ph sz="quarter" idx="4"/>
          </p:nvPr>
        </p:nvSpPr>
        <p:spPr>
          <a:xfrm>
            <a:off x="4602479" y="946546"/>
            <a:ext cx="3982719" cy="227290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255057" y="4769779"/>
            <a:ext cx="991859" cy="273844"/>
          </a:xfrm>
          <a:prstGeom prst="rect">
            <a:avLst/>
          </a:prstGeom>
        </p:spPr>
        <p:txBody>
          <a:bodyPr/>
          <a:lstStyle/>
          <a:p>
            <a:fld id="{EF555B57-83EE-7A45-BF84-37272B979702}" type="datetime1">
              <a:rPr lang="en-US" smtClean="0"/>
              <a:t>8/22/18</a:t>
            </a:fld>
            <a:endParaRPr lang="en-US" dirty="0"/>
          </a:p>
        </p:txBody>
      </p:sp>
      <p:sp>
        <p:nvSpPr>
          <p:cNvPr id="9" name="Slide Number Placeholder 8"/>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8297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55057" y="4769779"/>
            <a:ext cx="991859" cy="273844"/>
          </a:xfrm>
          <a:prstGeom prst="rect">
            <a:avLst/>
          </a:prstGeom>
        </p:spPr>
        <p:txBody>
          <a:bodyPr/>
          <a:lstStyle/>
          <a:p>
            <a:fld id="{BA90CD9D-858B-0344-AE1D-045D78EADAC9}" type="datetime1">
              <a:rPr lang="en-US" smtClean="0"/>
              <a:t>8/22/18</a:t>
            </a:fld>
            <a:endParaRPr lang="en-US" dirty="0"/>
          </a:p>
        </p:txBody>
      </p:sp>
      <p:sp>
        <p:nvSpPr>
          <p:cNvPr id="4" name="Slide Number Placeholder 3"/>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5249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7279" y="514350"/>
            <a:ext cx="3049406" cy="10287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513160" y="514350"/>
            <a:ext cx="4719240" cy="398145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37279" y="1657350"/>
            <a:ext cx="3049406" cy="1568450"/>
          </a:xfrm>
        </p:spPr>
        <p:txBody>
          <a:bodyPr anchor="t">
            <a:normAutofit/>
          </a:bodyPr>
          <a:lstStyle>
            <a:lvl1pPr marL="0" indent="0">
              <a:buNone/>
              <a:defRPr sz="1200"/>
            </a:lvl1pPr>
            <a:lvl2pPr marL="342874" indent="0">
              <a:buNone/>
              <a:defRPr sz="900"/>
            </a:lvl2pPr>
            <a:lvl3pPr marL="685750" indent="0">
              <a:buNone/>
              <a:defRPr sz="751"/>
            </a:lvl3pPr>
            <a:lvl4pPr marL="1028624" indent="0">
              <a:buNone/>
              <a:defRPr sz="675"/>
            </a:lvl4pPr>
            <a:lvl5pPr marL="1371498" indent="0">
              <a:buNone/>
              <a:defRPr sz="675"/>
            </a:lvl5pPr>
            <a:lvl6pPr marL="1714372" indent="0">
              <a:buNone/>
              <a:defRPr sz="675"/>
            </a:lvl6pPr>
            <a:lvl7pPr marL="2057247" indent="0">
              <a:buNone/>
              <a:defRPr sz="675"/>
            </a:lvl7pPr>
            <a:lvl8pPr marL="2400120" indent="0">
              <a:buNone/>
              <a:defRPr sz="675"/>
            </a:lvl8pPr>
            <a:lvl9pPr marL="2742994" indent="0">
              <a:buNone/>
              <a:defRPr sz="675"/>
            </a:lvl9pPr>
          </a:lstStyle>
          <a:p>
            <a:pPr lvl="0"/>
            <a:r>
              <a:rPr lang="en-US"/>
              <a:t>Edit Master text styles</a:t>
            </a:r>
          </a:p>
        </p:txBody>
      </p:sp>
      <p:sp>
        <p:nvSpPr>
          <p:cNvPr id="5" name="Date Placeholder 4"/>
          <p:cNvSpPr>
            <a:spLocks noGrp="1"/>
          </p:cNvSpPr>
          <p:nvPr>
            <p:ph type="dt" sz="half" idx="10"/>
          </p:nvPr>
        </p:nvSpPr>
        <p:spPr>
          <a:xfrm>
            <a:off x="7255057" y="4769779"/>
            <a:ext cx="991859" cy="273844"/>
          </a:xfrm>
          <a:prstGeom prst="rect">
            <a:avLst/>
          </a:prstGeom>
        </p:spPr>
        <p:txBody>
          <a:bodyPr/>
          <a:lstStyle/>
          <a:p>
            <a:fld id="{C8ED30BD-D657-F643-B545-F9E6FE4AEDB6}" type="datetime1">
              <a:rPr lang="en-US" smtClean="0"/>
              <a:t>8/22/18</a:t>
            </a:fld>
            <a:endParaRPr lang="en-US" dirty="0"/>
          </a:p>
        </p:txBody>
      </p:sp>
      <p:sp>
        <p:nvSpPr>
          <p:cNvPr id="7" name="Slide Number Placeholder 6"/>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220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64029" y="1085850"/>
            <a:ext cx="4821056" cy="85725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1761" y="685800"/>
            <a:ext cx="2460731" cy="3429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874" indent="0">
              <a:buNone/>
              <a:defRPr sz="1200"/>
            </a:lvl2pPr>
            <a:lvl3pPr marL="685750" indent="0">
              <a:buNone/>
              <a:defRPr sz="1200"/>
            </a:lvl3pPr>
            <a:lvl4pPr marL="1028624" indent="0">
              <a:buNone/>
              <a:defRPr sz="1200"/>
            </a:lvl4pPr>
            <a:lvl5pPr marL="1371498" indent="0">
              <a:buNone/>
              <a:defRPr sz="1200"/>
            </a:lvl5pPr>
            <a:lvl6pPr marL="1714372" indent="0">
              <a:buNone/>
              <a:defRPr sz="1200"/>
            </a:lvl6pPr>
            <a:lvl7pPr marL="2057247" indent="0">
              <a:buNone/>
              <a:defRPr sz="1200"/>
            </a:lvl7pPr>
            <a:lvl8pPr marL="2400120" indent="0">
              <a:buNone/>
              <a:defRPr sz="1200"/>
            </a:lvl8pPr>
            <a:lvl9pPr marL="2742994"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3664034" y="2082800"/>
            <a:ext cx="4822327" cy="1536700"/>
          </a:xfrm>
        </p:spPr>
        <p:txBody>
          <a:bodyPr anchor="t">
            <a:normAutofit/>
          </a:bodyPr>
          <a:lstStyle>
            <a:lvl1pPr marL="0" indent="0">
              <a:buNone/>
              <a:defRPr sz="1351"/>
            </a:lvl1pPr>
            <a:lvl2pPr marL="342874" indent="0">
              <a:buNone/>
              <a:defRPr sz="900"/>
            </a:lvl2pPr>
            <a:lvl3pPr marL="685750" indent="0">
              <a:buNone/>
              <a:defRPr sz="751"/>
            </a:lvl3pPr>
            <a:lvl4pPr marL="1028624" indent="0">
              <a:buNone/>
              <a:defRPr sz="675"/>
            </a:lvl4pPr>
            <a:lvl5pPr marL="1371498" indent="0">
              <a:buNone/>
              <a:defRPr sz="675"/>
            </a:lvl5pPr>
            <a:lvl6pPr marL="1714372" indent="0">
              <a:buNone/>
              <a:defRPr sz="675"/>
            </a:lvl6pPr>
            <a:lvl7pPr marL="2057247" indent="0">
              <a:buNone/>
              <a:defRPr sz="675"/>
            </a:lvl7pPr>
            <a:lvl8pPr marL="2400120" indent="0">
              <a:buNone/>
              <a:defRPr sz="675"/>
            </a:lvl8pPr>
            <a:lvl9pPr marL="2742994" indent="0">
              <a:buNone/>
              <a:defRPr sz="675"/>
            </a:lvl9pPr>
          </a:lstStyle>
          <a:p>
            <a:pPr lvl="0"/>
            <a:r>
              <a:rPr lang="en-US"/>
              <a:t>Edit Master text styles</a:t>
            </a:r>
          </a:p>
        </p:txBody>
      </p:sp>
      <p:sp>
        <p:nvSpPr>
          <p:cNvPr id="5" name="Date Placeholder 4"/>
          <p:cNvSpPr>
            <a:spLocks noGrp="1"/>
          </p:cNvSpPr>
          <p:nvPr>
            <p:ph type="dt" sz="half" idx="10"/>
          </p:nvPr>
        </p:nvSpPr>
        <p:spPr>
          <a:xfrm>
            <a:off x="7255057" y="4769779"/>
            <a:ext cx="991859" cy="273844"/>
          </a:xfrm>
          <a:prstGeom prst="rect">
            <a:avLst/>
          </a:prstGeom>
        </p:spPr>
        <p:txBody>
          <a:bodyPr/>
          <a:lstStyle/>
          <a:p>
            <a:fld id="{46C0A873-D304-7340-BA81-FB4136E77B30}" type="datetime1">
              <a:rPr lang="en-US" smtClean="0"/>
              <a:t>8/22/18</a:t>
            </a:fld>
            <a:endParaRPr lang="en-US" dirty="0"/>
          </a:p>
        </p:txBody>
      </p:sp>
      <p:sp>
        <p:nvSpPr>
          <p:cNvPr id="7" name="Slide Number Placeholder 6"/>
          <p:cNvSpPr>
            <a:spLocks noGrp="1"/>
          </p:cNvSpPr>
          <p:nvPr>
            <p:ph type="sldNum" sz="quarter" idx="12"/>
          </p:nvPr>
        </p:nvSpPr>
        <p:spPr>
          <a:xfrm>
            <a:off x="8363165" y="4769786"/>
            <a:ext cx="656339" cy="27384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72887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3159" y="3365499"/>
            <a:ext cx="8072040" cy="11303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3158" y="514351"/>
            <a:ext cx="8072041" cy="271145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userDrawn="1"/>
        </p:nvCxnSpPr>
        <p:spPr>
          <a:xfrm flipH="1">
            <a:off x="8307982" y="4769786"/>
            <a:ext cx="2935" cy="334207"/>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Shape 12"/>
          <p:cNvPicPr preferRelativeResize="0"/>
          <p:nvPr userDrawn="1"/>
        </p:nvPicPr>
        <p:blipFill rotWithShape="1">
          <a:blip r:embed="rId17">
            <a:alphaModFix/>
          </a:blip>
          <a:srcRect/>
          <a:stretch/>
        </p:blipFill>
        <p:spPr>
          <a:xfrm>
            <a:off x="1034684" y="4601028"/>
            <a:ext cx="1077144" cy="624113"/>
          </a:xfrm>
          <a:prstGeom prst="rect">
            <a:avLst/>
          </a:prstGeom>
          <a:noFill/>
          <a:ln>
            <a:noFill/>
          </a:ln>
        </p:spPr>
      </p:pic>
      <p:pic>
        <p:nvPicPr>
          <p:cNvPr id="9" name="Shape 13" descr="LSU_Gold_CMYK.png"/>
          <p:cNvPicPr preferRelativeResize="0"/>
          <p:nvPr userDrawn="1"/>
        </p:nvPicPr>
        <p:blipFill>
          <a:blip r:embed="rId18">
            <a:alphaModFix/>
          </a:blip>
          <a:stretch>
            <a:fillRect/>
          </a:stretch>
        </p:blipFill>
        <p:spPr>
          <a:xfrm>
            <a:off x="2090211" y="4794438"/>
            <a:ext cx="739202" cy="198476"/>
          </a:xfrm>
          <a:prstGeom prst="rect">
            <a:avLst/>
          </a:prstGeom>
          <a:noFill/>
          <a:ln>
            <a:noFill/>
          </a:ln>
        </p:spPr>
      </p:pic>
      <p:pic>
        <p:nvPicPr>
          <p:cNvPr id="10" name="Shape 14" descr="agave-platform-logo-white.png"/>
          <p:cNvPicPr preferRelativeResize="0"/>
          <p:nvPr userDrawn="1"/>
        </p:nvPicPr>
        <p:blipFill>
          <a:blip r:embed="rId19">
            <a:alphaModFix/>
          </a:blip>
          <a:stretch>
            <a:fillRect/>
          </a:stretch>
        </p:blipFill>
        <p:spPr>
          <a:xfrm>
            <a:off x="135114" y="4754763"/>
            <a:ext cx="809761" cy="321512"/>
          </a:xfrm>
          <a:prstGeom prst="rect">
            <a:avLst/>
          </a:prstGeom>
          <a:noFill/>
          <a:ln>
            <a:noFill/>
          </a:ln>
        </p:spPr>
      </p:pic>
      <p:pic>
        <p:nvPicPr>
          <p:cNvPr id="11" name="Shape 15" descr="uh-system-logo-new.png"/>
          <p:cNvPicPr preferRelativeResize="0"/>
          <p:nvPr userDrawn="1"/>
        </p:nvPicPr>
        <p:blipFill>
          <a:blip r:embed="rId20">
            <a:alphaModFix/>
          </a:blip>
          <a:stretch>
            <a:fillRect/>
          </a:stretch>
        </p:blipFill>
        <p:spPr>
          <a:xfrm>
            <a:off x="2950586" y="4737125"/>
            <a:ext cx="971551" cy="339150"/>
          </a:xfrm>
          <a:prstGeom prst="rect">
            <a:avLst/>
          </a:prstGeom>
          <a:noFill/>
          <a:ln>
            <a:noFill/>
          </a:ln>
        </p:spPr>
      </p:pic>
      <p:cxnSp>
        <p:nvCxnSpPr>
          <p:cNvPr id="12" name="Straight Connector 11"/>
          <p:cNvCxnSpPr/>
          <p:nvPr userDrawn="1"/>
        </p:nvCxnSpPr>
        <p:spPr>
          <a:xfrm>
            <a:off x="0" y="4692300"/>
            <a:ext cx="9144000" cy="0"/>
          </a:xfrm>
          <a:prstGeom prst="line">
            <a:avLst/>
          </a:prstGeom>
          <a:ln w="12700">
            <a:solidFill>
              <a:schemeClr val="tx1"/>
            </a:solidFill>
          </a:ln>
          <a:effectLst/>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B7A14844-E15E-FA45-BC7B-EC6811B6FBC6}"/>
              </a:ext>
            </a:extLst>
          </p:cNvPr>
          <p:cNvCxnSpPr/>
          <p:nvPr userDrawn="1"/>
        </p:nvCxnSpPr>
        <p:spPr>
          <a:xfrm flipH="1">
            <a:off x="1049352" y="4748738"/>
            <a:ext cx="2935" cy="334207"/>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170031"/>
      </p:ext>
    </p:extLst>
  </p:cSld>
  <p:clrMap bg1="dk1" tx1="lt1" bg2="dk2" tx2="lt2" accent1="accent1" accent2="accent2" accent3="accent3" accent4="accent4" accent5="accent5" accent6="accent6" hlink="hlink" folHlink="folHlink"/>
  <p:sldLayoutIdLst>
    <p:sldLayoutId id="2147483670" r:id="rId1"/>
    <p:sldLayoutId id="2147483685" r:id="rId2"/>
    <p:sldLayoutId id="2147483675" r:id="rId3"/>
    <p:sldLayoutId id="2147483671" r:id="rId4"/>
    <p:sldLayoutId id="2147483673" r:id="rId5"/>
    <p:sldLayoutId id="2147483674"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Lst>
  <p:hf hdr="0"/>
  <p:txStyles>
    <p:titleStyle>
      <a:lvl1pPr algn="l" defTabSz="342874" rtl="0" eaLnBrk="1" latinLnBrk="0" hangingPunct="1">
        <a:spcBef>
          <a:spcPct val="0"/>
        </a:spcBef>
        <a:buNone/>
        <a:defRPr sz="2700" b="1" i="0" kern="1200" cap="all" baseline="0">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297" indent="-214297" algn="l" defTabSz="342874" rtl="0" eaLnBrk="1" latinLnBrk="0" hangingPunct="1">
        <a:spcBef>
          <a:spcPct val="20000"/>
        </a:spcBef>
        <a:spcAft>
          <a:spcPts val="451"/>
        </a:spcAft>
        <a:buClr>
          <a:schemeClr val="tx1"/>
        </a:buClr>
        <a:buSzPct val="80000"/>
        <a:buFont typeface="Wingdings 3" panose="05040102010807070707" pitchFamily="18" charset="2"/>
        <a:buChar char=""/>
        <a:defRPr sz="1500" kern="1200" cap="none">
          <a:solidFill>
            <a:schemeClr val="tx1">
              <a:lumMod val="95000"/>
            </a:schemeClr>
          </a:solidFill>
          <a:effectLst/>
          <a:latin typeface="+mn-lt"/>
          <a:ea typeface="+mn-ea"/>
          <a:cs typeface="+mn-cs"/>
        </a:defRPr>
      </a:lvl1pPr>
      <a:lvl2pPr marL="557171" indent="-214297" algn="l" defTabSz="342874" rtl="0" eaLnBrk="1" latinLnBrk="0" hangingPunct="1">
        <a:spcBef>
          <a:spcPct val="20000"/>
        </a:spcBef>
        <a:spcAft>
          <a:spcPts val="451"/>
        </a:spcAft>
        <a:buClr>
          <a:schemeClr val="tx1"/>
        </a:buClr>
        <a:buSzPct val="80000"/>
        <a:buFont typeface="Wingdings 3" panose="05040102010807070707" pitchFamily="18" charset="2"/>
        <a:buChar char=""/>
        <a:defRPr sz="1351" kern="1200" cap="none">
          <a:solidFill>
            <a:schemeClr val="tx1">
              <a:lumMod val="95000"/>
            </a:schemeClr>
          </a:solidFill>
          <a:effectLst/>
          <a:latin typeface="+mn-lt"/>
          <a:ea typeface="+mn-ea"/>
          <a:cs typeface="+mn-cs"/>
        </a:defRPr>
      </a:lvl2pPr>
      <a:lvl3pPr marL="900045" indent="-214297" algn="l" defTabSz="342874" rtl="0" eaLnBrk="1" latinLnBrk="0" hangingPunct="1">
        <a:spcBef>
          <a:spcPct val="20000"/>
        </a:spcBef>
        <a:spcAft>
          <a:spcPts val="451"/>
        </a:spcAft>
        <a:buClr>
          <a:schemeClr val="tx1"/>
        </a:buClr>
        <a:buSzPct val="80000"/>
        <a:buFont typeface="Wingdings 3" panose="05040102010807070707" pitchFamily="18" charset="2"/>
        <a:buChar char=""/>
        <a:defRPr sz="1200" kern="1200" cap="none">
          <a:solidFill>
            <a:schemeClr val="tx1">
              <a:lumMod val="95000"/>
            </a:schemeClr>
          </a:solidFill>
          <a:effectLst/>
          <a:latin typeface="+mn-lt"/>
          <a:ea typeface="+mn-ea"/>
          <a:cs typeface="+mn-cs"/>
        </a:defRPr>
      </a:lvl3pPr>
      <a:lvl4pPr marL="1157202" indent="-128579" algn="l" defTabSz="342874" rtl="0" eaLnBrk="1" latinLnBrk="0" hangingPunct="1">
        <a:spcBef>
          <a:spcPct val="20000"/>
        </a:spcBef>
        <a:spcAft>
          <a:spcPts val="451"/>
        </a:spcAft>
        <a:buClr>
          <a:schemeClr val="tx1"/>
        </a:buClr>
        <a:buSzPct val="80000"/>
        <a:buFont typeface="Wingdings 3" panose="05040102010807070707" pitchFamily="18" charset="2"/>
        <a:buChar char=""/>
        <a:defRPr sz="1051" kern="1200" cap="none">
          <a:solidFill>
            <a:schemeClr val="tx1">
              <a:lumMod val="95000"/>
            </a:schemeClr>
          </a:solidFill>
          <a:effectLst/>
          <a:latin typeface="+mn-lt"/>
          <a:ea typeface="+mn-ea"/>
          <a:cs typeface="+mn-cs"/>
        </a:defRPr>
      </a:lvl4pPr>
      <a:lvl5pPr marL="1500076" indent="-128579" algn="l" defTabSz="342874" rtl="0" eaLnBrk="1" latinLnBrk="0" hangingPunct="1">
        <a:spcBef>
          <a:spcPct val="20000"/>
        </a:spcBef>
        <a:spcAft>
          <a:spcPts val="451"/>
        </a:spcAft>
        <a:buClr>
          <a:schemeClr val="tx1"/>
        </a:buClr>
        <a:buSzPct val="80000"/>
        <a:buFont typeface="Wingdings 3" panose="05040102010807070707" pitchFamily="18" charset="2"/>
        <a:buChar char=""/>
        <a:defRPr sz="1051" kern="1200" cap="none">
          <a:solidFill>
            <a:schemeClr val="tx1">
              <a:lumMod val="95000"/>
            </a:schemeClr>
          </a:solidFill>
          <a:effectLst/>
          <a:latin typeface="+mn-lt"/>
          <a:ea typeface="+mn-ea"/>
          <a:cs typeface="+mn-cs"/>
        </a:defRPr>
      </a:lvl5pPr>
      <a:lvl6pPr marL="1885810" indent="-171438" algn="l" defTabSz="342874" rtl="0" eaLnBrk="1" latinLnBrk="0" hangingPunct="1">
        <a:spcBef>
          <a:spcPct val="20000"/>
        </a:spcBef>
        <a:spcAft>
          <a:spcPts val="451"/>
        </a:spcAft>
        <a:buClr>
          <a:schemeClr val="tx1"/>
        </a:buClr>
        <a:buSzPct val="80000"/>
        <a:buFont typeface="Wingdings 3" panose="05040102010807070707" pitchFamily="18" charset="2"/>
        <a:buChar char=""/>
        <a:defRPr sz="1051" kern="1200" cap="none">
          <a:solidFill>
            <a:schemeClr val="bg2">
              <a:lumMod val="75000"/>
            </a:schemeClr>
          </a:solidFill>
          <a:effectLst/>
          <a:latin typeface="+mn-lt"/>
          <a:ea typeface="+mn-ea"/>
          <a:cs typeface="+mn-cs"/>
        </a:defRPr>
      </a:lvl6pPr>
      <a:lvl7pPr marL="2228683" indent="-171438" algn="l" defTabSz="342874" rtl="0" eaLnBrk="1" latinLnBrk="0" hangingPunct="1">
        <a:spcBef>
          <a:spcPct val="20000"/>
        </a:spcBef>
        <a:spcAft>
          <a:spcPts val="451"/>
        </a:spcAft>
        <a:buClr>
          <a:schemeClr val="tx1"/>
        </a:buClr>
        <a:buSzPct val="80000"/>
        <a:buFont typeface="Wingdings 3" panose="05040102010807070707" pitchFamily="18" charset="2"/>
        <a:buChar char=""/>
        <a:defRPr sz="1051" kern="1200" cap="none">
          <a:solidFill>
            <a:schemeClr val="bg2">
              <a:lumMod val="75000"/>
            </a:schemeClr>
          </a:solidFill>
          <a:effectLst/>
          <a:latin typeface="+mn-lt"/>
          <a:ea typeface="+mn-ea"/>
          <a:cs typeface="+mn-cs"/>
        </a:defRPr>
      </a:lvl7pPr>
      <a:lvl8pPr marL="2571558" indent="-171438" algn="l" defTabSz="342874" rtl="0" eaLnBrk="1" latinLnBrk="0" hangingPunct="1">
        <a:spcBef>
          <a:spcPct val="20000"/>
        </a:spcBef>
        <a:spcAft>
          <a:spcPts val="451"/>
        </a:spcAft>
        <a:buClr>
          <a:schemeClr val="tx1"/>
        </a:buClr>
        <a:buSzPct val="80000"/>
        <a:buFont typeface="Wingdings 3" panose="05040102010807070707" pitchFamily="18" charset="2"/>
        <a:buChar char=""/>
        <a:defRPr sz="1051" kern="1200" cap="none">
          <a:solidFill>
            <a:schemeClr val="bg2">
              <a:lumMod val="75000"/>
            </a:schemeClr>
          </a:solidFill>
          <a:effectLst/>
          <a:latin typeface="+mn-lt"/>
          <a:ea typeface="+mn-ea"/>
          <a:cs typeface="+mn-cs"/>
        </a:defRPr>
      </a:lvl8pPr>
      <a:lvl9pPr marL="2914434" indent="-171438" algn="l" defTabSz="342874" rtl="0" eaLnBrk="1" latinLnBrk="0" hangingPunct="1">
        <a:spcBef>
          <a:spcPct val="20000"/>
        </a:spcBef>
        <a:spcAft>
          <a:spcPts val="451"/>
        </a:spcAft>
        <a:buClr>
          <a:schemeClr val="tx1"/>
        </a:buClr>
        <a:buSzPct val="80000"/>
        <a:buFont typeface="Wingdings 3" panose="05040102010807070707" pitchFamily="18" charset="2"/>
        <a:buChar char=""/>
        <a:defRPr sz="1051" kern="1200" cap="none">
          <a:solidFill>
            <a:schemeClr val="bg2">
              <a:lumMod val="75000"/>
            </a:schemeClr>
          </a:solidFill>
          <a:effectLst/>
          <a:latin typeface="+mn-lt"/>
          <a:ea typeface="+mn-ea"/>
          <a:cs typeface="+mn-cs"/>
        </a:defRPr>
      </a:lvl9pPr>
    </p:bodyStyle>
    <p:otherStyle>
      <a:defPPr>
        <a:defRPr lang="en-US"/>
      </a:defPPr>
      <a:lvl1pPr marL="0" algn="l" defTabSz="342874" rtl="0" eaLnBrk="1" latinLnBrk="0" hangingPunct="1">
        <a:defRPr sz="1351" kern="1200">
          <a:solidFill>
            <a:schemeClr val="tx1"/>
          </a:solidFill>
          <a:latin typeface="+mn-lt"/>
          <a:ea typeface="+mn-ea"/>
          <a:cs typeface="+mn-cs"/>
        </a:defRPr>
      </a:lvl1pPr>
      <a:lvl2pPr marL="342874" algn="l" defTabSz="342874" rtl="0" eaLnBrk="1" latinLnBrk="0" hangingPunct="1">
        <a:defRPr sz="1351" kern="1200">
          <a:solidFill>
            <a:schemeClr val="tx1"/>
          </a:solidFill>
          <a:latin typeface="+mn-lt"/>
          <a:ea typeface="+mn-ea"/>
          <a:cs typeface="+mn-cs"/>
        </a:defRPr>
      </a:lvl2pPr>
      <a:lvl3pPr marL="685750" algn="l" defTabSz="342874" rtl="0" eaLnBrk="1" latinLnBrk="0" hangingPunct="1">
        <a:defRPr sz="1351" kern="1200">
          <a:solidFill>
            <a:schemeClr val="tx1"/>
          </a:solidFill>
          <a:latin typeface="+mn-lt"/>
          <a:ea typeface="+mn-ea"/>
          <a:cs typeface="+mn-cs"/>
        </a:defRPr>
      </a:lvl3pPr>
      <a:lvl4pPr marL="1028624" algn="l" defTabSz="342874" rtl="0" eaLnBrk="1" latinLnBrk="0" hangingPunct="1">
        <a:defRPr sz="1351" kern="1200">
          <a:solidFill>
            <a:schemeClr val="tx1"/>
          </a:solidFill>
          <a:latin typeface="+mn-lt"/>
          <a:ea typeface="+mn-ea"/>
          <a:cs typeface="+mn-cs"/>
        </a:defRPr>
      </a:lvl4pPr>
      <a:lvl5pPr marL="1371498" algn="l" defTabSz="342874" rtl="0" eaLnBrk="1" latinLnBrk="0" hangingPunct="1">
        <a:defRPr sz="1351" kern="1200">
          <a:solidFill>
            <a:schemeClr val="tx1"/>
          </a:solidFill>
          <a:latin typeface="+mn-lt"/>
          <a:ea typeface="+mn-ea"/>
          <a:cs typeface="+mn-cs"/>
        </a:defRPr>
      </a:lvl5pPr>
      <a:lvl6pPr marL="1714372" algn="l" defTabSz="342874" rtl="0" eaLnBrk="1" latinLnBrk="0" hangingPunct="1">
        <a:defRPr sz="1351" kern="1200">
          <a:solidFill>
            <a:schemeClr val="tx1"/>
          </a:solidFill>
          <a:latin typeface="+mn-lt"/>
          <a:ea typeface="+mn-ea"/>
          <a:cs typeface="+mn-cs"/>
        </a:defRPr>
      </a:lvl6pPr>
      <a:lvl7pPr marL="2057247" algn="l" defTabSz="342874" rtl="0" eaLnBrk="1" latinLnBrk="0" hangingPunct="1">
        <a:defRPr sz="1351" kern="1200">
          <a:solidFill>
            <a:schemeClr val="tx1"/>
          </a:solidFill>
          <a:latin typeface="+mn-lt"/>
          <a:ea typeface="+mn-ea"/>
          <a:cs typeface="+mn-cs"/>
        </a:defRPr>
      </a:lvl7pPr>
      <a:lvl8pPr marL="2400120" algn="l" defTabSz="342874" rtl="0" eaLnBrk="1" latinLnBrk="0" hangingPunct="1">
        <a:defRPr sz="1351" kern="1200">
          <a:solidFill>
            <a:schemeClr val="tx1"/>
          </a:solidFill>
          <a:latin typeface="+mn-lt"/>
          <a:ea typeface="+mn-ea"/>
          <a:cs typeface="+mn-cs"/>
        </a:defRPr>
      </a:lvl8pPr>
      <a:lvl9pPr marL="2742994" algn="l" defTabSz="342874"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hdl.handle.net/2022/22123"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3.xml"/><Relationship Id="rId5" Type="http://schemas.openxmlformats.org/officeDocument/2006/relationships/image" Target="../media/image15.gif"/><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1045" y="990695"/>
            <a:ext cx="5925771" cy="1844381"/>
          </a:xfrm>
        </p:spPr>
        <p:txBody>
          <a:bodyPr>
            <a:normAutofit/>
          </a:bodyPr>
          <a:lstStyle/>
          <a:p>
            <a:r>
              <a:rPr lang="en-US" b="0" dirty="0"/>
              <a:t>Security Best Practices for Academic Cloud Service Providers</a:t>
            </a:r>
            <a:endParaRPr lang="en-US" sz="2800" b="0" dirty="0">
              <a:solidFill>
                <a:srgbClr val="06A5B8"/>
              </a:solidFill>
            </a:endParaRPr>
          </a:p>
        </p:txBody>
      </p:sp>
      <p:sp>
        <p:nvSpPr>
          <p:cNvPr id="3" name="Subtitle 2"/>
          <p:cNvSpPr>
            <a:spLocks noGrp="1"/>
          </p:cNvSpPr>
          <p:nvPr>
            <p:ph type="subTitle" idx="1"/>
          </p:nvPr>
        </p:nvSpPr>
        <p:spPr>
          <a:xfrm>
            <a:off x="261044" y="3376595"/>
            <a:ext cx="5925772" cy="1016972"/>
          </a:xfrm>
        </p:spPr>
        <p:txBody>
          <a:bodyPr/>
          <a:lstStyle/>
          <a:p>
            <a:r>
              <a:rPr lang="en-US" b="1" dirty="0"/>
              <a:t>Rion Dooley</a:t>
            </a:r>
            <a:r>
              <a:rPr lang="en-US" dirty="0"/>
              <a:t>, Andy Edmonds, David Y. Hancock, </a:t>
            </a:r>
            <a:r>
              <a:rPr lang="en-US" b="1" dirty="0"/>
              <a:t>Richard Knepper</a:t>
            </a:r>
            <a:r>
              <a:rPr lang="en-US" dirty="0"/>
              <a:t>, </a:t>
            </a:r>
            <a:r>
              <a:rPr lang="en-US" b="1" dirty="0"/>
              <a:t>John Michael Lowe</a:t>
            </a:r>
            <a:r>
              <a:rPr lang="en-US" dirty="0"/>
              <a:t>, Edwin Skidmore, Andrew K. Adams, Ryan Kiser, Mark </a:t>
            </a:r>
            <a:r>
              <a:rPr lang="en-US" dirty="0" err="1"/>
              <a:t>Krenz</a:t>
            </a:r>
            <a:r>
              <a:rPr lang="en-US" dirty="0"/>
              <a:t>, Von Welch</a:t>
            </a:r>
          </a:p>
        </p:txBody>
      </p:sp>
      <p:sp>
        <p:nvSpPr>
          <p:cNvPr id="4" name="Date Placeholder 3"/>
          <p:cNvSpPr>
            <a:spLocks noGrp="1"/>
          </p:cNvSpPr>
          <p:nvPr>
            <p:ph type="dt" sz="half" idx="10"/>
          </p:nvPr>
        </p:nvSpPr>
        <p:spPr/>
        <p:txBody>
          <a:bodyPr/>
          <a:lstStyle/>
          <a:p>
            <a:fld id="{70A52447-5AA0-B247-9B58-F06A92123E70}" type="datetime1">
              <a:rPr lang="en-US" smtClean="0"/>
              <a:t>8/22/18</a:t>
            </a:fld>
            <a:endParaRPr lang="en-US" dirty="0"/>
          </a:p>
        </p:txBody>
      </p:sp>
      <p:sp>
        <p:nvSpPr>
          <p:cNvPr id="5" name="Slide Number Placeholder 4"/>
          <p:cNvSpPr>
            <a:spLocks noGrp="1"/>
          </p:cNvSpPr>
          <p:nvPr>
            <p:ph type="sldNum" sz="quarter" idx="11"/>
          </p:nvPr>
        </p:nvSpPr>
        <p:spPr/>
        <p:txBody>
          <a:bodyPr/>
          <a:lstStyle/>
          <a:p>
            <a:fld id="{D57F1E4F-1CFF-5643-939E-217C01CDF565}" type="slidenum">
              <a:rPr lang="en-US" smtClean="0"/>
              <a:pPr/>
              <a:t>1</a:t>
            </a:fld>
            <a:endParaRPr lang="en-US" dirty="0"/>
          </a:p>
        </p:txBody>
      </p:sp>
      <p:grpSp>
        <p:nvGrpSpPr>
          <p:cNvPr id="7" name="Group 6">
            <a:extLst>
              <a:ext uri="{FF2B5EF4-FFF2-40B4-BE49-F238E27FC236}">
                <a16:creationId xmlns:a16="http://schemas.microsoft.com/office/drawing/2014/main" id="{B8428AA0-A998-1D42-883E-936DBD298834}"/>
              </a:ext>
            </a:extLst>
          </p:cNvPr>
          <p:cNvGrpSpPr/>
          <p:nvPr/>
        </p:nvGrpSpPr>
        <p:grpSpPr>
          <a:xfrm>
            <a:off x="6517233" y="1199121"/>
            <a:ext cx="2467504" cy="3194446"/>
            <a:chOff x="6146292" y="1467342"/>
            <a:chExt cx="2755879" cy="3459625"/>
          </a:xfrm>
        </p:grpSpPr>
        <p:pic>
          <p:nvPicPr>
            <p:cNvPr id="1027" name="Picture 3" descr="https://lh3.googleusercontent.com/0d5DCMI1c2U77RRjzZayIOWXkmg3HzfWqsvHWGvjUXTN18zfLsznOl9HNFPyYSQwpL0nNVYNnl7lCaKYVT7moVVYz8R7fVFOfJtdZgrnQwIuA5wrd95XhEC_hXF-slFucgSF5pVb">
              <a:extLst>
                <a:ext uri="{FF2B5EF4-FFF2-40B4-BE49-F238E27FC236}">
                  <a16:creationId xmlns:a16="http://schemas.microsoft.com/office/drawing/2014/main" id="{02095FD6-4401-7649-A710-38FBE16E7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48" y="1467342"/>
              <a:ext cx="2672823" cy="5112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dyGmyrSJCaM9J611LPnzyUZCLXOqQ16ee8oy5iJY85PgsGL77WzS-vfCx7k7bhFvExr7OkFZCjyI0vQ1dUlHCgqgFWqSVo-t2gDH1QR5ACoRT6VezkQrzuNkIL2jW9xflFuiluud">
              <a:extLst>
                <a:ext uri="{FF2B5EF4-FFF2-40B4-BE49-F238E27FC236}">
                  <a16:creationId xmlns:a16="http://schemas.microsoft.com/office/drawing/2014/main" id="{0408076F-3C5F-BA45-9BE4-E04ED2A4B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447" y="2240358"/>
              <a:ext cx="2634724" cy="56584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lh5.googleusercontent.com/gyuzY0eMPGCVTaz-mubLvzYnJcRZd7g9_YqeWBXGGSaYQPWmiaKmmH8qotPl0W_dgsPHmDMLkpdGeh8Zkh0suw4bdEdYB2o6NKfhBL12Xi3jvXbRMT7IEFVtLfKjWWBRQQ0HmYG8">
              <a:extLst>
                <a:ext uri="{FF2B5EF4-FFF2-40B4-BE49-F238E27FC236}">
                  <a16:creationId xmlns:a16="http://schemas.microsoft.com/office/drawing/2014/main" id="{73FBA0DA-55E9-BD47-B683-2B1F0D2A9C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292" y="3067976"/>
              <a:ext cx="2755879" cy="8058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Bd66PD6ngdiV5WY3FxkHl_6gzNVwoLroAWUwmp7Uhd7xBX_L7fvhn2azhtL69tFiVoH_LATdxd7qx_uHelmJG7KWlACZ9YvwpDIa7z6_DmYKcMeedUx55lgnknNEjdLkjNZrzCom">
              <a:extLst>
                <a:ext uri="{FF2B5EF4-FFF2-40B4-BE49-F238E27FC236}">
                  <a16:creationId xmlns:a16="http://schemas.microsoft.com/office/drawing/2014/main" id="{CC8709ED-DDE1-CA4F-AEF7-CD3E060602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7447" y="4135618"/>
              <a:ext cx="2634724" cy="79134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https://lh5.googleusercontent.com/EwT2695iHTARrVlURd-pD5UHIsNaMg-ev2WzY5ckQk59CaBR27kjddQ_xUqcxlhT73vU9pEBHvdIc-yaHL7jcIqHLTcMViJvYorV3lsGi6caPaEV7cdOZYjLKiA4lPDRLIbl7nRy">
            <a:extLst>
              <a:ext uri="{FF2B5EF4-FFF2-40B4-BE49-F238E27FC236}">
                <a16:creationId xmlns:a16="http://schemas.microsoft.com/office/drawing/2014/main" id="{0623EEAF-8A8E-6342-89FE-96D6B19D37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5710" y="352855"/>
            <a:ext cx="2064172" cy="71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000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685800" y="114301"/>
            <a:ext cx="7772400" cy="1024040"/>
          </a:xfrm>
        </p:spPr>
        <p:txBody>
          <a:bodyPr>
            <a:normAutofit/>
          </a:bodyPr>
          <a:lstStyle/>
          <a:p>
            <a:pPr algn="ctr"/>
            <a:r>
              <a:rPr lang="en-US" b="0" dirty="0">
                <a:ea typeface="ＭＳ Ｐゴシック" charset="0"/>
                <a:cs typeface="ＭＳ Ｐゴシック" charset="0"/>
              </a:rPr>
              <a:t>The Recommendations</a:t>
            </a:r>
          </a:p>
        </p:txBody>
      </p:sp>
      <p:sp>
        <p:nvSpPr>
          <p:cNvPr id="22530" name="Content Placeholder 2"/>
          <p:cNvSpPr>
            <a:spLocks noGrp="1"/>
          </p:cNvSpPr>
          <p:nvPr>
            <p:ph idx="1"/>
          </p:nvPr>
        </p:nvSpPr>
        <p:spPr>
          <a:xfrm>
            <a:off x="485104" y="1138341"/>
            <a:ext cx="8534400" cy="3321890"/>
          </a:xfrm>
        </p:spPr>
        <p:txBody>
          <a:bodyPr>
            <a:noAutofit/>
          </a:bodyPr>
          <a:lstStyle/>
          <a:p>
            <a:pPr fontAlgn="base"/>
            <a:r>
              <a:rPr lang="en-US" dirty="0"/>
              <a:t>Disseminate Localized Best Practices</a:t>
            </a:r>
          </a:p>
          <a:p>
            <a:pPr fontAlgn="base"/>
            <a:r>
              <a:rPr lang="en-US" dirty="0"/>
              <a:t>Ensure Image Trustworthiness</a:t>
            </a:r>
          </a:p>
          <a:p>
            <a:pPr fontAlgn="base"/>
            <a:r>
              <a:rPr lang="en-US" dirty="0"/>
              <a:t>Provide Method to Manage User Secrets</a:t>
            </a:r>
          </a:p>
          <a:p>
            <a:pPr fontAlgn="base"/>
            <a:r>
              <a:rPr lang="en-US" dirty="0"/>
              <a:t>Support Privileged Access within Images</a:t>
            </a:r>
          </a:p>
          <a:p>
            <a:pPr fontAlgn="base"/>
            <a:r>
              <a:rPr lang="en-US" dirty="0"/>
              <a:t>Empower Users with Self-service DNS Management</a:t>
            </a:r>
          </a:p>
          <a:p>
            <a:pPr fontAlgn="base"/>
            <a:r>
              <a:rPr lang="en-US" dirty="0"/>
              <a:t>Provide Method to Manage User Configurations</a:t>
            </a:r>
          </a:p>
          <a:p>
            <a:pPr fontAlgn="base"/>
            <a:r>
              <a:rPr lang="en-US" dirty="0"/>
              <a:t>Provide Service Accounts</a:t>
            </a:r>
          </a:p>
          <a:p>
            <a:pPr fontAlgn="base"/>
            <a:r>
              <a:rPr lang="en-US" dirty="0"/>
              <a:t>Offer Monitoring Services</a:t>
            </a:r>
          </a:p>
          <a:p>
            <a:pPr fontAlgn="base"/>
            <a:r>
              <a:rPr lang="en-US" dirty="0"/>
              <a:t>Offer Identity and Access Management-aware Continuous Integration / Continuous Delivery Services</a:t>
            </a:r>
            <a:endParaRPr lang="en-US" sz="1800" dirty="0">
              <a:latin typeface="Arial" charset="0"/>
              <a:ea typeface="Arial" charset="0"/>
              <a:cs typeface="Arial" charset="0"/>
            </a:endParaRPr>
          </a:p>
        </p:txBody>
      </p:sp>
      <p:sp>
        <p:nvSpPr>
          <p:cNvPr id="2" name="Date Placeholder 1"/>
          <p:cNvSpPr>
            <a:spLocks noGrp="1"/>
          </p:cNvSpPr>
          <p:nvPr>
            <p:ph type="dt" sz="half" idx="10"/>
          </p:nvPr>
        </p:nvSpPr>
        <p:spPr/>
        <p:txBody>
          <a:bodyPr/>
          <a:lstStyle/>
          <a:p>
            <a:fld id="{BCA85675-5660-7E4D-BE46-13E5864ECB2F}" type="datetime1">
              <a:rPr lang="en-US" smtClean="0"/>
              <a:t>8/22/18</a:t>
            </a:fld>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1206060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359" y="1719579"/>
            <a:ext cx="8072040" cy="1130300"/>
          </a:xfrm>
        </p:spPr>
        <p:txBody>
          <a:bodyPr>
            <a:normAutofit/>
          </a:bodyPr>
          <a:lstStyle/>
          <a:p>
            <a:pPr algn="ctr"/>
            <a:r>
              <a:rPr lang="en-US" b="0" dirty="0"/>
              <a:t>Download the Official white paper</a:t>
            </a:r>
          </a:p>
        </p:txBody>
      </p:sp>
      <p:sp>
        <p:nvSpPr>
          <p:cNvPr id="3" name="Date Placeholder 2"/>
          <p:cNvSpPr>
            <a:spLocks noGrp="1"/>
          </p:cNvSpPr>
          <p:nvPr>
            <p:ph type="dt" sz="half" idx="10"/>
          </p:nvPr>
        </p:nvSpPr>
        <p:spPr/>
        <p:txBody>
          <a:bodyPr/>
          <a:lstStyle/>
          <a:p>
            <a:fld id="{8F0414D7-C2DB-6543-A856-93C053913393}" type="datetime1">
              <a:rPr lang="en-US" smtClean="0"/>
              <a:t>8/22/18</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sp>
        <p:nvSpPr>
          <p:cNvPr id="5" name="TextBox 4">
            <a:extLst>
              <a:ext uri="{FF2B5EF4-FFF2-40B4-BE49-F238E27FC236}">
                <a16:creationId xmlns:a16="http://schemas.microsoft.com/office/drawing/2014/main" id="{E3CC411E-9DA9-3841-AE04-250126D7CE73}"/>
              </a:ext>
            </a:extLst>
          </p:cNvPr>
          <p:cNvSpPr txBox="1"/>
          <p:nvPr/>
        </p:nvSpPr>
        <p:spPr>
          <a:xfrm>
            <a:off x="2547364" y="3026859"/>
            <a:ext cx="3902030" cy="369332"/>
          </a:xfrm>
          <a:prstGeom prst="rect">
            <a:avLst/>
          </a:prstGeom>
          <a:noFill/>
        </p:spPr>
        <p:txBody>
          <a:bodyPr wrap="none" rtlCol="0">
            <a:spAutoFit/>
          </a:bodyPr>
          <a:lstStyle/>
          <a:p>
            <a:r>
              <a:rPr lang="en-US" sz="1800" dirty="0">
                <a:hlinkClick r:id="rId2"/>
              </a:rPr>
              <a:t>http://hdl.handle.net/2022/22123</a:t>
            </a:r>
            <a:endParaRPr lang="en-US" sz="1800" dirty="0"/>
          </a:p>
        </p:txBody>
      </p:sp>
    </p:spTree>
    <p:extLst>
      <p:ext uri="{BB962C8B-B14F-4D97-AF65-F5344CB8AC3E}">
        <p14:creationId xmlns:p14="http://schemas.microsoft.com/office/powerpoint/2010/main" val="1231507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5262AB7-298F-DF40-B011-8BE0D6BB42C7}" type="datetime1">
              <a:rPr lang="en-US" smtClean="0"/>
              <a:t>8/22/18</a:t>
            </a:fld>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12</a:t>
            </a:fld>
            <a:endParaRPr lang="en-US" dirty="0"/>
          </a:p>
        </p:txBody>
      </p:sp>
      <p:sp>
        <p:nvSpPr>
          <p:cNvPr id="8" name="Title 7">
            <a:extLst>
              <a:ext uri="{FF2B5EF4-FFF2-40B4-BE49-F238E27FC236}">
                <a16:creationId xmlns:a16="http://schemas.microsoft.com/office/drawing/2014/main" id="{E1609733-EFA0-E04A-80C7-3434B2445F58}"/>
              </a:ext>
            </a:extLst>
          </p:cNvPr>
          <p:cNvSpPr>
            <a:spLocks noGrp="1"/>
          </p:cNvSpPr>
          <p:nvPr>
            <p:ph type="title"/>
          </p:nvPr>
        </p:nvSpPr>
        <p:spPr>
          <a:xfrm>
            <a:off x="1923719" y="1587295"/>
            <a:ext cx="4821056" cy="857250"/>
          </a:xfrm>
        </p:spPr>
        <p:txBody>
          <a:bodyPr>
            <a:normAutofit/>
          </a:bodyPr>
          <a:lstStyle/>
          <a:p>
            <a:pPr algn="ctr"/>
            <a:r>
              <a:rPr lang="en-US" sz="2700" dirty="0"/>
              <a:t>Thank you</a:t>
            </a:r>
          </a:p>
        </p:txBody>
      </p:sp>
    </p:spTree>
    <p:extLst>
      <p:ext uri="{BB962C8B-B14F-4D97-AF65-F5344CB8AC3E}">
        <p14:creationId xmlns:p14="http://schemas.microsoft.com/office/powerpoint/2010/main" val="183133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685800" y="114301"/>
            <a:ext cx="7772400" cy="1024040"/>
          </a:xfrm>
        </p:spPr>
        <p:txBody>
          <a:bodyPr>
            <a:normAutofit/>
          </a:bodyPr>
          <a:lstStyle/>
          <a:p>
            <a:pPr algn="ctr"/>
            <a:r>
              <a:rPr lang="en-US" b="0" dirty="0">
                <a:ea typeface="ＭＳ Ｐゴシック" charset="0"/>
                <a:cs typeface="ＭＳ Ｐゴシック" charset="0"/>
              </a:rPr>
              <a:t>Stakeholders</a:t>
            </a:r>
          </a:p>
        </p:txBody>
      </p:sp>
      <p:sp>
        <p:nvSpPr>
          <p:cNvPr id="22530" name="Content Placeholder 2"/>
          <p:cNvSpPr>
            <a:spLocks noGrp="1"/>
          </p:cNvSpPr>
          <p:nvPr>
            <p:ph idx="1"/>
          </p:nvPr>
        </p:nvSpPr>
        <p:spPr>
          <a:xfrm>
            <a:off x="485104" y="1138341"/>
            <a:ext cx="8534400" cy="3321890"/>
          </a:xfrm>
        </p:spPr>
        <p:txBody>
          <a:bodyPr>
            <a:noAutofit/>
          </a:bodyPr>
          <a:lstStyle/>
          <a:p>
            <a:pPr>
              <a:buFont typeface="Arial" charset="0"/>
              <a:buChar char="•"/>
            </a:pPr>
            <a:r>
              <a:rPr lang="en-US" sz="1800" dirty="0">
                <a:latin typeface="Arial" charset="0"/>
                <a:ea typeface="Arial" charset="0"/>
                <a:cs typeface="Arial" charset="0"/>
              </a:rPr>
              <a:t>Cloud resource providers</a:t>
            </a:r>
          </a:p>
          <a:p>
            <a:pPr>
              <a:buFont typeface="Arial" charset="0"/>
              <a:buChar char="•"/>
            </a:pPr>
            <a:r>
              <a:rPr lang="en-US" sz="1800" dirty="0">
                <a:latin typeface="Arial" charset="0"/>
                <a:ea typeface="Arial" charset="0"/>
                <a:cs typeface="Arial" charset="0"/>
              </a:rPr>
              <a:t>Cloud service providers</a:t>
            </a:r>
          </a:p>
          <a:p>
            <a:pPr>
              <a:buFont typeface="Arial" charset="0"/>
              <a:buChar char="•"/>
            </a:pPr>
            <a:r>
              <a:rPr lang="en-US" sz="1800" dirty="0">
                <a:latin typeface="Arial" charset="0"/>
                <a:ea typeface="Arial" charset="0"/>
                <a:cs typeface="Arial" charset="0"/>
              </a:rPr>
              <a:t>Academic cyberinfrastructure providers</a:t>
            </a:r>
          </a:p>
          <a:p>
            <a:pPr>
              <a:buFont typeface="Arial" charset="0"/>
              <a:buChar char="•"/>
            </a:pPr>
            <a:r>
              <a:rPr lang="en-US" sz="1800" dirty="0">
                <a:latin typeface="Arial" charset="0"/>
                <a:ea typeface="Arial" charset="0"/>
                <a:cs typeface="Arial" charset="0"/>
              </a:rPr>
              <a:t>Users</a:t>
            </a:r>
          </a:p>
          <a:p>
            <a:pPr>
              <a:buFont typeface="Arial" charset="0"/>
              <a:buChar char="•"/>
            </a:pP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p:txBody>
      </p:sp>
      <p:sp>
        <p:nvSpPr>
          <p:cNvPr id="2" name="Date Placeholder 1"/>
          <p:cNvSpPr>
            <a:spLocks noGrp="1"/>
          </p:cNvSpPr>
          <p:nvPr>
            <p:ph type="dt" sz="half" idx="10"/>
          </p:nvPr>
        </p:nvSpPr>
        <p:spPr/>
        <p:txBody>
          <a:bodyPr/>
          <a:lstStyle/>
          <a:p>
            <a:fld id="{BCA85675-5660-7E4D-BE46-13E5864ECB2F}" type="datetime1">
              <a:rPr lang="en-US" smtClean="0"/>
              <a:t>8/22/18</a:t>
            </a:fld>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885074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685800" y="114301"/>
            <a:ext cx="7772400" cy="1024040"/>
          </a:xfrm>
        </p:spPr>
        <p:txBody>
          <a:bodyPr>
            <a:normAutofit/>
          </a:bodyPr>
          <a:lstStyle/>
          <a:p>
            <a:pPr algn="ctr"/>
            <a:r>
              <a:rPr lang="en-US" b="0" dirty="0">
                <a:ea typeface="ＭＳ Ｐゴシック" charset="0"/>
                <a:cs typeface="ＭＳ Ｐゴシック" charset="0"/>
              </a:rPr>
              <a:t>Scope</a:t>
            </a:r>
          </a:p>
        </p:txBody>
      </p:sp>
      <p:sp>
        <p:nvSpPr>
          <p:cNvPr id="22530" name="Content Placeholder 2"/>
          <p:cNvSpPr>
            <a:spLocks noGrp="1"/>
          </p:cNvSpPr>
          <p:nvPr>
            <p:ph idx="1"/>
          </p:nvPr>
        </p:nvSpPr>
        <p:spPr>
          <a:xfrm>
            <a:off x="485104" y="1138341"/>
            <a:ext cx="8534400" cy="3321890"/>
          </a:xfrm>
        </p:spPr>
        <p:txBody>
          <a:bodyPr>
            <a:noAutofit/>
          </a:bodyPr>
          <a:lstStyle/>
          <a:p>
            <a:pPr>
              <a:buFont typeface="Arial" charset="0"/>
              <a:buChar char="•"/>
            </a:pPr>
            <a:r>
              <a:rPr lang="en-US" sz="1800" dirty="0">
                <a:latin typeface="Arial" charset="0"/>
                <a:ea typeface="Arial" charset="0"/>
                <a:cs typeface="Arial" charset="0"/>
              </a:rPr>
              <a:t>IaaS</a:t>
            </a:r>
          </a:p>
          <a:p>
            <a:pPr>
              <a:buFont typeface="Arial" charset="0"/>
              <a:buChar char="•"/>
            </a:pPr>
            <a:r>
              <a:rPr lang="en-US" sz="1800" dirty="0">
                <a:latin typeface="Arial" charset="0"/>
                <a:ea typeface="Arial" charset="0"/>
                <a:cs typeface="Arial" charset="0"/>
              </a:rPr>
              <a:t>PaaS</a:t>
            </a:r>
          </a:p>
          <a:p>
            <a:pPr>
              <a:buFont typeface="Arial" charset="0"/>
              <a:buChar char="•"/>
            </a:pPr>
            <a:r>
              <a:rPr lang="en-US" sz="1800" dirty="0" err="1">
                <a:latin typeface="Arial" charset="0"/>
                <a:ea typeface="Arial" charset="0"/>
                <a:cs typeface="Arial" charset="0"/>
              </a:rPr>
              <a:t>Saas</a:t>
            </a: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p:txBody>
      </p:sp>
      <p:sp>
        <p:nvSpPr>
          <p:cNvPr id="2" name="Date Placeholder 1"/>
          <p:cNvSpPr>
            <a:spLocks noGrp="1"/>
          </p:cNvSpPr>
          <p:nvPr>
            <p:ph type="dt" sz="half" idx="10"/>
          </p:nvPr>
        </p:nvSpPr>
        <p:spPr/>
        <p:txBody>
          <a:bodyPr/>
          <a:lstStyle/>
          <a:p>
            <a:fld id="{BCA85675-5660-7E4D-BE46-13E5864ECB2F}" type="datetime1">
              <a:rPr lang="en-US" smtClean="0"/>
              <a:t>8/22/18</a:t>
            </a:fld>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5" name="Picture 4">
            <a:extLst>
              <a:ext uri="{FF2B5EF4-FFF2-40B4-BE49-F238E27FC236}">
                <a16:creationId xmlns:a16="http://schemas.microsoft.com/office/drawing/2014/main" id="{474CE7BF-B4D3-B94A-B4A4-8CA9168BFB68}"/>
              </a:ext>
            </a:extLst>
          </p:cNvPr>
          <p:cNvPicPr>
            <a:picLocks noChangeAspect="1"/>
          </p:cNvPicPr>
          <p:nvPr/>
        </p:nvPicPr>
        <p:blipFill>
          <a:blip r:embed="rId3"/>
          <a:stretch>
            <a:fillRect/>
          </a:stretch>
        </p:blipFill>
        <p:spPr>
          <a:xfrm>
            <a:off x="1663700" y="1022350"/>
            <a:ext cx="5816600" cy="3098800"/>
          </a:xfrm>
          <a:prstGeom prst="rect">
            <a:avLst/>
          </a:prstGeom>
        </p:spPr>
      </p:pic>
    </p:spTree>
    <p:extLst>
      <p:ext uri="{BB962C8B-B14F-4D97-AF65-F5344CB8AC3E}">
        <p14:creationId xmlns:p14="http://schemas.microsoft.com/office/powerpoint/2010/main" val="1557131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685800" y="114301"/>
            <a:ext cx="7772400" cy="1024040"/>
          </a:xfrm>
        </p:spPr>
        <p:txBody>
          <a:bodyPr>
            <a:normAutofit/>
          </a:bodyPr>
          <a:lstStyle/>
          <a:p>
            <a:pPr algn="ctr"/>
            <a:r>
              <a:rPr lang="en-US" b="0" dirty="0">
                <a:ea typeface="ＭＳ Ｐゴシック" charset="0"/>
                <a:cs typeface="ＭＳ Ｐゴシック" charset="0"/>
              </a:rPr>
              <a:t>Scope</a:t>
            </a:r>
          </a:p>
        </p:txBody>
      </p:sp>
      <p:sp>
        <p:nvSpPr>
          <p:cNvPr id="22530" name="Content Placeholder 2"/>
          <p:cNvSpPr>
            <a:spLocks noGrp="1"/>
          </p:cNvSpPr>
          <p:nvPr>
            <p:ph idx="1"/>
          </p:nvPr>
        </p:nvSpPr>
        <p:spPr>
          <a:xfrm>
            <a:off x="3516534" y="1039527"/>
            <a:ext cx="5627466" cy="3532471"/>
          </a:xfrm>
        </p:spPr>
        <p:txBody>
          <a:bodyPr anchor="t">
            <a:noAutofit/>
          </a:bodyPr>
          <a:lstStyle/>
          <a:p>
            <a:pPr>
              <a:buFont typeface="Arial" charset="0"/>
              <a:buChar char="•"/>
            </a:pPr>
            <a:r>
              <a:rPr lang="en-US" sz="1800" dirty="0">
                <a:latin typeface="Arial" charset="0"/>
                <a:ea typeface="Arial" charset="0"/>
                <a:cs typeface="Arial" charset="0"/>
              </a:rPr>
              <a:t>Gateways, web apps, web services, </a:t>
            </a:r>
            <a:r>
              <a:rPr lang="en-US" sz="1800" dirty="0" err="1">
                <a:latin typeface="Arial" charset="0"/>
                <a:ea typeface="Arial" charset="0"/>
                <a:cs typeface="Arial" charset="0"/>
              </a:rPr>
              <a:t>etc</a:t>
            </a:r>
            <a:endParaRPr lang="en-US" sz="1800" dirty="0">
              <a:latin typeface="Arial" charset="0"/>
              <a:ea typeface="Arial" charset="0"/>
              <a:cs typeface="Arial" charset="0"/>
            </a:endParaRPr>
          </a:p>
          <a:p>
            <a:pPr>
              <a:buFont typeface="Arial" charset="0"/>
              <a:buChar char="•"/>
            </a:pPr>
            <a:r>
              <a:rPr lang="en-US" sz="1800" dirty="0">
                <a:solidFill>
                  <a:srgbClr val="06A5B8"/>
                </a:solidFill>
                <a:latin typeface="Arial" charset="0"/>
                <a:ea typeface="Arial" charset="0"/>
                <a:cs typeface="Arial" charset="0"/>
              </a:rPr>
              <a:t>Orchestration, </a:t>
            </a:r>
            <a:r>
              <a:rPr lang="en-US" sz="1800" dirty="0" err="1">
                <a:solidFill>
                  <a:schemeClr val="tx1"/>
                </a:solidFill>
                <a:latin typeface="Arial" charset="0"/>
                <a:ea typeface="Arial" charset="0"/>
                <a:cs typeface="Arial" charset="0"/>
              </a:rPr>
              <a:t>db</a:t>
            </a:r>
            <a:r>
              <a:rPr lang="en-US" sz="1800" dirty="0">
                <a:solidFill>
                  <a:schemeClr val="tx1"/>
                </a:solidFill>
                <a:latin typeface="Arial" charset="0"/>
                <a:ea typeface="Arial" charset="0"/>
                <a:cs typeface="Arial" charset="0"/>
              </a:rPr>
              <a:t>, queues</a:t>
            </a:r>
            <a:r>
              <a:rPr lang="en-US" sz="1800" dirty="0">
                <a:solidFill>
                  <a:srgbClr val="06A5B8"/>
                </a:solidFill>
                <a:latin typeface="Arial" charset="0"/>
                <a:ea typeface="Arial" charset="0"/>
                <a:cs typeface="Arial" charset="0"/>
              </a:rPr>
              <a:t>, registries, config mgmt.</a:t>
            </a:r>
          </a:p>
          <a:p>
            <a:pPr>
              <a:buFont typeface="Arial" charset="0"/>
              <a:buChar char="•"/>
            </a:pPr>
            <a:r>
              <a:rPr lang="en-US" sz="1800" dirty="0">
                <a:solidFill>
                  <a:srgbClr val="06A5B8"/>
                </a:solidFill>
                <a:latin typeface="Arial" charset="0"/>
                <a:ea typeface="Arial" charset="0"/>
                <a:cs typeface="Arial" charset="0"/>
              </a:rPr>
              <a:t>Storage, compute, </a:t>
            </a:r>
            <a:r>
              <a:rPr lang="en-US" sz="1800" dirty="0">
                <a:solidFill>
                  <a:schemeClr val="tx1"/>
                </a:solidFill>
                <a:latin typeface="Arial" charset="0"/>
                <a:ea typeface="Arial" charset="0"/>
                <a:cs typeface="Arial" charset="0"/>
              </a:rPr>
              <a:t>load balancing</a:t>
            </a:r>
            <a:r>
              <a:rPr lang="en-US" sz="1800" dirty="0">
                <a:solidFill>
                  <a:srgbClr val="06A5B8"/>
                </a:solidFill>
                <a:latin typeface="Arial" charset="0"/>
                <a:ea typeface="Arial" charset="0"/>
                <a:cs typeface="Arial" charset="0"/>
              </a:rPr>
              <a:t>, provisioning, </a:t>
            </a:r>
            <a:r>
              <a:rPr lang="en-US" sz="1800" dirty="0">
                <a:solidFill>
                  <a:schemeClr val="tx1"/>
                </a:solidFill>
                <a:latin typeface="Arial" charset="0"/>
                <a:ea typeface="Arial" charset="0"/>
                <a:cs typeface="Arial" charset="0"/>
              </a:rPr>
              <a:t>networking</a:t>
            </a:r>
            <a:r>
              <a:rPr lang="en-US" sz="1800" dirty="0">
                <a:solidFill>
                  <a:srgbClr val="06A5B8"/>
                </a:solidFill>
                <a:latin typeface="Arial" charset="0"/>
                <a:ea typeface="Arial" charset="0"/>
                <a:cs typeface="Arial" charset="0"/>
              </a:rPr>
              <a:t>, IAM</a:t>
            </a:r>
          </a:p>
          <a:p>
            <a:pPr>
              <a:buFont typeface="Arial" charset="0"/>
              <a:buChar char="•"/>
            </a:pP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a:p>
            <a:pPr>
              <a:buFont typeface="Arial" charset="0"/>
              <a:buChar char="•"/>
            </a:pPr>
            <a:r>
              <a:rPr lang="en-US" sz="1800" dirty="0">
                <a:latin typeface="Arial" charset="0"/>
                <a:ea typeface="Arial" charset="0"/>
                <a:cs typeface="Arial" charset="0"/>
              </a:rPr>
              <a:t>Hypervisor, </a:t>
            </a:r>
            <a:r>
              <a:rPr lang="en-US" sz="1800" dirty="0">
                <a:solidFill>
                  <a:srgbClr val="06A5B8"/>
                </a:solidFill>
                <a:latin typeface="Arial" charset="0"/>
                <a:ea typeface="Arial" charset="0"/>
                <a:cs typeface="Arial" charset="0"/>
              </a:rPr>
              <a:t>cloud management</a:t>
            </a:r>
          </a:p>
          <a:p>
            <a:pPr>
              <a:buFont typeface="Arial" charset="0"/>
              <a:buChar char="•"/>
            </a:pPr>
            <a:r>
              <a:rPr lang="en-US" sz="1800" dirty="0">
                <a:latin typeface="Arial" charset="0"/>
                <a:ea typeface="Arial" charset="0"/>
                <a:cs typeface="Arial" charset="0"/>
              </a:rPr>
              <a:t>Rack and stack</a:t>
            </a:r>
          </a:p>
          <a:p>
            <a:pPr>
              <a:buFont typeface="Arial" charset="0"/>
              <a:buChar char="•"/>
            </a:pPr>
            <a:r>
              <a:rPr lang="en-US" sz="1800" dirty="0">
                <a:latin typeface="Arial" charset="0"/>
                <a:ea typeface="Arial" charset="0"/>
                <a:cs typeface="Arial" charset="0"/>
              </a:rPr>
              <a:t>Power and cooling</a:t>
            </a:r>
          </a:p>
          <a:p>
            <a:pPr>
              <a:buFont typeface="Arial" charset="0"/>
              <a:buChar char="•"/>
            </a:pP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p:txBody>
      </p:sp>
      <p:sp>
        <p:nvSpPr>
          <p:cNvPr id="2" name="Date Placeholder 1"/>
          <p:cNvSpPr>
            <a:spLocks noGrp="1"/>
          </p:cNvSpPr>
          <p:nvPr>
            <p:ph type="dt" sz="half" idx="10"/>
          </p:nvPr>
        </p:nvSpPr>
        <p:spPr/>
        <p:txBody>
          <a:bodyPr/>
          <a:lstStyle/>
          <a:p>
            <a:fld id="{BCA85675-5660-7E4D-BE46-13E5864ECB2F}" type="datetime1">
              <a:rPr lang="en-US" smtClean="0"/>
              <a:t>8/22/18</a:t>
            </a:fld>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7" name="Picture 6">
            <a:extLst>
              <a:ext uri="{FF2B5EF4-FFF2-40B4-BE49-F238E27FC236}">
                <a16:creationId xmlns:a16="http://schemas.microsoft.com/office/drawing/2014/main" id="{164FB5AE-2D4E-A847-8B70-43C81550EE7B}"/>
              </a:ext>
            </a:extLst>
          </p:cNvPr>
          <p:cNvPicPr>
            <a:picLocks noChangeAspect="1"/>
          </p:cNvPicPr>
          <p:nvPr/>
        </p:nvPicPr>
        <p:blipFill>
          <a:blip r:embed="rId3"/>
          <a:stretch>
            <a:fillRect/>
          </a:stretch>
        </p:blipFill>
        <p:spPr>
          <a:xfrm>
            <a:off x="115503" y="808320"/>
            <a:ext cx="3401032" cy="3763679"/>
          </a:xfrm>
          <a:prstGeom prst="rect">
            <a:avLst/>
          </a:prstGeom>
        </p:spPr>
      </p:pic>
    </p:spTree>
    <p:extLst>
      <p:ext uri="{BB962C8B-B14F-4D97-AF65-F5344CB8AC3E}">
        <p14:creationId xmlns:p14="http://schemas.microsoft.com/office/powerpoint/2010/main" val="4199380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685800" y="114301"/>
            <a:ext cx="7772400" cy="1024040"/>
          </a:xfrm>
        </p:spPr>
        <p:txBody>
          <a:bodyPr>
            <a:normAutofit/>
          </a:bodyPr>
          <a:lstStyle/>
          <a:p>
            <a:pPr algn="ctr"/>
            <a:r>
              <a:rPr lang="en-US" b="0" dirty="0">
                <a:ea typeface="ＭＳ Ｐゴシック" charset="0"/>
                <a:cs typeface="ＭＳ Ｐゴシック" charset="0"/>
              </a:rPr>
              <a:t>Participants</a:t>
            </a:r>
          </a:p>
        </p:txBody>
      </p:sp>
      <p:sp>
        <p:nvSpPr>
          <p:cNvPr id="22530" name="Content Placeholder 2"/>
          <p:cNvSpPr>
            <a:spLocks noGrp="1"/>
          </p:cNvSpPr>
          <p:nvPr>
            <p:ph idx="1"/>
          </p:nvPr>
        </p:nvSpPr>
        <p:spPr>
          <a:xfrm>
            <a:off x="485104" y="1138341"/>
            <a:ext cx="8534400" cy="3321890"/>
          </a:xfrm>
        </p:spPr>
        <p:txBody>
          <a:bodyPr>
            <a:noAutofit/>
          </a:bodyPr>
          <a:lstStyle/>
          <a:p>
            <a:pPr>
              <a:buFont typeface="Arial" charset="0"/>
              <a:buChar char="•"/>
            </a:pP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p:txBody>
      </p:sp>
      <p:sp>
        <p:nvSpPr>
          <p:cNvPr id="2" name="Date Placeholder 1"/>
          <p:cNvSpPr>
            <a:spLocks noGrp="1"/>
          </p:cNvSpPr>
          <p:nvPr>
            <p:ph type="dt" sz="half" idx="10"/>
          </p:nvPr>
        </p:nvSpPr>
        <p:spPr/>
        <p:txBody>
          <a:bodyPr/>
          <a:lstStyle/>
          <a:p>
            <a:fld id="{BCA85675-5660-7E4D-BE46-13E5864ECB2F}" type="datetime1">
              <a:rPr lang="en-US" smtClean="0"/>
              <a:t>8/22/18</a:t>
            </a:fld>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7" name="Picture 3" descr="https://lh3.googleusercontent.com/0d5DCMI1c2U77RRjzZayIOWXkmg3HzfWqsvHWGvjUXTN18zfLsznOl9HNFPyYSQwpL0nNVYNnl7lCaKYVT7moVVYz8R7fVFOfJtdZgrnQwIuA5wrd95XhEC_hXF-slFucgSF5pVb">
            <a:extLst>
              <a:ext uri="{FF2B5EF4-FFF2-40B4-BE49-F238E27FC236}">
                <a16:creationId xmlns:a16="http://schemas.microsoft.com/office/drawing/2014/main" id="{3AD07132-795B-F944-BA13-B3864ACB8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522" y="1497773"/>
            <a:ext cx="3369288" cy="6646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lh3.googleusercontent.com/dyGmyrSJCaM9J611LPnzyUZCLXOqQ16ee8oy5iJY85PgsGL77WzS-vfCx7k7bhFvExr7OkFZCjyI0vQ1dUlHCgqgFWqSVo-t2gDH1QR5ACoRT6VezkQrzuNkIL2jW9xflFuiluud">
            <a:extLst>
              <a:ext uri="{FF2B5EF4-FFF2-40B4-BE49-F238E27FC236}">
                <a16:creationId xmlns:a16="http://schemas.microsoft.com/office/drawing/2014/main" id="{4915304D-3737-8F4E-9E4C-D460114F7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37" y="2440448"/>
            <a:ext cx="3450105"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https://lh5.googleusercontent.com/gyuzY0eMPGCVTaz-mubLvzYnJcRZd7g9_YqeWBXGGSaYQPWmiaKmmH8qotPl0W_dgsPHmDMLkpdGeh8Zkh0suw4bdEdYB2o6NKfhBL12Xi3jvXbRMT7IEFVtLfKjWWBRQQ0HmYG8">
            <a:extLst>
              <a:ext uri="{FF2B5EF4-FFF2-40B4-BE49-F238E27FC236}">
                <a16:creationId xmlns:a16="http://schemas.microsoft.com/office/drawing/2014/main" id="{69D33C55-A241-5245-8C0F-A9543D5E0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2920" y="2531805"/>
            <a:ext cx="2965889" cy="8943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lh3.googleusercontent.com/Bd66PD6ngdiV5WY3FxkHl_6gzNVwoLroAWUwmp7Uhd7xBX_L7fvhn2azhtL69tFiVoH_LATdxd7qx_uHelmJG7KWlACZ9YvwpDIa7z6_DmYKcMeedUx55lgnknNEjdLkjNZrzCom">
            <a:extLst>
              <a:ext uri="{FF2B5EF4-FFF2-40B4-BE49-F238E27FC236}">
                <a16:creationId xmlns:a16="http://schemas.microsoft.com/office/drawing/2014/main" id="{7A516465-A85E-0C4A-9F34-4695905C2B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2790" y="3729539"/>
            <a:ext cx="2359027" cy="7306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lh5.googleusercontent.com/EwT2695iHTARrVlURd-pD5UHIsNaMg-ev2WzY5ckQk59CaBR27kjddQ_xUqcxlhT73vU9pEBHvdIc-yaHL7jcIqHLTcMViJvYorV3lsGi6caPaEV7cdOZYjLKiA4lPDRLIbl7nRy">
            <a:extLst>
              <a:ext uri="{FF2B5EF4-FFF2-40B4-BE49-F238E27FC236}">
                <a16:creationId xmlns:a16="http://schemas.microsoft.com/office/drawing/2014/main" id="{0E945436-D8DF-194C-94FA-0FC1DBD7AC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237" y="1351085"/>
            <a:ext cx="2536232" cy="87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133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685800" y="114301"/>
            <a:ext cx="7772400" cy="1024040"/>
          </a:xfrm>
        </p:spPr>
        <p:txBody>
          <a:bodyPr>
            <a:normAutofit/>
          </a:bodyPr>
          <a:lstStyle/>
          <a:p>
            <a:pPr algn="ctr"/>
            <a:r>
              <a:rPr lang="en-US" b="0" dirty="0">
                <a:ea typeface="ＭＳ Ｐゴシック" charset="0"/>
                <a:cs typeface="ＭＳ Ｐゴシック" charset="0"/>
              </a:rPr>
              <a:t>Terms of engagement</a:t>
            </a:r>
          </a:p>
        </p:txBody>
      </p:sp>
      <p:sp>
        <p:nvSpPr>
          <p:cNvPr id="22530" name="Content Placeholder 2"/>
          <p:cNvSpPr>
            <a:spLocks noGrp="1"/>
          </p:cNvSpPr>
          <p:nvPr>
            <p:ph idx="1"/>
          </p:nvPr>
        </p:nvSpPr>
        <p:spPr>
          <a:xfrm>
            <a:off x="485104" y="1138341"/>
            <a:ext cx="8534400" cy="3321890"/>
          </a:xfrm>
        </p:spPr>
        <p:txBody>
          <a:bodyPr>
            <a:noAutofit/>
          </a:bodyPr>
          <a:lstStyle/>
          <a:p>
            <a:pPr marL="342900" indent="-342900">
              <a:buFont typeface="+mj-lt"/>
              <a:buAutoNum type="arabicPeriod"/>
            </a:pPr>
            <a:r>
              <a:rPr lang="en-US" sz="1800" dirty="0">
                <a:solidFill>
                  <a:schemeClr val="tx1"/>
                </a:solidFill>
              </a:rPr>
              <a:t>Security is a shared concern between a cloud service provider and a cloud service user, neither can expect the other to fully address security. </a:t>
            </a:r>
          </a:p>
          <a:p>
            <a:pPr marL="342900" indent="-342900">
              <a:buFont typeface="+mj-lt"/>
              <a:buAutoNum type="arabicPeriod"/>
            </a:pPr>
            <a:r>
              <a:rPr lang="en-US" sz="1800" dirty="0">
                <a:solidFill>
                  <a:schemeClr val="tx1"/>
                </a:solidFill>
              </a:rPr>
              <a:t>A clean delineation between cloud service provider and cloud service user of security responsibilities is critical to ensure all responsibilities are met.</a:t>
            </a:r>
          </a:p>
          <a:p>
            <a:pPr marL="342900" indent="-342900">
              <a:buFont typeface="+mj-lt"/>
              <a:buAutoNum type="arabicPeriod"/>
            </a:pPr>
            <a:r>
              <a:rPr lang="en-US" sz="1800" dirty="0">
                <a:solidFill>
                  <a:schemeClr val="tx1"/>
                </a:solidFill>
              </a:rPr>
              <a:t>The cloud service provider has the responsibility to ensure all security responsibilities are articulated and the cloud service user is educated about how to fulfill their responsibilities.</a:t>
            </a:r>
            <a:endParaRPr lang="en-US" sz="1800" dirty="0">
              <a:latin typeface="Arial" charset="0"/>
              <a:ea typeface="Arial" charset="0"/>
              <a:cs typeface="Arial" charset="0"/>
            </a:endParaRPr>
          </a:p>
          <a:p>
            <a:pPr marL="342900" indent="-342900">
              <a:buFont typeface="+mj-lt"/>
              <a:buAutoNum type="arabicPeriod"/>
            </a:pPr>
            <a:endParaRPr lang="en-US" sz="1800" dirty="0">
              <a:latin typeface="Arial" charset="0"/>
              <a:ea typeface="Arial" charset="0"/>
              <a:cs typeface="Arial" charset="0"/>
            </a:endParaRPr>
          </a:p>
          <a:p>
            <a:pPr>
              <a:buFont typeface="Arial" charset="0"/>
              <a:buChar char="•"/>
            </a:pPr>
            <a:endParaRPr lang="en-US" sz="1800" dirty="0">
              <a:latin typeface="Arial" charset="0"/>
              <a:ea typeface="Arial" charset="0"/>
              <a:cs typeface="Arial" charset="0"/>
            </a:endParaRPr>
          </a:p>
        </p:txBody>
      </p:sp>
      <p:sp>
        <p:nvSpPr>
          <p:cNvPr id="2" name="Date Placeholder 1"/>
          <p:cNvSpPr>
            <a:spLocks noGrp="1"/>
          </p:cNvSpPr>
          <p:nvPr>
            <p:ph type="dt" sz="half" idx="10"/>
          </p:nvPr>
        </p:nvSpPr>
        <p:spPr/>
        <p:txBody>
          <a:bodyPr/>
          <a:lstStyle/>
          <a:p>
            <a:fld id="{BCA85675-5660-7E4D-BE46-13E5864ECB2F}" type="datetime1">
              <a:rPr lang="en-US" smtClean="0"/>
              <a:t>8/22/18</a:t>
            </a:fld>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37942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F0414D7-C2DB-6543-A856-93C053913393}" type="datetime1">
              <a:rPr lang="en-US" smtClean="0"/>
              <a:t>8/22/18</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grpSp>
        <p:nvGrpSpPr>
          <p:cNvPr id="22" name="Group 21">
            <a:extLst>
              <a:ext uri="{FF2B5EF4-FFF2-40B4-BE49-F238E27FC236}">
                <a16:creationId xmlns:a16="http://schemas.microsoft.com/office/drawing/2014/main" id="{8B56996C-C8F6-8745-8231-77ECBDDEAEA3}"/>
              </a:ext>
            </a:extLst>
          </p:cNvPr>
          <p:cNvGrpSpPr/>
          <p:nvPr/>
        </p:nvGrpSpPr>
        <p:grpSpPr>
          <a:xfrm>
            <a:off x="1390308" y="294098"/>
            <a:ext cx="3048000" cy="4253741"/>
            <a:chOff x="984955" y="252571"/>
            <a:chExt cx="3048000" cy="4253741"/>
          </a:xfrm>
        </p:grpSpPr>
        <p:pic>
          <p:nvPicPr>
            <p:cNvPr id="17" name="Picture 16">
              <a:extLst>
                <a:ext uri="{FF2B5EF4-FFF2-40B4-BE49-F238E27FC236}">
                  <a16:creationId xmlns:a16="http://schemas.microsoft.com/office/drawing/2014/main" id="{962EEBDB-82E1-804C-B1D8-C1D80FDC1E65}"/>
                </a:ext>
              </a:extLst>
            </p:cNvPr>
            <p:cNvPicPr>
              <a:picLocks noChangeAspect="1"/>
            </p:cNvPicPr>
            <p:nvPr/>
          </p:nvPicPr>
          <p:blipFill>
            <a:blip r:embed="rId2"/>
            <a:stretch>
              <a:fillRect/>
            </a:stretch>
          </p:blipFill>
          <p:spPr>
            <a:xfrm>
              <a:off x="984955" y="252571"/>
              <a:ext cx="3048000" cy="1905000"/>
            </a:xfrm>
            <a:prstGeom prst="rect">
              <a:avLst/>
            </a:prstGeom>
          </p:spPr>
        </p:pic>
        <p:pic>
          <p:nvPicPr>
            <p:cNvPr id="19" name="Picture 18">
              <a:extLst>
                <a:ext uri="{FF2B5EF4-FFF2-40B4-BE49-F238E27FC236}">
                  <a16:creationId xmlns:a16="http://schemas.microsoft.com/office/drawing/2014/main" id="{64575839-3325-CB49-98D6-B4E615E06C22}"/>
                </a:ext>
              </a:extLst>
            </p:cNvPr>
            <p:cNvPicPr>
              <a:picLocks noChangeAspect="1"/>
            </p:cNvPicPr>
            <p:nvPr/>
          </p:nvPicPr>
          <p:blipFill>
            <a:blip r:embed="rId3"/>
            <a:stretch>
              <a:fillRect/>
            </a:stretch>
          </p:blipFill>
          <p:spPr>
            <a:xfrm>
              <a:off x="984955" y="2237500"/>
              <a:ext cx="3048000" cy="2268812"/>
            </a:xfrm>
            <a:prstGeom prst="rect">
              <a:avLst/>
            </a:prstGeom>
          </p:spPr>
        </p:pic>
      </p:grpSp>
      <p:grpSp>
        <p:nvGrpSpPr>
          <p:cNvPr id="23" name="Group 22">
            <a:extLst>
              <a:ext uri="{FF2B5EF4-FFF2-40B4-BE49-F238E27FC236}">
                <a16:creationId xmlns:a16="http://schemas.microsoft.com/office/drawing/2014/main" id="{D45536D6-14E5-174A-A901-DF8E26B9310D}"/>
              </a:ext>
            </a:extLst>
          </p:cNvPr>
          <p:cNvGrpSpPr/>
          <p:nvPr/>
        </p:nvGrpSpPr>
        <p:grpSpPr>
          <a:xfrm>
            <a:off x="4707405" y="31881"/>
            <a:ext cx="3316395" cy="4515958"/>
            <a:chOff x="5571241" y="-5414"/>
            <a:chExt cx="3316395" cy="4515958"/>
          </a:xfrm>
        </p:grpSpPr>
        <p:pic>
          <p:nvPicPr>
            <p:cNvPr id="15" name="Picture 14">
              <a:extLst>
                <a:ext uri="{FF2B5EF4-FFF2-40B4-BE49-F238E27FC236}">
                  <a16:creationId xmlns:a16="http://schemas.microsoft.com/office/drawing/2014/main" id="{C3180A6A-1073-D64D-8BF6-2BD7DE1FEBFC}"/>
                </a:ext>
              </a:extLst>
            </p:cNvPr>
            <p:cNvPicPr>
              <a:picLocks noChangeAspect="1"/>
            </p:cNvPicPr>
            <p:nvPr/>
          </p:nvPicPr>
          <p:blipFill>
            <a:blip r:embed="rId4"/>
            <a:stretch>
              <a:fillRect/>
            </a:stretch>
          </p:blipFill>
          <p:spPr>
            <a:xfrm>
              <a:off x="5571241" y="-5414"/>
              <a:ext cx="3316395" cy="2420969"/>
            </a:xfrm>
            <a:prstGeom prst="rect">
              <a:avLst/>
            </a:prstGeom>
          </p:spPr>
        </p:pic>
        <p:pic>
          <p:nvPicPr>
            <p:cNvPr id="21" name="Picture 20">
              <a:extLst>
                <a:ext uri="{FF2B5EF4-FFF2-40B4-BE49-F238E27FC236}">
                  <a16:creationId xmlns:a16="http://schemas.microsoft.com/office/drawing/2014/main" id="{B3082055-D7CF-3F40-B5AD-1B8BDBFEAB81}"/>
                </a:ext>
              </a:extLst>
            </p:cNvPr>
            <p:cNvPicPr>
              <a:picLocks noChangeAspect="1"/>
            </p:cNvPicPr>
            <p:nvPr/>
          </p:nvPicPr>
          <p:blipFill>
            <a:blip r:embed="rId5"/>
            <a:stretch>
              <a:fillRect/>
            </a:stretch>
          </p:blipFill>
          <p:spPr>
            <a:xfrm>
              <a:off x="5571241" y="2157571"/>
              <a:ext cx="3316395" cy="2352973"/>
            </a:xfrm>
            <a:prstGeom prst="rect">
              <a:avLst/>
            </a:prstGeom>
          </p:spPr>
        </p:pic>
      </p:grpSp>
    </p:spTree>
    <p:extLst>
      <p:ext uri="{BB962C8B-B14F-4D97-AF65-F5344CB8AC3E}">
        <p14:creationId xmlns:p14="http://schemas.microsoft.com/office/powerpoint/2010/main" val="402059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F0414D7-C2DB-6543-A856-93C053913393}" type="datetime1">
              <a:rPr lang="en-US" smtClean="0"/>
              <a:t>8/22/18</a:t>
            </a:fld>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5" name="Picture 4">
            <a:extLst>
              <a:ext uri="{FF2B5EF4-FFF2-40B4-BE49-F238E27FC236}">
                <a16:creationId xmlns:a16="http://schemas.microsoft.com/office/drawing/2014/main" id="{98C2EE8D-6A0E-7D41-BAD6-FA3346B2B798}"/>
              </a:ext>
            </a:extLst>
          </p:cNvPr>
          <p:cNvPicPr>
            <a:picLocks noChangeAspect="1"/>
          </p:cNvPicPr>
          <p:nvPr/>
        </p:nvPicPr>
        <p:blipFill>
          <a:blip r:embed="rId2"/>
          <a:stretch>
            <a:fillRect/>
          </a:stretch>
        </p:blipFill>
        <p:spPr>
          <a:xfrm>
            <a:off x="1570695" y="421307"/>
            <a:ext cx="5684362" cy="3893788"/>
          </a:xfrm>
          <a:prstGeom prst="rect">
            <a:avLst/>
          </a:prstGeom>
        </p:spPr>
      </p:pic>
      <p:sp>
        <p:nvSpPr>
          <p:cNvPr id="7" name="&quot;No&quot; Symbol 6">
            <a:extLst>
              <a:ext uri="{FF2B5EF4-FFF2-40B4-BE49-F238E27FC236}">
                <a16:creationId xmlns:a16="http://schemas.microsoft.com/office/drawing/2014/main" id="{B8F42060-54E3-1445-B7C9-70B1A914CA25}"/>
              </a:ext>
            </a:extLst>
          </p:cNvPr>
          <p:cNvSpPr/>
          <p:nvPr/>
        </p:nvSpPr>
        <p:spPr>
          <a:xfrm>
            <a:off x="2064774" y="176981"/>
            <a:ext cx="4621162" cy="435984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3859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1AA09D4-45BF-6549-B4BF-3383ABCFB715}"/>
              </a:ext>
            </a:extLst>
          </p:cNvPr>
          <p:cNvSpPr>
            <a:spLocks noGrp="1"/>
          </p:cNvSpPr>
          <p:nvPr>
            <p:ph type="dt" sz="half" idx="10"/>
          </p:nvPr>
        </p:nvSpPr>
        <p:spPr/>
        <p:txBody>
          <a:bodyPr/>
          <a:lstStyle/>
          <a:p>
            <a:fld id="{2517F0C0-FEA8-B846-9D33-23BDB1167C72}" type="datetime1">
              <a:rPr lang="en-US" smtClean="0"/>
              <a:t>8/22/18</a:t>
            </a:fld>
            <a:endParaRPr lang="en-US" dirty="0"/>
          </a:p>
        </p:txBody>
      </p:sp>
      <p:sp>
        <p:nvSpPr>
          <p:cNvPr id="4" name="Slide Number Placeholder 3">
            <a:extLst>
              <a:ext uri="{FF2B5EF4-FFF2-40B4-BE49-F238E27FC236}">
                <a16:creationId xmlns:a16="http://schemas.microsoft.com/office/drawing/2014/main" id="{BE527203-F3BC-7345-AE48-86BDA55B49D2}"/>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8" name="Picture 7">
            <a:extLst>
              <a:ext uri="{FF2B5EF4-FFF2-40B4-BE49-F238E27FC236}">
                <a16:creationId xmlns:a16="http://schemas.microsoft.com/office/drawing/2014/main" id="{13370585-1668-C84C-9FB0-447C9EF15140}"/>
              </a:ext>
            </a:extLst>
          </p:cNvPr>
          <p:cNvPicPr>
            <a:picLocks noChangeAspect="1"/>
          </p:cNvPicPr>
          <p:nvPr/>
        </p:nvPicPr>
        <p:blipFill>
          <a:blip r:embed="rId2"/>
          <a:stretch>
            <a:fillRect/>
          </a:stretch>
        </p:blipFill>
        <p:spPr>
          <a:xfrm>
            <a:off x="2537410" y="872051"/>
            <a:ext cx="3933854" cy="3166753"/>
          </a:xfrm>
          <a:prstGeom prst="rect">
            <a:avLst/>
          </a:prstGeom>
        </p:spPr>
      </p:pic>
    </p:spTree>
    <p:extLst>
      <p:ext uri="{BB962C8B-B14F-4D97-AF65-F5344CB8AC3E}">
        <p14:creationId xmlns:p14="http://schemas.microsoft.com/office/powerpoint/2010/main" val="2945306180"/>
      </p:ext>
    </p:extLst>
  </p:cSld>
  <p:clrMapOvr>
    <a:masterClrMapping/>
  </p:clrMapOvr>
</p:sld>
</file>

<file path=ppt/theme/theme1.xml><?xml version="1.0" encoding="utf-8"?>
<a:theme xmlns:a="http://schemas.openxmlformats.org/drawingml/2006/main" name="SC-15">
  <a:themeElements>
    <a:clrScheme name="Custom 2">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54A0B5"/>
      </a:hlink>
      <a:folHlink>
        <a:srgbClr val="54A0B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Agave dark" id="{8F68156C-D609-3043-9649-BBA25D9781C7}" vid="{7946CDC4-4B50-5748-8CF0-296CE1A564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SC-15</Template>
  <TotalTime>123</TotalTime>
  <Words>629</Words>
  <Application>Microsoft Macintosh PowerPoint</Application>
  <PresentationFormat>On-screen Show (16:9)</PresentationFormat>
  <Paragraphs>130</Paragraphs>
  <Slides>12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ＭＳ Ｐゴシック</vt:lpstr>
      <vt:lpstr>Arial</vt:lpstr>
      <vt:lpstr>Calibri</vt:lpstr>
      <vt:lpstr>Century Gothic</vt:lpstr>
      <vt:lpstr>Wingdings 3</vt:lpstr>
      <vt:lpstr>SC-15</vt:lpstr>
      <vt:lpstr>Security Best Practices for Academic Cloud Service Providers</vt:lpstr>
      <vt:lpstr>Stakeholders</vt:lpstr>
      <vt:lpstr>Scope</vt:lpstr>
      <vt:lpstr>Scope</vt:lpstr>
      <vt:lpstr>Participants</vt:lpstr>
      <vt:lpstr>Terms of engagement</vt:lpstr>
      <vt:lpstr>PowerPoint Presentation</vt:lpstr>
      <vt:lpstr>PowerPoint Presentation</vt:lpstr>
      <vt:lpstr>PowerPoint Presentation</vt:lpstr>
      <vt:lpstr>The Recommendations</vt:lpstr>
      <vt:lpstr>Download the Official white paper</vt:lpstr>
      <vt:lpstr>Thank you</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 Best Practices for Academic Cloud Service Providers</dc:title>
  <dc:creator>Rion Dooley</dc:creator>
  <cp:lastModifiedBy>Rion Dooley</cp:lastModifiedBy>
  <cp:revision>12</cp:revision>
  <cp:lastPrinted>2017-11-10T06:53:27Z</cp:lastPrinted>
  <dcterms:created xsi:type="dcterms:W3CDTF">2018-08-17T00:01:18Z</dcterms:created>
  <dcterms:modified xsi:type="dcterms:W3CDTF">2018-08-22T13:34:17Z</dcterms:modified>
</cp:coreProperties>
</file>