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3.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4.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8" r:id="rId1"/>
  </p:sldMasterIdLst>
  <p:notesMasterIdLst>
    <p:notesMasterId r:id="rId45"/>
  </p:notesMasterIdLst>
  <p:sldIdLst>
    <p:sldId id="256" r:id="rId2"/>
    <p:sldId id="257" r:id="rId3"/>
    <p:sldId id="258" r:id="rId4"/>
    <p:sldId id="259" r:id="rId5"/>
    <p:sldId id="282" r:id="rId6"/>
    <p:sldId id="260" r:id="rId7"/>
    <p:sldId id="261" r:id="rId8"/>
    <p:sldId id="262" r:id="rId9"/>
    <p:sldId id="263" r:id="rId10"/>
    <p:sldId id="264" r:id="rId11"/>
    <p:sldId id="283" r:id="rId12"/>
    <p:sldId id="284" r:id="rId13"/>
    <p:sldId id="285" r:id="rId14"/>
    <p:sldId id="265" r:id="rId15"/>
    <p:sldId id="266" r:id="rId16"/>
    <p:sldId id="267" r:id="rId17"/>
    <p:sldId id="269" r:id="rId18"/>
    <p:sldId id="286" r:id="rId19"/>
    <p:sldId id="268" r:id="rId20"/>
    <p:sldId id="270" r:id="rId21"/>
    <p:sldId id="271" r:id="rId22"/>
    <p:sldId id="272" r:id="rId23"/>
    <p:sldId id="275" r:id="rId24"/>
    <p:sldId id="273" r:id="rId25"/>
    <p:sldId id="274" r:id="rId26"/>
    <p:sldId id="276" r:id="rId27"/>
    <p:sldId id="287" r:id="rId28"/>
    <p:sldId id="288" r:id="rId29"/>
    <p:sldId id="277" r:id="rId30"/>
    <p:sldId id="278" r:id="rId31"/>
    <p:sldId id="279" r:id="rId32"/>
    <p:sldId id="290" r:id="rId33"/>
    <p:sldId id="289" r:id="rId34"/>
    <p:sldId id="280" r:id="rId35"/>
    <p:sldId id="291" r:id="rId36"/>
    <p:sldId id="281" r:id="rId37"/>
    <p:sldId id="294" r:id="rId38"/>
    <p:sldId id="293" r:id="rId39"/>
    <p:sldId id="296" r:id="rId40"/>
    <p:sldId id="295" r:id="rId41"/>
    <p:sldId id="297" r:id="rId42"/>
    <p:sldId id="298" r:id="rId43"/>
    <p:sldId id="299" r:id="rId4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rren Raquel" initials="" lastIdx="2" clrIdx="0"/>
  <p:cmAuthor id="1" name="Von Welch" initials="" lastIdx="5" clrIdx="1"/>
  <p:cmAuthor id="2" name=""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6" d="100"/>
          <a:sy n="106" d="100"/>
        </p:scale>
        <p:origin x="-75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idx="2">
    <p:pos x="6000" y="0"/>
    <p:text>Maybe this section should be called "HPC Bitcoin: Review" or something to indicate you're reviewing what you just explained
-Jeannette Dopheide</p:text>
  </p:cm>
</p:cmLst>
</file>

<file path=ppt/comments/comment2.xml><?xml version="1.0" encoding="utf-8"?>
<p:cmLst xmlns:a="http://schemas.openxmlformats.org/drawingml/2006/main" xmlns:r="http://schemas.openxmlformats.org/officeDocument/2006/relationships" xmlns:p="http://schemas.openxmlformats.org/presentationml/2006/main">
  <p:cm authorId="0" idx="1">
    <p:pos x="6000" y="0"/>
    <p:text>I don't know if I want to call out TACC directly. I'd rather keep it generalized and want to focus on the incident response and not the exact parties involved.</p:text>
  </p:cm>
  <p:cm authorId="2" idx="1">
    <p:pos x="6000" y="100"/>
    <p:text>Can you mention TACC specifically in this example?
-Jeannette Dopheide</p:text>
  </p:cm>
</p:cmLst>
</file>

<file path=ppt/comments/comment3.xml><?xml version="1.0" encoding="utf-8"?>
<p:cmLst xmlns:a="http://schemas.openxmlformats.org/drawingml/2006/main" xmlns:r="http://schemas.openxmlformats.org/officeDocument/2006/relationships" xmlns:p="http://schemas.openxmlformats.org/presentationml/2006/main">
  <p:cm authorId="1" idx="4">
    <p:pos x="6000" y="0"/>
    <p:text>IRT == Incident Response Team?</p:text>
  </p:cm>
</p:cmLst>
</file>

<file path=ppt/comments/comment4.xml><?xml version="1.0" encoding="utf-8"?>
<p:cmLst xmlns:a="http://schemas.openxmlformats.org/drawingml/2006/main" xmlns:r="http://schemas.openxmlformats.org/officeDocument/2006/relationships" xmlns:p="http://schemas.openxmlformats.org/presentationml/2006/main">
  <p:cm authorId="1" idx="5">
    <p:pos x="6000" y="0"/>
    <p:text>IRT == Incident Response Team?</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83723236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Font typeface="Arial"/>
              <a:buNone/>
            </a:pPr>
            <a:endParaRPr sz="1800" b="0" i="0" u="none" strike="noStrike" cap="none" baseline="0"/>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r>
              <a:rPr lang="en-US" sz="1800" b="0" i="0" u="none" strike="noStrike" cap="none" baseline="0" dirty="0" smtClean="0"/>
              <a:t>S - Size Differs</a:t>
            </a:r>
          </a:p>
          <a:p>
            <a:pPr marL="0" marR="0" lvl="0" indent="0" algn="l" rtl="0">
              <a:spcBef>
                <a:spcPts val="0"/>
              </a:spcBef>
              <a:buClr>
                <a:schemeClr val="hlink"/>
              </a:buClr>
              <a:buFont typeface="Arial"/>
              <a:buNone/>
            </a:pPr>
            <a:r>
              <a:rPr lang="en-US" sz="1800" b="0" i="0" u="none" strike="noStrike" cap="none" baseline="0" dirty="0" smtClean="0"/>
              <a:t>M – Mode differs</a:t>
            </a:r>
          </a:p>
          <a:p>
            <a:pPr marL="0" marR="0" lvl="0" indent="0" algn="l" rtl="0">
              <a:spcBef>
                <a:spcPts val="0"/>
              </a:spcBef>
              <a:buClr>
                <a:schemeClr val="hlink"/>
              </a:buClr>
              <a:buFont typeface="Arial"/>
              <a:buNone/>
            </a:pPr>
            <a:r>
              <a:rPr lang="en-US" sz="1800" b="0" i="0" u="none" strike="noStrike" cap="none" baseline="0" dirty="0" smtClean="0"/>
              <a:t>5 – MD5 differs</a:t>
            </a:r>
          </a:p>
          <a:p>
            <a:pPr marL="0" marR="0" lvl="0" indent="0" algn="l" rtl="0">
              <a:spcBef>
                <a:spcPts val="0"/>
              </a:spcBef>
              <a:buClr>
                <a:schemeClr val="hlink"/>
              </a:buClr>
              <a:buFont typeface="Arial"/>
              <a:buNone/>
            </a:pPr>
            <a:r>
              <a:rPr lang="en-US" sz="1800" b="0" i="0" u="none" strike="noStrike" cap="none" baseline="0" dirty="0" smtClean="0"/>
              <a:t>T – </a:t>
            </a:r>
            <a:r>
              <a:rPr lang="en-US" sz="1800" b="0" i="0" u="none" strike="noStrike" cap="none" baseline="0" dirty="0" err="1" smtClean="0"/>
              <a:t>mtime</a:t>
            </a:r>
            <a:r>
              <a:rPr lang="en-US" sz="1800" b="0" i="0" u="none" strike="noStrike" cap="none" baseline="0" dirty="0" smtClean="0"/>
              <a:t> (modification) timestamp differs</a:t>
            </a:r>
          </a:p>
          <a:p>
            <a:pPr marL="0" marR="0" lvl="0" indent="0" algn="l" rtl="0">
              <a:spcBef>
                <a:spcPts val="0"/>
              </a:spcBef>
              <a:buClr>
                <a:schemeClr val="hlink"/>
              </a:buClr>
              <a:buFont typeface="Arial"/>
              <a:buNone/>
            </a:pPr>
            <a:r>
              <a:rPr lang="en-US" sz="1800" b="0" i="0" u="none" strike="noStrike" cap="none" baseline="0" dirty="0" smtClean="0"/>
              <a:t>G – File group differs</a:t>
            </a:r>
            <a:endParaRPr sz="1800" b="0" i="0" u="none" strike="noStrike" cap="none" baseline="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4" name="Shape 2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1" name="Shape 2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9" name="Shape 29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9" name="Shape 29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0" marR="0" lvl="0" indent="0" algn="l" rtl="0">
              <a:spcBef>
                <a:spcPts val="0"/>
              </a:spcBef>
              <a:buClr>
                <a:schemeClr val="hlink"/>
              </a:buClr>
              <a:buFont typeface="Arial"/>
              <a:buNone/>
            </a:pPr>
            <a:endParaRPr sz="1800" b="0" i="0" u="none" strike="noStrike" cap="none" baseline="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194484"/>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 name="Shape 14"/>
          <p:cNvSpPr txBox="1">
            <a:spLocks noGrp="1"/>
          </p:cNvSpPr>
          <p:nvPr>
            <p:ph type="body" idx="1"/>
          </p:nvPr>
        </p:nvSpPr>
        <p:spPr>
          <a:xfrm>
            <a:off x="457200" y="1600200"/>
            <a:ext cx="8229600" cy="4018401"/>
          </a:xfrm>
          <a:prstGeom prst="rect">
            <a:avLst/>
          </a:prstGeom>
          <a:noFill/>
          <a:ln>
            <a:noFill/>
          </a:ln>
        </p:spPr>
        <p:txBody>
          <a:bodyPr lIns="91425" tIns="91425" rIns="91425" bIns="91425" anchor="t" anchorCtr="0"/>
          <a:lstStyle>
            <a:lvl1pPr marL="0" indent="0" algn="l" rtl="0">
              <a:spcBef>
                <a:spcPts val="640"/>
              </a:spcBef>
              <a:buClr>
                <a:srgbClr val="194484"/>
              </a:buClr>
              <a:buFont typeface="Arial"/>
              <a:buNone/>
              <a:defRPr/>
            </a:lvl1pPr>
            <a:lvl2pPr marL="742950" indent="158750" algn="l" rtl="0">
              <a:spcBef>
                <a:spcPts val="560"/>
              </a:spcBef>
              <a:buClr>
                <a:srgbClr val="194484"/>
              </a:buClr>
              <a:buFont typeface="Arial"/>
              <a:buChar char="–"/>
              <a:defRPr/>
            </a:lvl2pPr>
            <a:lvl3pPr marL="1143000" indent="190500" algn="l" rtl="0">
              <a:spcBef>
                <a:spcPts val="480"/>
              </a:spcBef>
              <a:buClr>
                <a:srgbClr val="194484"/>
              </a:buClr>
              <a:buFont typeface="Arial"/>
              <a:buChar char="•"/>
              <a:defRPr/>
            </a:lvl3pPr>
            <a:lvl4pPr marL="1600200" indent="165100" algn="l" rtl="0">
              <a:spcBef>
                <a:spcPts val="400"/>
              </a:spcBef>
              <a:buClr>
                <a:srgbClr val="194484"/>
              </a:buClr>
              <a:buFont typeface="Arial"/>
              <a:buChar char="–"/>
              <a:defRPr/>
            </a:lvl4pPr>
            <a:lvl5pPr marL="2057400" indent="165100" algn="l" rtl="0">
              <a:spcBef>
                <a:spcPts val="400"/>
              </a:spcBef>
              <a:buClr>
                <a:srgbClr val="194484"/>
              </a:buClr>
              <a:buFont typeface="Arial"/>
              <a:buChar char="»"/>
              <a:defRPr/>
            </a:lvl5pPr>
            <a:lvl6pPr marL="2514600" indent="165100" algn="l" rtl="0">
              <a:spcBef>
                <a:spcPts val="400"/>
              </a:spcBef>
              <a:buClr>
                <a:schemeClr val="dk1"/>
              </a:buClr>
              <a:buFont typeface="Arial"/>
              <a:buChar char="•"/>
              <a:defRPr/>
            </a:lvl6pPr>
            <a:lvl7pPr marL="2971800" indent="165100" algn="l" rtl="0">
              <a:spcBef>
                <a:spcPts val="400"/>
              </a:spcBef>
              <a:buClr>
                <a:schemeClr val="dk1"/>
              </a:buClr>
              <a:buFont typeface="Arial"/>
              <a:buChar char="•"/>
              <a:defRPr/>
            </a:lvl7pPr>
            <a:lvl8pPr marL="3429000" indent="165100" algn="l" rtl="0">
              <a:spcBef>
                <a:spcPts val="400"/>
              </a:spcBef>
              <a:buClr>
                <a:schemeClr val="dk1"/>
              </a:buClr>
              <a:buFont typeface="Arial"/>
              <a:buChar char="•"/>
              <a:defRPr/>
            </a:lvl8pPr>
            <a:lvl9pPr marL="3886200" indent="165100" algn="l" rtl="0">
              <a:spcBef>
                <a:spcPts val="400"/>
              </a:spcBef>
              <a:buClr>
                <a:schemeClr val="dk1"/>
              </a:buClr>
              <a:buFont typeface="Arial"/>
              <a:buChar char="•"/>
              <a:defRPr/>
            </a:lvl9pPr>
          </a:lstStyle>
          <a:p>
            <a:endParaRPr/>
          </a:p>
        </p:txBody>
      </p:sp>
      <p:sp>
        <p:nvSpPr>
          <p:cNvPr id="15" name="Shape 15"/>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6" name="Shape 16"/>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7" name="Shape 17"/>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194484"/>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457200" y="1600200"/>
            <a:ext cx="4038597"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2"/>
          </p:nvPr>
        </p:nvSpPr>
        <p:spPr>
          <a:xfrm>
            <a:off x="4648200" y="1600200"/>
            <a:ext cx="4038597"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9" name="Shape 29"/>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0" name="Shape 30"/>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4" name="Shape 34"/>
          <p:cNvSpPr txBox="1">
            <a:spLocks noGrp="1"/>
          </p:cNvSpPr>
          <p:nvPr>
            <p:ph type="body" idx="2"/>
          </p:nvPr>
        </p:nvSpPr>
        <p:spPr>
          <a:xfrm>
            <a:off x="457200" y="2174875"/>
            <a:ext cx="4040187" cy="395128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3"/>
          </p:nvPr>
        </p:nvSpPr>
        <p:spPr>
          <a:xfrm>
            <a:off x="4645025" y="1535112"/>
            <a:ext cx="4041772"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6" name="Shape 36"/>
          <p:cNvSpPr txBox="1">
            <a:spLocks noGrp="1"/>
          </p:cNvSpPr>
          <p:nvPr>
            <p:ph type="body" idx="4"/>
          </p:nvPr>
        </p:nvSpPr>
        <p:spPr>
          <a:xfrm>
            <a:off x="4645025" y="2174875"/>
            <a:ext cx="4041772" cy="395128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8" name="Shape 38"/>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9" name="Shape 39"/>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194484"/>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4" name="Shape 44"/>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
        <p:nvSpPr>
          <p:cNvPr id="46" name="Shape 46"/>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7" name="Shape 47"/>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8" name="Shape 48"/>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3" name="Shape 53"/>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4" name="Shape 54"/>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5" name="Shape 55"/>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8" name="Shape 58"/>
          <p:cNvSpPr>
            <a:spLocks noGrp="1"/>
          </p:cNvSpPr>
          <p:nvPr>
            <p:ph type="pic" idx="2"/>
          </p:nvPr>
        </p:nvSpPr>
        <p:spPr>
          <a:xfrm>
            <a:off x="1792288" y="612775"/>
            <a:ext cx="5486399" cy="4114800"/>
          </a:xfrm>
          <a:prstGeom prst="rect">
            <a:avLst/>
          </a:prstGeom>
          <a:noFill/>
          <a:ln>
            <a:noFill/>
          </a:ln>
        </p:spPr>
      </p:sp>
      <p:sp>
        <p:nvSpPr>
          <p:cNvPr id="59" name="Shape 5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0" name="Shape 60"/>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1" name="Shape 61"/>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2" name="Shape 62"/>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194484"/>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1"/>
          </p:nvPr>
        </p:nvSpPr>
        <p:spPr>
          <a:xfrm rot="5400000">
            <a:off x="2562796" y="-505398"/>
            <a:ext cx="4018401" cy="8229600"/>
          </a:xfrm>
          <a:prstGeom prst="rect">
            <a:avLst/>
          </a:prstGeom>
          <a:noFill/>
          <a:ln>
            <a:noFill/>
          </a:ln>
        </p:spPr>
        <p:txBody>
          <a:bodyPr lIns="91425" tIns="91425" rIns="91425" bIns="91425" anchor="t" anchorCtr="0"/>
          <a:lstStyle>
            <a:lvl1pPr marL="0" indent="0" algn="l" rtl="0">
              <a:spcBef>
                <a:spcPts val="640"/>
              </a:spcBef>
              <a:buClr>
                <a:srgbClr val="194484"/>
              </a:buClr>
              <a:buFont typeface="Arial"/>
              <a:buNone/>
              <a:defRPr/>
            </a:lvl1pPr>
            <a:lvl2pPr marL="742950" indent="158750" algn="l" rtl="0">
              <a:spcBef>
                <a:spcPts val="560"/>
              </a:spcBef>
              <a:buClr>
                <a:srgbClr val="194484"/>
              </a:buClr>
              <a:buFont typeface="Arial"/>
              <a:buChar char="–"/>
              <a:defRPr/>
            </a:lvl2pPr>
            <a:lvl3pPr marL="1143000" indent="190500" algn="l" rtl="0">
              <a:spcBef>
                <a:spcPts val="480"/>
              </a:spcBef>
              <a:buClr>
                <a:srgbClr val="194484"/>
              </a:buClr>
              <a:buFont typeface="Arial"/>
              <a:buChar char="•"/>
              <a:defRPr/>
            </a:lvl3pPr>
            <a:lvl4pPr marL="1600200" indent="165100" algn="l" rtl="0">
              <a:spcBef>
                <a:spcPts val="400"/>
              </a:spcBef>
              <a:buClr>
                <a:srgbClr val="194484"/>
              </a:buClr>
              <a:buFont typeface="Arial"/>
              <a:buChar char="–"/>
              <a:defRPr/>
            </a:lvl4pPr>
            <a:lvl5pPr marL="2057400" indent="165100" algn="l" rtl="0">
              <a:spcBef>
                <a:spcPts val="400"/>
              </a:spcBef>
              <a:buClr>
                <a:srgbClr val="194484"/>
              </a:buClr>
              <a:buFont typeface="Arial"/>
              <a:buChar char="»"/>
              <a:defRPr/>
            </a:lvl5pPr>
            <a:lvl6pPr marL="2514600" indent="165100" algn="l" rtl="0">
              <a:spcBef>
                <a:spcPts val="400"/>
              </a:spcBef>
              <a:buClr>
                <a:schemeClr val="dk1"/>
              </a:buClr>
              <a:buFont typeface="Arial"/>
              <a:buChar char="•"/>
              <a:defRPr/>
            </a:lvl6pPr>
            <a:lvl7pPr marL="2971800" indent="165100" algn="l" rtl="0">
              <a:spcBef>
                <a:spcPts val="400"/>
              </a:spcBef>
              <a:buClr>
                <a:schemeClr val="dk1"/>
              </a:buClr>
              <a:buFont typeface="Arial"/>
              <a:buChar char="•"/>
              <a:defRPr/>
            </a:lvl7pPr>
            <a:lvl8pPr marL="3429000" indent="165100" algn="l" rtl="0">
              <a:spcBef>
                <a:spcPts val="400"/>
              </a:spcBef>
              <a:buClr>
                <a:schemeClr val="dk1"/>
              </a:buClr>
              <a:buFont typeface="Arial"/>
              <a:buChar char="•"/>
              <a:defRPr/>
            </a:lvl8pPr>
            <a:lvl9pPr marL="3886200" indent="165100" algn="l" rtl="0">
              <a:spcBef>
                <a:spcPts val="400"/>
              </a:spcBef>
              <a:buClr>
                <a:schemeClr val="dk1"/>
              </a:buClr>
              <a:buFont typeface="Arial"/>
              <a:buChar char="•"/>
              <a:defRPr/>
            </a:lvl9pPr>
          </a:lstStyle>
          <a:p>
            <a:endParaRPr/>
          </a:p>
        </p:txBody>
      </p:sp>
      <p:sp>
        <p:nvSpPr>
          <p:cNvPr id="66" name="Shape 66"/>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7" name="Shape 67"/>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8" name="Shape 68"/>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rot="5400000">
            <a:off x="4732335" y="2171700"/>
            <a:ext cx="5851525" cy="2057400"/>
          </a:xfrm>
          <a:prstGeom prst="rect">
            <a:avLst/>
          </a:prstGeom>
          <a:noFill/>
          <a:ln>
            <a:noFill/>
          </a:ln>
        </p:spPr>
        <p:txBody>
          <a:bodyPr lIns="91425" tIns="91425" rIns="91425" bIns="91425" anchor="ctr" anchorCtr="0"/>
          <a:lstStyle>
            <a:lvl1pPr algn="ctr" rtl="0">
              <a:spcBef>
                <a:spcPts val="0"/>
              </a:spcBef>
              <a:buClr>
                <a:srgbClr val="194484"/>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rot="5400000">
            <a:off x="541334" y="190498"/>
            <a:ext cx="5851525" cy="6019798"/>
          </a:xfrm>
          <a:prstGeom prst="rect">
            <a:avLst/>
          </a:prstGeom>
          <a:noFill/>
          <a:ln>
            <a:noFill/>
          </a:ln>
        </p:spPr>
        <p:txBody>
          <a:bodyPr lIns="91425" tIns="91425" rIns="91425" bIns="91425" anchor="t" anchorCtr="0"/>
          <a:lstStyle>
            <a:lvl1pPr marL="0" indent="0" algn="l" rtl="0">
              <a:spcBef>
                <a:spcPts val="640"/>
              </a:spcBef>
              <a:buClr>
                <a:srgbClr val="194484"/>
              </a:buClr>
              <a:buFont typeface="Arial"/>
              <a:buNone/>
              <a:defRPr/>
            </a:lvl1pPr>
            <a:lvl2pPr marL="742950" indent="158750" algn="l" rtl="0">
              <a:spcBef>
                <a:spcPts val="560"/>
              </a:spcBef>
              <a:buClr>
                <a:srgbClr val="194484"/>
              </a:buClr>
              <a:buFont typeface="Arial"/>
              <a:buChar char="–"/>
              <a:defRPr/>
            </a:lvl2pPr>
            <a:lvl3pPr marL="1143000" indent="190500" algn="l" rtl="0">
              <a:spcBef>
                <a:spcPts val="480"/>
              </a:spcBef>
              <a:buClr>
                <a:srgbClr val="194484"/>
              </a:buClr>
              <a:buFont typeface="Arial"/>
              <a:buChar char="•"/>
              <a:defRPr/>
            </a:lvl3pPr>
            <a:lvl4pPr marL="1600200" indent="165100" algn="l" rtl="0">
              <a:spcBef>
                <a:spcPts val="400"/>
              </a:spcBef>
              <a:buClr>
                <a:srgbClr val="194484"/>
              </a:buClr>
              <a:buFont typeface="Arial"/>
              <a:buChar char="–"/>
              <a:defRPr/>
            </a:lvl4pPr>
            <a:lvl5pPr marL="2057400" indent="165100" algn="l" rtl="0">
              <a:spcBef>
                <a:spcPts val="400"/>
              </a:spcBef>
              <a:buClr>
                <a:srgbClr val="194484"/>
              </a:buClr>
              <a:buFont typeface="Arial"/>
              <a:buChar char="»"/>
              <a:defRPr/>
            </a:lvl5pPr>
            <a:lvl6pPr marL="2514600" indent="165100" algn="l" rtl="0">
              <a:spcBef>
                <a:spcPts val="400"/>
              </a:spcBef>
              <a:buClr>
                <a:schemeClr val="dk1"/>
              </a:buClr>
              <a:buFont typeface="Arial"/>
              <a:buChar char="•"/>
              <a:defRPr/>
            </a:lvl6pPr>
            <a:lvl7pPr marL="2971800" indent="165100" algn="l" rtl="0">
              <a:spcBef>
                <a:spcPts val="400"/>
              </a:spcBef>
              <a:buClr>
                <a:schemeClr val="dk1"/>
              </a:buClr>
              <a:buFont typeface="Arial"/>
              <a:buChar char="•"/>
              <a:defRPr/>
            </a:lvl7pPr>
            <a:lvl8pPr marL="3429000" indent="165100" algn="l" rtl="0">
              <a:spcBef>
                <a:spcPts val="400"/>
              </a:spcBef>
              <a:buClr>
                <a:schemeClr val="dk1"/>
              </a:buClr>
              <a:buFont typeface="Arial"/>
              <a:buChar char="•"/>
              <a:defRPr/>
            </a:lvl8pPr>
            <a:lvl9pPr marL="3886200" indent="165100" algn="l" rtl="0">
              <a:spcBef>
                <a:spcPts val="400"/>
              </a:spcBef>
              <a:buClr>
                <a:schemeClr val="dk1"/>
              </a:buClr>
              <a:buFont typeface="Arial"/>
              <a:buChar char="•"/>
              <a:defRPr/>
            </a:lvl9pPr>
          </a:lstStyle>
          <a:p>
            <a:endParaRPr/>
          </a:p>
        </p:txBody>
      </p:sp>
      <p:sp>
        <p:nvSpPr>
          <p:cNvPr id="72" name="Shape 72"/>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3" name="Shape 73"/>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4" name="Shape 74"/>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11016" y="5928171"/>
            <a:ext cx="9144000" cy="929827"/>
          </a:xfrm>
          <a:prstGeom prst="rect">
            <a:avLst/>
          </a:prstGeom>
          <a:solidFill>
            <a:srgbClr val="134486"/>
          </a:solidFill>
          <a:ln w="9525" cap="flat">
            <a:solidFill>
              <a:srgbClr val="4A7DBB"/>
            </a:solidFill>
            <a:prstDash val="solid"/>
            <a:round/>
            <a:headEnd type="none" w="med" len="med"/>
            <a:tailEnd type="none" w="med" len="med"/>
          </a:ln>
        </p:spPr>
        <p:txBody>
          <a:bodyPr lIns="91425" tIns="45700" rIns="91425" bIns="45700" anchor="ctr" anchorCtr="0">
            <a:sp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baseline="0">
              <a:solidFill>
                <a:schemeClr val="lt1"/>
              </a:solidFill>
              <a:latin typeface="Arial"/>
              <a:ea typeface="Arial"/>
              <a:cs typeface="Arial"/>
              <a:sym typeface="Arial"/>
              <a:rtl val="0"/>
            </a:endParaRPr>
          </a:p>
        </p:txBody>
      </p:sp>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194484"/>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Shape 7"/>
          <p:cNvSpPr txBox="1">
            <a:spLocks noGrp="1"/>
          </p:cNvSpPr>
          <p:nvPr>
            <p:ph type="body" idx="1"/>
          </p:nvPr>
        </p:nvSpPr>
        <p:spPr>
          <a:xfrm>
            <a:off x="457200" y="1600200"/>
            <a:ext cx="8229600" cy="4018401"/>
          </a:xfrm>
          <a:prstGeom prst="rect">
            <a:avLst/>
          </a:prstGeom>
          <a:noFill/>
          <a:ln>
            <a:noFill/>
          </a:ln>
        </p:spPr>
        <p:txBody>
          <a:bodyPr lIns="91425" tIns="91425" rIns="91425" bIns="91425" anchor="t" anchorCtr="0"/>
          <a:lstStyle>
            <a:lvl1pPr marL="0" marR="0" indent="0" algn="l" rtl="0">
              <a:lnSpc>
                <a:spcPct val="100000"/>
              </a:lnSpc>
              <a:spcBef>
                <a:spcPts val="640"/>
              </a:spcBef>
              <a:spcAft>
                <a:spcPts val="0"/>
              </a:spcAft>
              <a:buClr>
                <a:srgbClr val="194484"/>
              </a:buClr>
              <a:buFont typeface="Arial"/>
              <a:buNone/>
              <a:defRPr/>
            </a:lvl1pPr>
            <a:lvl2pPr marL="742950" marR="0" indent="158750" algn="l" rtl="0">
              <a:lnSpc>
                <a:spcPct val="100000"/>
              </a:lnSpc>
              <a:spcBef>
                <a:spcPts val="560"/>
              </a:spcBef>
              <a:spcAft>
                <a:spcPts val="0"/>
              </a:spcAft>
              <a:buClr>
                <a:srgbClr val="194484"/>
              </a:buClr>
              <a:buFont typeface="Arial"/>
              <a:buChar char="–"/>
              <a:defRPr/>
            </a:lvl2pPr>
            <a:lvl3pPr marL="1143000" marR="0" indent="190500" algn="l" rtl="0">
              <a:lnSpc>
                <a:spcPct val="100000"/>
              </a:lnSpc>
              <a:spcBef>
                <a:spcPts val="480"/>
              </a:spcBef>
              <a:spcAft>
                <a:spcPts val="0"/>
              </a:spcAft>
              <a:buClr>
                <a:srgbClr val="194484"/>
              </a:buClr>
              <a:buFont typeface="Arial"/>
              <a:buChar char="•"/>
              <a:defRPr/>
            </a:lvl3pPr>
            <a:lvl4pPr marL="1600200" marR="0" indent="165100" algn="l" rtl="0">
              <a:lnSpc>
                <a:spcPct val="100000"/>
              </a:lnSpc>
              <a:spcBef>
                <a:spcPts val="400"/>
              </a:spcBef>
              <a:spcAft>
                <a:spcPts val="0"/>
              </a:spcAft>
              <a:buClr>
                <a:srgbClr val="194484"/>
              </a:buClr>
              <a:buFont typeface="Arial"/>
              <a:buChar char="–"/>
              <a:defRPr/>
            </a:lvl4pPr>
            <a:lvl5pPr marL="2057400" marR="0" indent="165100" algn="l" rtl="0">
              <a:lnSpc>
                <a:spcPct val="100000"/>
              </a:lnSpc>
              <a:spcBef>
                <a:spcPts val="400"/>
              </a:spcBef>
              <a:spcAft>
                <a:spcPts val="0"/>
              </a:spcAft>
              <a:buClr>
                <a:srgbClr val="194484"/>
              </a:buClr>
              <a:buFont typeface="Arial"/>
              <a:buChar char="»"/>
              <a:defRPr/>
            </a:lvl5pPr>
            <a:lvl6pPr marL="2514600" marR="0" indent="165100" algn="l" rtl="0">
              <a:lnSpc>
                <a:spcPct val="100000"/>
              </a:lnSpc>
              <a:spcBef>
                <a:spcPts val="400"/>
              </a:spcBef>
              <a:spcAft>
                <a:spcPts val="0"/>
              </a:spcAft>
              <a:buClr>
                <a:schemeClr val="dk1"/>
              </a:buClr>
              <a:buFont typeface="Arial"/>
              <a:buChar char="•"/>
              <a:defRPr/>
            </a:lvl6pPr>
            <a:lvl7pPr marL="2971800" marR="0" indent="165100" algn="l" rtl="0">
              <a:lnSpc>
                <a:spcPct val="100000"/>
              </a:lnSpc>
              <a:spcBef>
                <a:spcPts val="400"/>
              </a:spcBef>
              <a:spcAft>
                <a:spcPts val="0"/>
              </a:spcAft>
              <a:buClr>
                <a:schemeClr val="dk1"/>
              </a:buClr>
              <a:buFont typeface="Arial"/>
              <a:buChar char="•"/>
              <a:defRPr/>
            </a:lvl7pPr>
            <a:lvl8pPr marL="3429000" marR="0" indent="165100" algn="l" rtl="0">
              <a:lnSpc>
                <a:spcPct val="100000"/>
              </a:lnSpc>
              <a:spcBef>
                <a:spcPts val="400"/>
              </a:spcBef>
              <a:spcAft>
                <a:spcPts val="0"/>
              </a:spcAft>
              <a:buClr>
                <a:schemeClr val="dk1"/>
              </a:buClr>
              <a:buFont typeface="Arial"/>
              <a:buChar char="•"/>
              <a:defRPr/>
            </a:lvl8pPr>
            <a:lvl9pPr marL="3886200" marR="0" indent="165100" algn="l" rtl="0">
              <a:lnSpc>
                <a:spcPct val="100000"/>
              </a:lnSpc>
              <a:spcBef>
                <a:spcPts val="400"/>
              </a:spcBef>
              <a:spcAft>
                <a:spcPts val="0"/>
              </a:spcAft>
              <a:buClr>
                <a:schemeClr val="dk1"/>
              </a:buClr>
              <a:buFont typeface="Arial"/>
              <a:buChar char="•"/>
              <a:defRPr/>
            </a:lvl9pPr>
          </a:lstStyle>
          <a:p>
            <a:endParaRPr/>
          </a:p>
        </p:txBody>
      </p:sp>
      <p:sp>
        <p:nvSpPr>
          <p:cNvPr id="8" name="Shape 8"/>
          <p:cNvSpPr txBox="1">
            <a:spLocks noGrp="1"/>
          </p:cNvSpPr>
          <p:nvPr>
            <p:ph type="dt" idx="10"/>
          </p:nvPr>
        </p:nvSpPr>
        <p:spPr>
          <a:xfrm>
            <a:off x="1533175" y="6505860"/>
            <a:ext cx="1251524" cy="270698"/>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 name="Shape 9"/>
          <p:cNvSpPr txBox="1">
            <a:spLocks noGrp="1"/>
          </p:cNvSpPr>
          <p:nvPr>
            <p:ph type="ftr" idx="11"/>
          </p:nvPr>
        </p:nvSpPr>
        <p:spPr>
          <a:xfrm>
            <a:off x="1522161" y="6184803"/>
            <a:ext cx="625574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10" name="Shape 10"/>
          <p:cNvSpPr txBox="1">
            <a:spLocks noGrp="1"/>
          </p:cNvSpPr>
          <p:nvPr>
            <p:ph type="sldNum" idx="12"/>
          </p:nvPr>
        </p:nvSpPr>
        <p:spPr>
          <a:xfrm>
            <a:off x="7777909" y="6488939"/>
            <a:ext cx="941942" cy="287620"/>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pic>
        <p:nvPicPr>
          <p:cNvPr id="11" name="Shape 11"/>
          <p:cNvPicPr preferRelativeResize="0"/>
          <p:nvPr/>
        </p:nvPicPr>
        <p:blipFill rotWithShape="1">
          <a:blip r:embed="rId11">
            <a:alphaModFix/>
          </a:blip>
          <a:srcRect/>
          <a:stretch/>
        </p:blipFill>
        <p:spPr>
          <a:xfrm>
            <a:off x="-77759" y="5928173"/>
            <a:ext cx="2125230" cy="106261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comments" Target="../comments/commen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184438"/>
            <a:ext cx="8229600" cy="1323399"/>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4000" b="0" i="0" u="none" strike="noStrike" cap="none" baseline="0" dirty="0">
                <a:solidFill>
                  <a:srgbClr val="194484"/>
                </a:solidFill>
                <a:latin typeface="Calibri"/>
                <a:ea typeface="Calibri"/>
                <a:cs typeface="Calibri"/>
                <a:sym typeface="Calibri"/>
                <a:rtl val="0"/>
              </a:rPr>
              <a:t>Part </a:t>
            </a:r>
            <a:r>
              <a:rPr lang="en" sz="4000" b="0" i="0" u="none" strike="noStrike" cap="none" baseline="0" dirty="0" smtClean="0">
                <a:solidFill>
                  <a:srgbClr val="194484"/>
                </a:solidFill>
                <a:latin typeface="Calibri"/>
                <a:ea typeface="Calibri"/>
                <a:cs typeface="Calibri"/>
                <a:sym typeface="Calibri"/>
                <a:rtl val="0"/>
              </a:rPr>
              <a:t>3</a:t>
            </a:r>
            <a:r>
              <a:rPr lang="en-US" sz="4000" b="0" i="0" u="none" strike="noStrike" cap="none" baseline="0" dirty="0" smtClean="0">
                <a:solidFill>
                  <a:srgbClr val="194484"/>
                </a:solidFill>
                <a:latin typeface="Calibri"/>
                <a:ea typeface="Calibri"/>
                <a:cs typeface="Calibri"/>
                <a:sym typeface="Calibri"/>
                <a:rtl val="0"/>
              </a:rPr>
              <a:t/>
            </a:r>
            <a:br>
              <a:rPr lang="en-US" sz="4000" b="0" i="0" u="none" strike="noStrike" cap="none" baseline="0" dirty="0" smtClean="0">
                <a:solidFill>
                  <a:srgbClr val="194484"/>
                </a:solidFill>
                <a:latin typeface="Calibri"/>
                <a:ea typeface="Calibri"/>
                <a:cs typeface="Calibri"/>
                <a:sym typeface="Calibri"/>
                <a:rtl val="0"/>
              </a:rPr>
            </a:br>
            <a:r>
              <a:rPr lang="en-US" sz="4000" dirty="0" smtClean="0">
                <a:solidFill>
                  <a:srgbClr val="194484"/>
                </a:solidFill>
                <a:latin typeface="Calibri"/>
                <a:ea typeface="Calibri"/>
                <a:cs typeface="Calibri"/>
                <a:sym typeface="Calibri"/>
              </a:rPr>
              <a:t>Case Studies</a:t>
            </a:r>
            <a:endParaRPr lang="en" sz="4000" b="0" i="0" u="none" strike="noStrike" cap="none" baseline="0" dirty="0">
              <a:solidFill>
                <a:srgbClr val="194484"/>
              </a:solidFill>
              <a:latin typeface="Calibri"/>
              <a:ea typeface="Calibri"/>
              <a:cs typeface="Calibri"/>
              <a:sym typeface="Calibri"/>
              <a:rtl val="0"/>
            </a:endParaRPr>
          </a:p>
        </p:txBody>
      </p:sp>
      <p:sp>
        <p:nvSpPr>
          <p:cNvPr id="77" name="Shape 77"/>
          <p:cNvSpPr txBox="1">
            <a:spLocks noGrp="1"/>
          </p:cNvSpPr>
          <p:nvPr>
            <p:ph type="body" idx="1"/>
          </p:nvPr>
        </p:nvSpPr>
        <p:spPr>
          <a:xfrm>
            <a:off x="457200" y="1944862"/>
            <a:ext cx="8229600" cy="3539390"/>
          </a:xfrm>
          <a:prstGeom prst="rect">
            <a:avLst/>
          </a:prstGeom>
          <a:noFill/>
          <a:ln>
            <a:noFill/>
          </a:ln>
        </p:spPr>
        <p:txBody>
          <a:bodyPr lIns="91425" tIns="45700" rIns="91425" bIns="45700" anchor="t" anchorCtr="0">
            <a:spAutoFit/>
          </a:bodyPr>
          <a:lstStyle/>
          <a:p>
            <a:pPr marL="457200" marR="0" lvl="0" indent="-457200" algn="l" rtl="0">
              <a:lnSpc>
                <a:spcPct val="100000"/>
              </a:lnSpc>
              <a:spcBef>
                <a:spcPts val="0"/>
              </a:spcBef>
              <a:spcAft>
                <a:spcPts val="0"/>
              </a:spcAft>
              <a:buClr>
                <a:srgbClr val="194484"/>
              </a:buClr>
              <a:buSzPct val="100000"/>
              <a:buFont typeface="Arial"/>
              <a:buChar char="•"/>
            </a:pPr>
            <a:r>
              <a:rPr lang="en" sz="3200" b="0" i="0" u="none" strike="noStrike" cap="none" baseline="0" dirty="0" smtClean="0">
                <a:solidFill>
                  <a:srgbClr val="194484"/>
                </a:solidFill>
                <a:latin typeface="Calibri"/>
                <a:ea typeface="Calibri"/>
                <a:cs typeface="Calibri"/>
                <a:sym typeface="Calibri"/>
                <a:rtl val="0"/>
              </a:rPr>
              <a:t>HPC </a:t>
            </a:r>
            <a:r>
              <a:rPr lang="en" sz="3200" b="0" i="0" u="none" strike="noStrike" cap="none" baseline="0" dirty="0">
                <a:solidFill>
                  <a:srgbClr val="194484"/>
                </a:solidFill>
                <a:latin typeface="Calibri"/>
                <a:ea typeface="Calibri"/>
                <a:cs typeface="Calibri"/>
                <a:sym typeface="Calibri"/>
                <a:rtl val="0"/>
              </a:rPr>
              <a:t>Bitcoin – insider </a:t>
            </a:r>
            <a:r>
              <a:rPr lang="en" sz="3200" b="0" i="0" u="none" strike="noStrike" cap="none" baseline="0" dirty="0" smtClean="0">
                <a:solidFill>
                  <a:srgbClr val="194484"/>
                </a:solidFill>
                <a:latin typeface="Calibri"/>
                <a:ea typeface="Calibri"/>
                <a:cs typeface="Calibri"/>
                <a:sym typeface="Calibri"/>
                <a:rtl val="0"/>
              </a:rPr>
              <a:t>attack</a:t>
            </a:r>
            <a:endParaRPr lang="en-US" sz="3200" b="0" i="0" u="none" strike="noStrike" cap="none" baseline="0" dirty="0" smtClean="0">
              <a:solidFill>
                <a:srgbClr val="194484"/>
              </a:solidFill>
              <a:latin typeface="Calibri"/>
              <a:ea typeface="Calibri"/>
              <a:cs typeface="Calibri"/>
              <a:sym typeface="Calibri"/>
              <a:rtl val="0"/>
            </a:endParaRPr>
          </a:p>
          <a:p>
            <a:pPr marL="457200" marR="0" lvl="0" indent="-457200" algn="l" rtl="0">
              <a:lnSpc>
                <a:spcPct val="100000"/>
              </a:lnSpc>
              <a:spcBef>
                <a:spcPts val="0"/>
              </a:spcBef>
              <a:spcAft>
                <a:spcPts val="0"/>
              </a:spcAft>
              <a:buClr>
                <a:srgbClr val="194484"/>
              </a:buClr>
              <a:buSzPct val="100000"/>
              <a:buFont typeface="Arial"/>
              <a:buChar char="•"/>
            </a:pPr>
            <a:endParaRPr lang="en-US" sz="3200" dirty="0" smtClean="0">
              <a:solidFill>
                <a:srgbClr val="194484"/>
              </a:solidFill>
              <a:latin typeface="Calibri"/>
              <a:ea typeface="Calibri"/>
              <a:cs typeface="Calibri"/>
              <a:sym typeface="Calibri"/>
            </a:endParaRPr>
          </a:p>
          <a:p>
            <a:pPr marL="457200" marR="0" lvl="0" indent="-457200" algn="l" rtl="0">
              <a:lnSpc>
                <a:spcPct val="100000"/>
              </a:lnSpc>
              <a:spcBef>
                <a:spcPts val="0"/>
              </a:spcBef>
              <a:spcAft>
                <a:spcPts val="0"/>
              </a:spcAft>
              <a:buClr>
                <a:srgbClr val="194484"/>
              </a:buClr>
              <a:buSzPct val="100000"/>
              <a:buFont typeface="Arial"/>
              <a:buChar char="•"/>
            </a:pPr>
            <a:r>
              <a:rPr lang="en" sz="3200" dirty="0" smtClean="0">
                <a:solidFill>
                  <a:srgbClr val="194484"/>
                </a:solidFill>
                <a:latin typeface="Calibri"/>
                <a:ea typeface="Calibri"/>
                <a:cs typeface="Calibri"/>
                <a:sym typeface="Calibri"/>
              </a:rPr>
              <a:t>HPC </a:t>
            </a:r>
            <a:r>
              <a:rPr lang="en" sz="3200" dirty="0">
                <a:solidFill>
                  <a:srgbClr val="194484"/>
                </a:solidFill>
                <a:latin typeface="Calibri"/>
                <a:ea typeface="Calibri"/>
                <a:cs typeface="Calibri"/>
                <a:sym typeface="Calibri"/>
              </a:rPr>
              <a:t>Pivot Attack</a:t>
            </a:r>
            <a:r>
              <a:rPr lang="en" sz="3200" b="0" i="0" u="none" strike="noStrike" cap="none" baseline="0" dirty="0">
                <a:solidFill>
                  <a:srgbClr val="194484"/>
                </a:solidFill>
                <a:latin typeface="Calibri"/>
                <a:ea typeface="Calibri"/>
                <a:cs typeface="Calibri"/>
                <a:sym typeface="Calibri"/>
              </a:rPr>
              <a:t> </a:t>
            </a:r>
            <a:r>
              <a:rPr lang="en" sz="3200" b="0" i="0" u="none" strike="noStrike" cap="none" baseline="0" dirty="0">
                <a:solidFill>
                  <a:srgbClr val="194484"/>
                </a:solidFill>
                <a:latin typeface="Calibri"/>
                <a:ea typeface="Calibri"/>
                <a:cs typeface="Calibri"/>
                <a:sym typeface="Calibri"/>
                <a:rtl val="0"/>
              </a:rPr>
              <a:t>– </a:t>
            </a:r>
            <a:r>
              <a:rPr lang="en-US" sz="3200" dirty="0">
                <a:solidFill>
                  <a:srgbClr val="194484"/>
                </a:solidFill>
                <a:latin typeface="Calibri"/>
                <a:ea typeface="Calibri"/>
                <a:cs typeface="Calibri"/>
                <a:sym typeface="Calibri"/>
              </a:rPr>
              <a:t>S</a:t>
            </a:r>
            <a:r>
              <a:rPr lang="en" sz="3200" dirty="0" smtClean="0">
                <a:solidFill>
                  <a:srgbClr val="194484"/>
                </a:solidFill>
                <a:latin typeface="Calibri"/>
                <a:ea typeface="Calibri"/>
                <a:cs typeface="Calibri"/>
                <a:sym typeface="Calibri"/>
                <a:rtl val="0"/>
              </a:rPr>
              <a:t>hared cred</a:t>
            </a:r>
            <a:r>
              <a:rPr lang="en-US" sz="3200" dirty="0" err="1" smtClean="0">
                <a:solidFill>
                  <a:srgbClr val="194484"/>
                </a:solidFill>
                <a:latin typeface="Calibri"/>
                <a:ea typeface="Calibri"/>
                <a:cs typeface="Calibri"/>
                <a:sym typeface="Calibri"/>
                <a:rtl val="0"/>
              </a:rPr>
              <a:t>ential</a:t>
            </a:r>
            <a:r>
              <a:rPr lang="en-US" sz="3200" dirty="0">
                <a:solidFill>
                  <a:srgbClr val="194484"/>
                </a:solidFill>
                <a:latin typeface="Calibri"/>
                <a:ea typeface="Calibri"/>
                <a:cs typeface="Calibri"/>
                <a:sym typeface="Calibri"/>
              </a:rPr>
              <a:t> </a:t>
            </a:r>
            <a:r>
              <a:rPr lang="en" sz="3200" b="0" i="0" u="none" strike="noStrike" cap="none" baseline="0" dirty="0" smtClean="0">
                <a:solidFill>
                  <a:srgbClr val="194484"/>
                </a:solidFill>
                <a:latin typeface="Calibri"/>
                <a:ea typeface="Calibri"/>
                <a:cs typeface="Calibri"/>
                <a:sym typeface="Calibri"/>
                <a:rtl val="0"/>
              </a:rPr>
              <a:t>inciden</a:t>
            </a:r>
            <a:r>
              <a:rPr lang="en-US" sz="3200" b="0" i="0" u="none" strike="noStrike" cap="none" baseline="0" dirty="0" smtClean="0">
                <a:solidFill>
                  <a:srgbClr val="194484"/>
                </a:solidFill>
                <a:latin typeface="Calibri"/>
                <a:ea typeface="Calibri"/>
                <a:cs typeface="Calibri"/>
                <a:sym typeface="Calibri"/>
                <a:rtl val="0"/>
              </a:rPr>
              <a:t>t</a:t>
            </a:r>
          </a:p>
          <a:p>
            <a:pPr marL="457200" marR="0" lvl="0" indent="-457200" algn="l" rtl="0">
              <a:lnSpc>
                <a:spcPct val="100000"/>
              </a:lnSpc>
              <a:spcBef>
                <a:spcPts val="0"/>
              </a:spcBef>
              <a:spcAft>
                <a:spcPts val="0"/>
              </a:spcAft>
              <a:buClr>
                <a:srgbClr val="194484"/>
              </a:buClr>
              <a:buSzPct val="100000"/>
              <a:buFont typeface="Arial"/>
              <a:buChar char="•"/>
            </a:pPr>
            <a:endParaRPr lang="en-US" sz="3200" b="0" i="0" u="none" strike="noStrike" cap="none" baseline="0" dirty="0" smtClean="0">
              <a:solidFill>
                <a:srgbClr val="194484"/>
              </a:solidFill>
              <a:latin typeface="Calibri"/>
              <a:ea typeface="Calibri"/>
              <a:cs typeface="Calibri"/>
              <a:sym typeface="Calibri"/>
              <a:rtl val="0"/>
            </a:endParaRPr>
          </a:p>
          <a:p>
            <a:pPr marL="457200" marR="0" lvl="0" indent="-457200" algn="l" rtl="0">
              <a:lnSpc>
                <a:spcPct val="100000"/>
              </a:lnSpc>
              <a:spcBef>
                <a:spcPts val="0"/>
              </a:spcBef>
              <a:spcAft>
                <a:spcPts val="0"/>
              </a:spcAft>
              <a:buClr>
                <a:srgbClr val="194484"/>
              </a:buClr>
              <a:buSzPct val="100000"/>
              <a:buFont typeface="Arial"/>
              <a:buChar char="•"/>
            </a:pPr>
            <a:r>
              <a:rPr lang="en" sz="3200" b="0" i="0" u="none" strike="noStrike" cap="none" baseline="0" dirty="0" smtClean="0">
                <a:solidFill>
                  <a:srgbClr val="194484"/>
                </a:solidFill>
                <a:latin typeface="Calibri"/>
                <a:ea typeface="Calibri"/>
                <a:cs typeface="Calibri"/>
                <a:sym typeface="Calibri"/>
                <a:rtl val="0"/>
              </a:rPr>
              <a:t>Heartbleed </a:t>
            </a:r>
            <a:r>
              <a:rPr lang="en" sz="3200" b="0" i="0" u="none" strike="noStrike" cap="none" baseline="0" dirty="0">
                <a:solidFill>
                  <a:srgbClr val="194484"/>
                </a:solidFill>
                <a:latin typeface="Calibri"/>
                <a:ea typeface="Calibri"/>
                <a:cs typeface="Calibri"/>
                <a:sym typeface="Calibri"/>
                <a:rtl val="0"/>
              </a:rPr>
              <a:t>– </a:t>
            </a:r>
            <a:r>
              <a:rPr lang="en-US" sz="3200" b="0" i="0" u="none" strike="noStrike" cap="none" baseline="0" dirty="0" smtClean="0">
                <a:solidFill>
                  <a:srgbClr val="194484"/>
                </a:solidFill>
                <a:latin typeface="Calibri"/>
                <a:ea typeface="Calibri"/>
                <a:cs typeface="Calibri"/>
                <a:sym typeface="Calibri"/>
                <a:rtl val="0"/>
              </a:rPr>
              <a:t>Z</a:t>
            </a:r>
            <a:r>
              <a:rPr lang="en" sz="3200" b="0" i="0" u="none" strike="noStrike" cap="none" baseline="0" dirty="0" smtClean="0">
                <a:solidFill>
                  <a:srgbClr val="194484"/>
                </a:solidFill>
                <a:latin typeface="Calibri"/>
                <a:ea typeface="Calibri"/>
                <a:cs typeface="Calibri"/>
                <a:sym typeface="Calibri"/>
                <a:rtl val="0"/>
              </a:rPr>
              <a:t>ero </a:t>
            </a:r>
            <a:r>
              <a:rPr lang="en" sz="3200" b="0" i="0" u="none" strike="noStrike" cap="none" baseline="0" dirty="0">
                <a:solidFill>
                  <a:srgbClr val="194484"/>
                </a:solidFill>
                <a:latin typeface="Calibri"/>
                <a:ea typeface="Calibri"/>
                <a:cs typeface="Calibri"/>
                <a:sym typeface="Calibri"/>
                <a:rtl val="0"/>
              </a:rPr>
              <a:t>day </a:t>
            </a:r>
            <a:endParaRPr lang="en-US" sz="3200" b="0" i="0" u="none" strike="noStrike" cap="none" baseline="0" dirty="0" smtClean="0">
              <a:solidFill>
                <a:srgbClr val="194484"/>
              </a:solidFill>
              <a:latin typeface="Calibri"/>
              <a:ea typeface="Calibri"/>
              <a:cs typeface="Calibri"/>
              <a:sym typeface="Calibri"/>
              <a:rtl val="0"/>
            </a:endParaRPr>
          </a:p>
          <a:p>
            <a:pPr marL="457200" marR="0" lvl="0" indent="-457200" algn="l" rtl="0">
              <a:lnSpc>
                <a:spcPct val="100000"/>
              </a:lnSpc>
              <a:spcBef>
                <a:spcPts val="0"/>
              </a:spcBef>
              <a:spcAft>
                <a:spcPts val="0"/>
              </a:spcAft>
              <a:buClr>
                <a:srgbClr val="194484"/>
              </a:buClr>
              <a:buSzPct val="100000"/>
              <a:buFont typeface="Arial"/>
              <a:buChar char="•"/>
            </a:pPr>
            <a:endParaRPr lang="en-US" sz="3200" b="0" i="0" u="none" strike="noStrike" cap="none" baseline="0" dirty="0" smtClean="0">
              <a:solidFill>
                <a:srgbClr val="194484"/>
              </a:solidFill>
              <a:latin typeface="Calibri"/>
              <a:ea typeface="Calibri"/>
              <a:cs typeface="Calibri"/>
              <a:sym typeface="Calibri"/>
              <a:rtl val="0"/>
            </a:endParaRPr>
          </a:p>
          <a:p>
            <a:pPr marL="457200" marR="0" lvl="0" indent="-457200" algn="l" rtl="0">
              <a:lnSpc>
                <a:spcPct val="100000"/>
              </a:lnSpc>
              <a:spcBef>
                <a:spcPts val="0"/>
              </a:spcBef>
              <a:spcAft>
                <a:spcPts val="0"/>
              </a:spcAft>
              <a:buClr>
                <a:srgbClr val="194484"/>
              </a:buClr>
              <a:buSzPct val="100000"/>
              <a:buFont typeface="Arial"/>
              <a:buChar char="•"/>
            </a:pPr>
            <a:r>
              <a:rPr lang="en" sz="3200" b="0" i="0" u="none" strike="noStrike" cap="none" baseline="0" dirty="0" smtClean="0">
                <a:solidFill>
                  <a:srgbClr val="194484"/>
                </a:solidFill>
                <a:latin typeface="Calibri"/>
                <a:ea typeface="Calibri"/>
                <a:cs typeface="Calibri"/>
                <a:sym typeface="Calibri"/>
                <a:rtl val="0"/>
              </a:rPr>
              <a:t>Crimea </a:t>
            </a:r>
            <a:r>
              <a:rPr lang="en" sz="3200" b="0" i="0" u="none" strike="noStrike" cap="none" baseline="0" dirty="0">
                <a:solidFill>
                  <a:srgbClr val="194484"/>
                </a:solidFill>
                <a:latin typeface="Calibri"/>
                <a:ea typeface="Calibri"/>
                <a:cs typeface="Calibri"/>
                <a:sym typeface="Calibri"/>
                <a:rtl val="0"/>
              </a:rPr>
              <a:t>– </a:t>
            </a:r>
            <a:r>
              <a:rPr lang="en-US" sz="3200" b="0" i="0" u="none" strike="noStrike" cap="none" baseline="0" dirty="0" smtClean="0">
                <a:solidFill>
                  <a:srgbClr val="194484"/>
                </a:solidFill>
                <a:latin typeface="Calibri"/>
                <a:ea typeface="Calibri"/>
                <a:cs typeface="Calibri"/>
                <a:sym typeface="Calibri"/>
                <a:rtl val="0"/>
              </a:rPr>
              <a:t>PR</a:t>
            </a:r>
            <a:r>
              <a:rPr lang="en-US" sz="3200" b="0" i="0" u="none" strike="noStrike" cap="none" dirty="0" smtClean="0">
                <a:solidFill>
                  <a:srgbClr val="194484"/>
                </a:solidFill>
                <a:latin typeface="Calibri"/>
                <a:ea typeface="Calibri"/>
                <a:cs typeface="Calibri"/>
                <a:sym typeface="Calibri"/>
                <a:rtl val="0"/>
              </a:rPr>
              <a:t> attack</a:t>
            </a:r>
            <a:endParaRPr lang="en" sz="3200" b="0" i="0" u="none" strike="noStrike" cap="none" baseline="0" dirty="0">
              <a:solidFill>
                <a:srgbClr val="194484"/>
              </a:solidFill>
              <a:latin typeface="Calibri"/>
              <a:ea typeface="Calibri"/>
              <a:cs typeface="Calibri"/>
              <a:sym typeface="Calibri"/>
              <a:rtl val="0"/>
            </a:endParaRPr>
          </a:p>
        </p:txBody>
      </p:sp>
      <p:sp>
        <p:nvSpPr>
          <p:cNvPr id="78" name="Shape 78"/>
          <p:cNvSpPr txBox="1">
            <a:spLocks noGrp="1"/>
          </p:cNvSpPr>
          <p:nvPr>
            <p:ph type="dt" idx="10"/>
          </p:nvPr>
        </p:nvSpPr>
        <p:spPr>
          <a:xfrm>
            <a:off x="1533175" y="6505860"/>
            <a:ext cx="1251524" cy="2706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79" name="Shape 79"/>
          <p:cNvSpPr txBox="1">
            <a:spLocks noGrp="1"/>
          </p:cNvSpPr>
          <p:nvPr>
            <p:ph type="ftr" idx="11"/>
          </p:nvPr>
        </p:nvSpPr>
        <p:spPr>
          <a:xfrm>
            <a:off x="1522161" y="6184803"/>
            <a:ext cx="6255748" cy="365125"/>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
        <p:nvSpPr>
          <p:cNvPr id="80" name="Shape 80"/>
          <p:cNvSpPr txBox="1">
            <a:spLocks noGrp="1"/>
          </p:cNvSpPr>
          <p:nvPr>
            <p:ph type="sldNum" idx="12"/>
          </p:nvPr>
        </p:nvSpPr>
        <p:spPr>
          <a:xfrm>
            <a:off x="7777909" y="6488939"/>
            <a:ext cx="941942" cy="287620"/>
          </a:xfrm>
          <a:prstGeom prst="rect">
            <a:avLst/>
          </a:prstGeom>
          <a:noFill/>
          <a:ln>
            <a:noFill/>
          </a:ln>
        </p:spPr>
        <p:txBody>
          <a:bodyPr lIns="91425" tIns="45700" rIns="91425" bIns="45700" anchor="ctr" anchorCtr="0">
            <a:spAutoFit/>
          </a:bodyPr>
          <a:lstStyle/>
          <a:p>
            <a:pPr marL="0" marR="0" lvl="0" indent="0" algn="r" rtl="0">
              <a:lnSpc>
                <a:spcPct val="100000"/>
              </a:lnSpc>
              <a:spcBef>
                <a:spcPts val="0"/>
              </a:spcBef>
              <a:spcAft>
                <a:spcPts val="0"/>
              </a:spcAft>
              <a:buClr>
                <a:srgbClr val="000000"/>
              </a:buClr>
              <a:buSzPct val="25000"/>
              <a:buFont typeface="Arial"/>
              <a:buNone/>
            </a:pPr>
            <a:r>
              <a:rPr lang="en" sz="1400" b="0" i="0" u="none" strike="noStrike" cap="none" baseline="0">
                <a:solidFill>
                  <a:srgbClr val="000000"/>
                </a:solidFill>
                <a:latin typeface="Arial"/>
                <a:ea typeface="Arial"/>
                <a:cs typeface="Arial"/>
                <a:sym typeface="Arial"/>
                <a:rtl val="0"/>
              </a:rPr>
              <a:t> </a:t>
            </a:r>
          </a:p>
        </p:txBody>
      </p:sp>
      <p:pic>
        <p:nvPicPr>
          <p:cNvPr id="2" name="Picture 1"/>
          <p:cNvPicPr>
            <a:picLocks noChangeAspect="1"/>
          </p:cNvPicPr>
          <p:nvPr/>
        </p:nvPicPr>
        <p:blipFill>
          <a:blip r:embed="rId3"/>
          <a:stretch>
            <a:fillRect/>
          </a:stretch>
        </p:blipFill>
        <p:spPr>
          <a:xfrm>
            <a:off x="5671105" y="274637"/>
            <a:ext cx="3114201" cy="2460219"/>
          </a:xfrm>
          <a:prstGeom prst="rect">
            <a:avLst/>
          </a:prstGeom>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99821"/>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 sz="3600" b="0" i="1" u="none" strike="noStrike" cap="none" baseline="0" dirty="0" smtClean="0">
                <a:solidFill>
                  <a:srgbClr val="C0504D"/>
                </a:solidFill>
                <a:latin typeface="Calibri"/>
                <a:ea typeface="Calibri"/>
                <a:cs typeface="Calibri"/>
                <a:sym typeface="Calibri"/>
                <a:rtl val="0"/>
              </a:rPr>
              <a:t>Review</a:t>
            </a:r>
            <a:endParaRPr lang="en" sz="3600" b="0" i="1" u="none" strike="noStrike" cap="none" baseline="0" dirty="0">
              <a:solidFill>
                <a:srgbClr val="C0504D"/>
              </a:solidFill>
              <a:latin typeface="Calibri"/>
              <a:ea typeface="Calibri"/>
              <a:cs typeface="Calibri"/>
              <a:sym typeface="Calibri"/>
              <a:rtl val="0"/>
            </a:endParaRPr>
          </a:p>
        </p:txBody>
      </p:sp>
      <p:sp>
        <p:nvSpPr>
          <p:cNvPr id="149" name="Shape 149"/>
          <p:cNvSpPr txBox="1">
            <a:spLocks noGrp="1"/>
          </p:cNvSpPr>
          <p:nvPr>
            <p:ph type="body" idx="1"/>
          </p:nvPr>
        </p:nvSpPr>
        <p:spPr>
          <a:xfrm>
            <a:off x="457200" y="1174669"/>
            <a:ext cx="8229600" cy="5047506"/>
          </a:xfrm>
          <a:prstGeom prst="rect">
            <a:avLst/>
          </a:prstGeom>
          <a:noFill/>
          <a:ln>
            <a:noFill/>
          </a:ln>
        </p:spPr>
        <p:txBody>
          <a:bodyPr lIns="91425" tIns="91425" rIns="91425" bIns="91425" anchor="t" anchorCtr="0">
            <a:spAutoFit/>
          </a:bodyPr>
          <a:lstStyle/>
          <a:p>
            <a:pPr marL="285750" lvl="0" indent="-285750">
              <a:spcBef>
                <a:spcPts val="560"/>
              </a:spcBef>
              <a:buSzPct val="100000"/>
              <a:buFont typeface="Calibri"/>
              <a:buChar char="•"/>
            </a:pPr>
            <a:r>
              <a:rPr lang="en-US" sz="2000" dirty="0" smtClean="0">
                <a:solidFill>
                  <a:schemeClr val="dk2"/>
                </a:solidFill>
                <a:latin typeface="Calibri"/>
                <a:ea typeface="Calibri"/>
                <a:cs typeface="Calibri"/>
                <a:sym typeface="Calibri"/>
              </a:rPr>
              <a:t>Formed incident response team – </a:t>
            </a:r>
            <a:r>
              <a:rPr lang="en-US" sz="1600" i="1" dirty="0" smtClean="0">
                <a:solidFill>
                  <a:srgbClr val="C0504D"/>
                </a:solidFill>
                <a:latin typeface="Calibri"/>
                <a:ea typeface="Calibri"/>
                <a:cs typeface="Calibri"/>
                <a:sym typeface="Calibri"/>
              </a:rPr>
              <a:t>in our case this was laying</a:t>
            </a:r>
            <a:r>
              <a:rPr lang="en-US" sz="1600" i="1" dirty="0" smtClean="0">
                <a:solidFill>
                  <a:srgbClr val="FF0000"/>
                </a:solidFill>
                <a:latin typeface="Calibri"/>
                <a:ea typeface="Calibri"/>
                <a:cs typeface="Calibri"/>
                <a:sym typeface="Calibri"/>
              </a:rPr>
              <a:t> </a:t>
            </a:r>
            <a:r>
              <a:rPr lang="en-US" sz="1600" i="1" dirty="0" smtClean="0">
                <a:solidFill>
                  <a:srgbClr val="C0504D"/>
                </a:solidFill>
                <a:latin typeface="Calibri"/>
                <a:ea typeface="Calibri"/>
                <a:cs typeface="Calibri"/>
                <a:sym typeface="Calibri"/>
              </a:rPr>
              <a:t>out the case and assignments</a:t>
            </a:r>
          </a:p>
          <a:p>
            <a:pPr marL="285750" lvl="0" indent="-285750">
              <a:spcBef>
                <a:spcPts val="560"/>
              </a:spcBef>
              <a:buSzPct val="100000"/>
              <a:buFont typeface="Calibri"/>
              <a:buChar char="•"/>
            </a:pPr>
            <a:r>
              <a:rPr lang="en-US" sz="2000" dirty="0" smtClean="0">
                <a:solidFill>
                  <a:schemeClr val="dk2"/>
                </a:solidFill>
                <a:latin typeface="Calibri"/>
                <a:ea typeface="Calibri"/>
                <a:cs typeface="Calibri"/>
                <a:sym typeface="Calibri"/>
              </a:rPr>
              <a:t>Decided </a:t>
            </a:r>
            <a:r>
              <a:rPr lang="en-US" sz="2000" dirty="0">
                <a:solidFill>
                  <a:schemeClr val="dk2"/>
                </a:solidFill>
                <a:latin typeface="Calibri"/>
                <a:ea typeface="Calibri"/>
                <a:cs typeface="Calibri"/>
                <a:sym typeface="Calibri"/>
              </a:rPr>
              <a:t>upon </a:t>
            </a:r>
            <a:r>
              <a:rPr lang="en-US" sz="2000" dirty="0" smtClean="0">
                <a:solidFill>
                  <a:schemeClr val="dk2"/>
                </a:solidFill>
                <a:latin typeface="Calibri"/>
                <a:ea typeface="Calibri"/>
                <a:cs typeface="Calibri"/>
                <a:sym typeface="Calibri"/>
              </a:rPr>
              <a:t>an “immediate” strategy </a:t>
            </a:r>
            <a:r>
              <a:rPr lang="en-US" sz="2000" dirty="0">
                <a:solidFill>
                  <a:schemeClr val="dk2"/>
                </a:solidFill>
                <a:latin typeface="Calibri"/>
                <a:ea typeface="Calibri"/>
                <a:cs typeface="Calibri"/>
                <a:sym typeface="Calibri"/>
              </a:rPr>
              <a:t>to deal with the incident</a:t>
            </a:r>
            <a:endParaRPr lang="en" sz="2000" dirty="0">
              <a:solidFill>
                <a:schemeClr val="dk2"/>
              </a:solidFill>
              <a:latin typeface="Calibri"/>
              <a:ea typeface="Calibri"/>
              <a:cs typeface="Calibri"/>
              <a:sym typeface="Calibri"/>
            </a:endParaRPr>
          </a:p>
          <a:p>
            <a:pPr marL="1028700" lvl="1" indent="-304800">
              <a:buSzPct val="100000"/>
              <a:buFont typeface="Wingdings" charset="2"/>
              <a:buChar char="Ø"/>
            </a:pPr>
            <a:r>
              <a:rPr lang="en" sz="1800" dirty="0">
                <a:solidFill>
                  <a:schemeClr val="dk2"/>
                </a:solidFill>
                <a:latin typeface="Calibri"/>
                <a:ea typeface="Calibri"/>
                <a:cs typeface="Calibri"/>
                <a:sym typeface="Calibri"/>
              </a:rPr>
              <a:t>Blocked </a:t>
            </a:r>
            <a:r>
              <a:rPr lang="en-US" sz="1800" dirty="0">
                <a:solidFill>
                  <a:schemeClr val="dk2"/>
                </a:solidFill>
                <a:latin typeface="Calibri"/>
                <a:ea typeface="Calibri"/>
                <a:cs typeface="Calibri"/>
                <a:sym typeface="Calibri"/>
              </a:rPr>
              <a:t>user </a:t>
            </a:r>
            <a:r>
              <a:rPr lang="en" sz="1800" dirty="0">
                <a:solidFill>
                  <a:schemeClr val="dk2"/>
                </a:solidFill>
                <a:latin typeface="Calibri"/>
                <a:ea typeface="Calibri"/>
                <a:cs typeface="Calibri"/>
                <a:sym typeface="Calibri"/>
              </a:rPr>
              <a:t>accounts</a:t>
            </a:r>
            <a:r>
              <a:rPr lang="en-US" sz="1800" dirty="0">
                <a:solidFill>
                  <a:schemeClr val="dk2"/>
                </a:solidFill>
                <a:latin typeface="Calibri"/>
                <a:ea typeface="Calibri"/>
                <a:cs typeface="Calibri"/>
                <a:sym typeface="Calibri"/>
              </a:rPr>
              <a:t> – meaning we shutoff access to the system</a:t>
            </a:r>
          </a:p>
          <a:p>
            <a:pPr marL="1028700" lvl="1" indent="-304800">
              <a:buSzPct val="100000"/>
              <a:buFont typeface="Wingdings" charset="2"/>
              <a:buChar char="Ø"/>
            </a:pPr>
            <a:r>
              <a:rPr lang="en-US" sz="1800" dirty="0" smtClean="0">
                <a:solidFill>
                  <a:schemeClr val="dk2"/>
                </a:solidFill>
                <a:latin typeface="Calibri"/>
                <a:ea typeface="Calibri"/>
                <a:cs typeface="Calibri"/>
                <a:sym typeface="Calibri"/>
              </a:rPr>
              <a:t>Added </a:t>
            </a:r>
            <a:r>
              <a:rPr lang="en-US" sz="1800" dirty="0">
                <a:solidFill>
                  <a:schemeClr val="dk2"/>
                </a:solidFill>
                <a:latin typeface="Calibri"/>
                <a:ea typeface="Calibri"/>
                <a:cs typeface="Calibri"/>
                <a:sym typeface="Calibri"/>
              </a:rPr>
              <a:t>additional </a:t>
            </a:r>
            <a:r>
              <a:rPr lang="en-US" sz="1800" dirty="0" smtClean="0">
                <a:solidFill>
                  <a:schemeClr val="dk2"/>
                </a:solidFill>
                <a:latin typeface="Calibri"/>
                <a:ea typeface="Calibri"/>
                <a:cs typeface="Calibri"/>
                <a:sym typeface="Calibri"/>
              </a:rPr>
              <a:t>monitoring</a:t>
            </a:r>
          </a:p>
          <a:p>
            <a:pPr marL="1028700" lvl="1" indent="-304800">
              <a:buSzPct val="100000"/>
              <a:buFont typeface="Wingdings" charset="2"/>
              <a:buChar char="Ø"/>
            </a:pPr>
            <a:r>
              <a:rPr lang="en-US" sz="1800" i="1" dirty="0" smtClean="0">
                <a:solidFill>
                  <a:srgbClr val="C0504D"/>
                </a:solidFill>
                <a:latin typeface="Calibri"/>
                <a:ea typeface="Calibri"/>
                <a:cs typeface="Calibri"/>
                <a:sym typeface="Calibri"/>
              </a:rPr>
              <a:t>Mitigation strategy worked and was appropriate!</a:t>
            </a:r>
            <a:endParaRPr lang="en" sz="2000" i="1" dirty="0">
              <a:solidFill>
                <a:srgbClr val="C0504D"/>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r>
              <a:rPr lang="en" sz="2000" b="0" i="0" u="none" strike="noStrike" cap="none" baseline="0" dirty="0" smtClean="0">
                <a:solidFill>
                  <a:schemeClr val="dk2"/>
                </a:solidFill>
                <a:latin typeface="Calibri"/>
                <a:ea typeface="Calibri"/>
                <a:cs typeface="Calibri"/>
                <a:sym typeface="Calibri"/>
                <a:rtl val="0"/>
              </a:rPr>
              <a:t>Gather </a:t>
            </a:r>
            <a:r>
              <a:rPr lang="en" sz="2000" b="0" i="0" u="none" strike="noStrike" cap="none" baseline="0" dirty="0">
                <a:solidFill>
                  <a:schemeClr val="dk2"/>
                </a:solidFill>
                <a:latin typeface="Calibri"/>
                <a:ea typeface="Calibri"/>
                <a:cs typeface="Calibri"/>
                <a:sym typeface="Calibri"/>
                <a:rtl val="0"/>
              </a:rPr>
              <a:t>needed information </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1800" b="0" i="0" u="none" strike="noStrike" cap="none" baseline="0" dirty="0">
                <a:solidFill>
                  <a:schemeClr val="dk2"/>
                </a:solidFill>
                <a:latin typeface="Calibri"/>
                <a:ea typeface="Calibri"/>
                <a:cs typeface="Calibri"/>
                <a:sym typeface="Calibri"/>
                <a:rtl val="0"/>
              </a:rPr>
              <a:t>All log information (not just specific to incident logs around the other information) </a:t>
            </a:r>
            <a:endParaRPr lang="en-US" sz="1800" b="0" i="0" u="none" strike="noStrike" cap="none" baseline="0" dirty="0" smtClean="0">
              <a:solidFill>
                <a:schemeClr val="dk2"/>
              </a:solidFill>
              <a:latin typeface="Calibri"/>
              <a:ea typeface="Calibri"/>
              <a:cs typeface="Calibri"/>
              <a:sym typeface="Calibri"/>
              <a:rtl val="0"/>
            </a:endParaRPr>
          </a:p>
          <a:p>
            <a:pPr marL="1028700" marR="0" lvl="1" indent="-292100" algn="l" rtl="0">
              <a:lnSpc>
                <a:spcPct val="100000"/>
              </a:lnSpc>
              <a:spcBef>
                <a:spcPts val="560"/>
              </a:spcBef>
              <a:spcAft>
                <a:spcPts val="0"/>
              </a:spcAft>
              <a:buClr>
                <a:srgbClr val="194484"/>
              </a:buClr>
              <a:buSzPct val="100000"/>
              <a:buFont typeface="Wingdings" charset="2"/>
              <a:buChar char="Ø"/>
            </a:pPr>
            <a:r>
              <a:rPr lang="en-US" sz="1800" dirty="0" smtClean="0">
                <a:solidFill>
                  <a:schemeClr val="dk2"/>
                </a:solidFill>
                <a:latin typeface="Calibri"/>
                <a:ea typeface="Calibri"/>
                <a:cs typeface="Calibri"/>
                <a:sym typeface="Calibri"/>
              </a:rPr>
              <a:t>Began talking with the project leader for insight</a:t>
            </a:r>
          </a:p>
          <a:p>
            <a:pPr marL="1028700" marR="0" lvl="1" indent="-292100" algn="l" rtl="0">
              <a:lnSpc>
                <a:spcPct val="100000"/>
              </a:lnSpc>
              <a:spcBef>
                <a:spcPts val="560"/>
              </a:spcBef>
              <a:spcAft>
                <a:spcPts val="0"/>
              </a:spcAft>
              <a:buClr>
                <a:srgbClr val="194484"/>
              </a:buClr>
              <a:buSzPct val="100000"/>
              <a:buFont typeface="Wingdings" charset="2"/>
              <a:buChar char="Ø"/>
            </a:pPr>
            <a:r>
              <a:rPr lang="en-US" sz="1800" dirty="0" smtClean="0">
                <a:solidFill>
                  <a:schemeClr val="dk2"/>
                </a:solidFill>
                <a:latin typeface="Calibri"/>
                <a:ea typeface="Calibri"/>
                <a:cs typeface="Calibri"/>
                <a:sym typeface="Calibri"/>
              </a:rPr>
              <a:t>Discussed the incident with the account owner for more details and explanations</a:t>
            </a:r>
          </a:p>
          <a:p>
            <a:pPr marL="1028700" marR="0" lvl="1" indent="-292100" algn="l" rtl="0">
              <a:lnSpc>
                <a:spcPct val="100000"/>
              </a:lnSpc>
              <a:spcBef>
                <a:spcPts val="560"/>
              </a:spcBef>
              <a:spcAft>
                <a:spcPts val="0"/>
              </a:spcAft>
              <a:buClr>
                <a:srgbClr val="194484"/>
              </a:buClr>
              <a:buSzPct val="100000"/>
              <a:buFont typeface="Wingdings" charset="2"/>
              <a:buChar char="Ø"/>
            </a:pPr>
            <a:r>
              <a:rPr lang="en-US" sz="1800" b="0" i="0" u="none" strike="noStrike" cap="none" baseline="0" dirty="0" smtClean="0">
                <a:solidFill>
                  <a:schemeClr val="dk2"/>
                </a:solidFill>
                <a:latin typeface="Calibri"/>
                <a:ea typeface="Calibri"/>
                <a:cs typeface="Calibri"/>
                <a:sym typeface="Calibri"/>
                <a:rtl val="0"/>
              </a:rPr>
              <a:t>Made</a:t>
            </a:r>
            <a:r>
              <a:rPr lang="en-US" sz="1800" b="0" i="0" u="none" strike="noStrike" cap="none" dirty="0" smtClean="0">
                <a:solidFill>
                  <a:schemeClr val="dk2"/>
                </a:solidFill>
                <a:latin typeface="Calibri"/>
                <a:ea typeface="Calibri"/>
                <a:cs typeface="Calibri"/>
                <a:sym typeface="Calibri"/>
                <a:rtl val="0"/>
              </a:rPr>
              <a:t> sure to make copies of all potential evidence</a:t>
            </a:r>
          </a:p>
          <a:p>
            <a:pPr marL="1028700" marR="0" lvl="1" indent="-292100" algn="l" rtl="0">
              <a:lnSpc>
                <a:spcPct val="100000"/>
              </a:lnSpc>
              <a:spcBef>
                <a:spcPts val="560"/>
              </a:spcBef>
              <a:spcAft>
                <a:spcPts val="0"/>
              </a:spcAft>
              <a:buClr>
                <a:srgbClr val="194484"/>
              </a:buClr>
              <a:buSzPct val="100000"/>
              <a:buFont typeface="Wingdings" charset="2"/>
              <a:buChar char="Ø"/>
            </a:pPr>
            <a:r>
              <a:rPr lang="en-US" sz="1800" i="1" baseline="0" dirty="0" smtClean="0">
                <a:solidFill>
                  <a:srgbClr val="C0504D"/>
                </a:solidFill>
                <a:latin typeface="Calibri"/>
                <a:ea typeface="Calibri"/>
                <a:cs typeface="Calibri"/>
                <a:sym typeface="Calibri"/>
              </a:rPr>
              <a:t>Had adequate information</a:t>
            </a:r>
            <a:r>
              <a:rPr lang="en-US" sz="1800" i="1" dirty="0" smtClean="0">
                <a:solidFill>
                  <a:srgbClr val="C0504D"/>
                </a:solidFill>
                <a:latin typeface="Calibri"/>
                <a:ea typeface="Calibri"/>
                <a:cs typeface="Calibri"/>
                <a:sym typeface="Calibri"/>
              </a:rPr>
              <a:t> sources!</a:t>
            </a:r>
            <a:endParaRPr lang="en" sz="1800" b="0" i="1" u="none" strike="noStrike" cap="none" baseline="0" dirty="0">
              <a:solidFill>
                <a:srgbClr val="C0504D"/>
              </a:solidFill>
              <a:latin typeface="Calibri"/>
              <a:ea typeface="Calibri"/>
              <a:cs typeface="Calibri"/>
              <a:sym typeface="Calibri"/>
              <a:rtl val="0"/>
            </a:endParaRPr>
          </a:p>
          <a:p>
            <a:pPr marL="1028700" marR="0" lvl="1" indent="-203200" algn="l" rtl="0">
              <a:lnSpc>
                <a:spcPct val="100000"/>
              </a:lnSpc>
              <a:spcBef>
                <a:spcPts val="0"/>
              </a:spcBef>
              <a:spcAft>
                <a:spcPts val="0"/>
              </a:spcAft>
              <a:buClr>
                <a:srgbClr val="194484"/>
              </a:buClr>
              <a:buFont typeface="Arial"/>
              <a:buNone/>
            </a:pPr>
            <a:endParaRPr sz="1800" b="0" i="0" u="none" strike="noStrike" cap="none" baseline="0" dirty="0">
              <a:solidFill>
                <a:srgbClr val="000000"/>
              </a:solidFill>
              <a:sym typeface="Arial"/>
              <a:rtl val="0"/>
            </a:endParaRPr>
          </a:p>
        </p:txBody>
      </p:sp>
      <p:sp>
        <p:nvSpPr>
          <p:cNvPr id="150" name="Shape 150"/>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51" name="Shape 151"/>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dirty="0">
                <a:solidFill>
                  <a:srgbClr val="FFFFFF"/>
                </a:solidFill>
                <a:latin typeface="Calibri"/>
                <a:ea typeface="Calibri"/>
                <a:cs typeface="Calibri"/>
                <a:sym typeface="Calibri"/>
                <a:rtl val="0"/>
              </a:rPr>
              <a:t>Incident Response</a:t>
            </a:r>
          </a:p>
        </p:txBody>
      </p:sp>
      <p:pic>
        <p:nvPicPr>
          <p:cNvPr id="152" name="Shape 152"/>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99821"/>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 sz="3600" b="0" i="1" u="none" strike="noStrike" cap="none" baseline="0" dirty="0" smtClean="0">
                <a:solidFill>
                  <a:srgbClr val="C0504D"/>
                </a:solidFill>
                <a:latin typeface="Calibri"/>
                <a:ea typeface="Calibri"/>
                <a:cs typeface="Calibri"/>
                <a:sym typeface="Calibri"/>
                <a:rtl val="0"/>
              </a:rPr>
              <a:t>Review</a:t>
            </a:r>
            <a:endParaRPr lang="en" sz="3600" b="0" i="1" u="none" strike="noStrike" cap="none" baseline="0" dirty="0">
              <a:solidFill>
                <a:srgbClr val="C0504D"/>
              </a:solidFill>
              <a:latin typeface="Calibri"/>
              <a:ea typeface="Calibri"/>
              <a:cs typeface="Calibri"/>
              <a:sym typeface="Calibri"/>
              <a:rtl val="0"/>
            </a:endParaRPr>
          </a:p>
        </p:txBody>
      </p:sp>
      <p:sp>
        <p:nvSpPr>
          <p:cNvPr id="149" name="Shape 149"/>
          <p:cNvSpPr txBox="1">
            <a:spLocks noGrp="1"/>
          </p:cNvSpPr>
          <p:nvPr>
            <p:ph type="body" idx="1"/>
          </p:nvPr>
        </p:nvSpPr>
        <p:spPr>
          <a:xfrm>
            <a:off x="457200" y="1109347"/>
            <a:ext cx="8229600" cy="4924396"/>
          </a:xfrm>
          <a:prstGeom prst="rect">
            <a:avLst/>
          </a:prstGeom>
          <a:noFill/>
          <a:ln>
            <a:noFill/>
          </a:ln>
        </p:spPr>
        <p:txBody>
          <a:bodyPr lIns="91425" tIns="91425" rIns="91425" bIns="91425" anchor="t" anchorCtr="0">
            <a:spAutoFit/>
          </a:bodyPr>
          <a:lstStyle/>
          <a:p>
            <a:pPr marL="285750" lvl="0" indent="-285750">
              <a:buSzPct val="100000"/>
              <a:buFont typeface="Calibri"/>
              <a:buChar char="•"/>
            </a:pPr>
            <a:r>
              <a:rPr lang="en" sz="1800" dirty="0">
                <a:solidFill>
                  <a:schemeClr val="dk2"/>
                </a:solidFill>
                <a:latin typeface="Calibri"/>
                <a:ea typeface="Calibri"/>
                <a:cs typeface="Calibri"/>
                <a:sym typeface="Calibri"/>
              </a:rPr>
              <a:t>Contain the incident</a:t>
            </a:r>
          </a:p>
          <a:p>
            <a:pPr marL="1028700" lvl="1" indent="-292100">
              <a:buSzPct val="100000"/>
              <a:buFont typeface="Wingdings" charset="2"/>
              <a:buChar char="Ø"/>
            </a:pPr>
            <a:r>
              <a:rPr lang="en-US" sz="1600" dirty="0">
                <a:solidFill>
                  <a:schemeClr val="dk2"/>
                </a:solidFill>
                <a:latin typeface="Calibri"/>
                <a:ea typeface="Calibri"/>
                <a:cs typeface="Calibri"/>
                <a:sym typeface="Calibri"/>
              </a:rPr>
              <a:t>Lifted the general user login block</a:t>
            </a:r>
          </a:p>
          <a:p>
            <a:pPr marL="1028700" lvl="1" indent="-292100">
              <a:buSzPct val="100000"/>
              <a:buFont typeface="Wingdings" charset="2"/>
              <a:buChar char="Ø"/>
            </a:pPr>
            <a:r>
              <a:rPr lang="en-US" sz="1600" dirty="0">
                <a:solidFill>
                  <a:schemeClr val="dk2"/>
                </a:solidFill>
                <a:latin typeface="Calibri"/>
                <a:ea typeface="Calibri"/>
                <a:cs typeface="Calibri"/>
                <a:sym typeface="Calibri"/>
              </a:rPr>
              <a:t>Continued to b</a:t>
            </a:r>
            <a:r>
              <a:rPr lang="en" sz="1600" dirty="0">
                <a:solidFill>
                  <a:schemeClr val="dk2"/>
                </a:solidFill>
                <a:latin typeface="Calibri"/>
                <a:ea typeface="Calibri"/>
                <a:cs typeface="Calibri"/>
                <a:sym typeface="Calibri"/>
              </a:rPr>
              <a:t>lock user</a:t>
            </a:r>
            <a:r>
              <a:rPr lang="en-US" sz="1600" dirty="0">
                <a:solidFill>
                  <a:schemeClr val="dk2"/>
                </a:solidFill>
                <a:latin typeface="Calibri"/>
                <a:ea typeface="Calibri"/>
                <a:cs typeface="Calibri"/>
                <a:sym typeface="Calibri"/>
              </a:rPr>
              <a:t> the specific user account involved in the investigation</a:t>
            </a:r>
            <a:endParaRPr lang="en" sz="1600" dirty="0">
              <a:solidFill>
                <a:schemeClr val="dk2"/>
              </a:solidFill>
              <a:latin typeface="Calibri"/>
              <a:ea typeface="Calibri"/>
              <a:cs typeface="Calibri"/>
              <a:sym typeface="Calibri"/>
            </a:endParaRPr>
          </a:p>
          <a:p>
            <a:pPr marL="1028700" lvl="1" indent="-292100">
              <a:buSzPct val="100000"/>
              <a:buFont typeface="Wingdings" charset="2"/>
              <a:buChar char="Ø"/>
            </a:pPr>
            <a:r>
              <a:rPr lang="en" sz="1600" dirty="0">
                <a:solidFill>
                  <a:schemeClr val="dk2"/>
                </a:solidFill>
                <a:latin typeface="Calibri"/>
                <a:ea typeface="Calibri"/>
                <a:cs typeface="Calibri"/>
                <a:sym typeface="Calibri"/>
              </a:rPr>
              <a:t>Put in better detection rules to detect whether the software was </a:t>
            </a:r>
            <a:r>
              <a:rPr lang="en" sz="1600" dirty="0" smtClean="0">
                <a:solidFill>
                  <a:schemeClr val="dk2"/>
                </a:solidFill>
                <a:latin typeface="Calibri"/>
                <a:ea typeface="Calibri"/>
                <a:cs typeface="Calibri"/>
                <a:sym typeface="Calibri"/>
              </a:rPr>
              <a:t>downloaded</a:t>
            </a:r>
            <a:endParaRPr lang="en-US" sz="1600" dirty="0" smtClean="0">
              <a:solidFill>
                <a:schemeClr val="dk2"/>
              </a:solidFill>
              <a:latin typeface="Calibri"/>
              <a:ea typeface="Calibri"/>
              <a:cs typeface="Calibri"/>
              <a:sym typeface="Calibri"/>
            </a:endParaRPr>
          </a:p>
          <a:p>
            <a:pPr marL="1028700" lvl="1" indent="-292100">
              <a:buSzPct val="100000"/>
              <a:buFont typeface="Wingdings" charset="2"/>
              <a:buChar char="Ø"/>
            </a:pPr>
            <a:r>
              <a:rPr lang="en-US" sz="1600" i="1" dirty="0" smtClean="0">
                <a:solidFill>
                  <a:srgbClr val="C0504D"/>
                </a:solidFill>
                <a:latin typeface="Calibri"/>
                <a:ea typeface="Calibri"/>
                <a:cs typeface="Calibri"/>
                <a:sym typeface="Calibri"/>
              </a:rPr>
              <a:t>Containment strategy worked fine!</a:t>
            </a:r>
            <a:endParaRPr lang="en" sz="1600" i="1" dirty="0">
              <a:solidFill>
                <a:srgbClr val="C0504D"/>
              </a:solidFill>
              <a:latin typeface="Calibri"/>
              <a:ea typeface="Calibri"/>
              <a:cs typeface="Calibri"/>
              <a:sym typeface="Calibri"/>
            </a:endParaRPr>
          </a:p>
          <a:p>
            <a:pPr marL="285750" lvl="0" indent="-285750">
              <a:buSzPct val="100000"/>
              <a:buFont typeface="Calibri"/>
              <a:buChar char="•"/>
            </a:pPr>
            <a:r>
              <a:rPr lang="en" sz="1800" dirty="0">
                <a:solidFill>
                  <a:schemeClr val="dk2"/>
                </a:solidFill>
                <a:latin typeface="Calibri"/>
                <a:ea typeface="Calibri"/>
                <a:cs typeface="Calibri"/>
                <a:sym typeface="Calibri"/>
              </a:rPr>
              <a:t>Eradicate</a:t>
            </a:r>
          </a:p>
          <a:p>
            <a:pPr marL="1028700" lvl="1" indent="-292100">
              <a:buSzPct val="100000"/>
              <a:buFont typeface="Wingdings" charset="2"/>
              <a:buChar char="Ø"/>
            </a:pPr>
            <a:r>
              <a:rPr lang="en-US" sz="1600" dirty="0" smtClean="0">
                <a:solidFill>
                  <a:schemeClr val="dk2"/>
                </a:solidFill>
                <a:latin typeface="Calibri"/>
                <a:ea typeface="Calibri"/>
                <a:cs typeface="Calibri"/>
                <a:sym typeface="Calibri"/>
              </a:rPr>
              <a:t>Removed </a:t>
            </a:r>
            <a:r>
              <a:rPr lang="en" sz="1600" dirty="0" smtClean="0">
                <a:solidFill>
                  <a:schemeClr val="dk2"/>
                </a:solidFill>
                <a:latin typeface="Calibri"/>
                <a:ea typeface="Calibri"/>
                <a:cs typeface="Calibri"/>
                <a:sym typeface="Calibri"/>
              </a:rPr>
              <a:t>the </a:t>
            </a:r>
            <a:r>
              <a:rPr lang="en-US" sz="1600" dirty="0" err="1" smtClean="0">
                <a:solidFill>
                  <a:schemeClr val="dk2"/>
                </a:solidFill>
                <a:latin typeface="Calibri"/>
                <a:ea typeface="Calibri"/>
                <a:cs typeface="Calibri"/>
                <a:sym typeface="Calibri"/>
              </a:rPr>
              <a:t>Bitcoin</a:t>
            </a:r>
            <a:r>
              <a:rPr lang="en-US" sz="1600" dirty="0" smtClean="0">
                <a:solidFill>
                  <a:schemeClr val="dk2"/>
                </a:solidFill>
                <a:latin typeface="Calibri"/>
                <a:ea typeface="Calibri"/>
                <a:cs typeface="Calibri"/>
                <a:sym typeface="Calibri"/>
              </a:rPr>
              <a:t> </a:t>
            </a:r>
            <a:r>
              <a:rPr lang="en" sz="1600" dirty="0" smtClean="0">
                <a:solidFill>
                  <a:schemeClr val="dk2"/>
                </a:solidFill>
                <a:latin typeface="Calibri"/>
                <a:ea typeface="Calibri"/>
                <a:cs typeface="Calibri"/>
                <a:sym typeface="Calibri"/>
              </a:rPr>
              <a:t>software </a:t>
            </a:r>
            <a:endParaRPr lang="en-US" sz="1600" dirty="0" smtClean="0">
              <a:solidFill>
                <a:schemeClr val="dk2"/>
              </a:solidFill>
              <a:latin typeface="Calibri"/>
              <a:ea typeface="Calibri"/>
              <a:cs typeface="Calibri"/>
              <a:sym typeface="Calibri"/>
            </a:endParaRPr>
          </a:p>
          <a:p>
            <a:pPr marL="1028700" lvl="1" indent="-292100">
              <a:buSzPct val="100000"/>
              <a:buFont typeface="Wingdings" charset="2"/>
              <a:buChar char="Ø"/>
            </a:pPr>
            <a:r>
              <a:rPr lang="en-US" sz="1600" dirty="0">
                <a:solidFill>
                  <a:schemeClr val="dk2"/>
                </a:solidFill>
                <a:latin typeface="Calibri"/>
                <a:ea typeface="Calibri"/>
                <a:cs typeface="Calibri"/>
                <a:sym typeface="Calibri"/>
              </a:rPr>
              <a:t>M</a:t>
            </a:r>
            <a:r>
              <a:rPr lang="en" sz="1600" dirty="0" smtClean="0">
                <a:solidFill>
                  <a:schemeClr val="dk2"/>
                </a:solidFill>
                <a:latin typeface="Calibri"/>
                <a:ea typeface="Calibri"/>
                <a:cs typeface="Calibri"/>
                <a:sym typeface="Calibri"/>
              </a:rPr>
              <a:t>aintain </a:t>
            </a:r>
            <a:r>
              <a:rPr lang="en" sz="1600" dirty="0">
                <a:solidFill>
                  <a:schemeClr val="dk2"/>
                </a:solidFill>
                <a:latin typeface="Calibri"/>
                <a:ea typeface="Calibri"/>
                <a:cs typeface="Calibri"/>
                <a:sym typeface="Calibri"/>
              </a:rPr>
              <a:t>records and ensure that it is stored for later use </a:t>
            </a:r>
            <a:r>
              <a:rPr lang="en" sz="1600" dirty="0" smtClean="0">
                <a:solidFill>
                  <a:srgbClr val="C0504D"/>
                </a:solidFill>
                <a:latin typeface="Calibri"/>
                <a:ea typeface="Calibri"/>
                <a:cs typeface="Calibri"/>
                <a:sym typeface="Calibri"/>
              </a:rPr>
              <a:t>–</a:t>
            </a:r>
            <a:r>
              <a:rPr lang="en-US" sz="1600" dirty="0" smtClean="0">
                <a:solidFill>
                  <a:srgbClr val="C0504D"/>
                </a:solidFill>
                <a:latin typeface="Calibri"/>
                <a:ea typeface="Calibri"/>
                <a:cs typeface="Calibri"/>
                <a:sym typeface="Calibri"/>
              </a:rPr>
              <a:t> long-term storage strategy</a:t>
            </a:r>
            <a:endParaRPr lang="en" sz="1600" dirty="0">
              <a:solidFill>
                <a:schemeClr val="dk2"/>
              </a:solidFill>
              <a:latin typeface="Calibri"/>
              <a:ea typeface="Calibri"/>
              <a:cs typeface="Calibri"/>
              <a:sym typeface="Calibri"/>
            </a:endParaRPr>
          </a:p>
          <a:p>
            <a:pPr marL="1028700" lvl="1" indent="-292100">
              <a:buSzPct val="100000"/>
              <a:buFont typeface="Wingdings" charset="2"/>
              <a:buChar char="Ø"/>
            </a:pPr>
            <a:r>
              <a:rPr lang="en" sz="1600" dirty="0">
                <a:solidFill>
                  <a:schemeClr val="dk2"/>
                </a:solidFill>
                <a:latin typeface="Calibri"/>
                <a:ea typeface="Calibri"/>
                <a:cs typeface="Calibri"/>
                <a:sym typeface="Calibri"/>
              </a:rPr>
              <a:t>Re-evaluated the access of the users </a:t>
            </a:r>
            <a:r>
              <a:rPr lang="en" sz="1600" dirty="0" smtClean="0">
                <a:solidFill>
                  <a:schemeClr val="dk2"/>
                </a:solidFill>
                <a:latin typeface="Calibri"/>
                <a:ea typeface="Calibri"/>
                <a:cs typeface="Calibri"/>
                <a:sym typeface="Calibri"/>
              </a:rPr>
              <a:t>involved</a:t>
            </a:r>
            <a:endParaRPr lang="en-US" sz="1600" dirty="0" smtClean="0">
              <a:solidFill>
                <a:schemeClr val="dk2"/>
              </a:solidFill>
              <a:latin typeface="Calibri"/>
              <a:ea typeface="Calibri"/>
              <a:cs typeface="Calibri"/>
              <a:sym typeface="Calibri"/>
            </a:endParaRPr>
          </a:p>
          <a:p>
            <a:pPr marL="1028700" lvl="1" indent="-292100">
              <a:buSzPct val="100000"/>
              <a:buFont typeface="Wingdings" charset="2"/>
              <a:buChar char="Ø"/>
            </a:pPr>
            <a:r>
              <a:rPr lang="en-US" sz="1600" i="1" dirty="0" smtClean="0">
                <a:solidFill>
                  <a:srgbClr val="C0504D"/>
                </a:solidFill>
                <a:latin typeface="Calibri"/>
                <a:ea typeface="Calibri"/>
                <a:cs typeface="Calibri"/>
                <a:sym typeface="Calibri"/>
              </a:rPr>
              <a:t>Process worked!</a:t>
            </a:r>
            <a:endParaRPr lang="en" sz="1600" i="1" dirty="0">
              <a:solidFill>
                <a:srgbClr val="C0504D"/>
              </a:solidFill>
              <a:latin typeface="Calibri"/>
              <a:ea typeface="Calibri"/>
              <a:cs typeface="Calibri"/>
              <a:sym typeface="Calibri"/>
            </a:endParaRPr>
          </a:p>
          <a:p>
            <a:pPr marL="285750" lvl="0" indent="-285750">
              <a:buSzPct val="100000"/>
              <a:buFont typeface="Calibri"/>
              <a:buChar char="•"/>
            </a:pPr>
            <a:r>
              <a:rPr lang="en" sz="1800" dirty="0">
                <a:solidFill>
                  <a:schemeClr val="dk2"/>
                </a:solidFill>
                <a:latin typeface="Calibri"/>
                <a:ea typeface="Calibri"/>
                <a:cs typeface="Calibri"/>
                <a:sym typeface="Calibri"/>
              </a:rPr>
              <a:t>Recovery </a:t>
            </a:r>
          </a:p>
          <a:p>
            <a:pPr marL="1028700" lvl="1" indent="-292100">
              <a:buSzPct val="100000"/>
              <a:buFont typeface="Wingdings" charset="2"/>
              <a:buChar char="Ø"/>
            </a:pPr>
            <a:r>
              <a:rPr lang="en" sz="1600" dirty="0">
                <a:solidFill>
                  <a:schemeClr val="dk2"/>
                </a:solidFill>
                <a:latin typeface="Calibri"/>
                <a:ea typeface="Calibri"/>
                <a:cs typeface="Calibri"/>
                <a:sym typeface="Calibri"/>
              </a:rPr>
              <a:t>Minimal in this </a:t>
            </a:r>
            <a:r>
              <a:rPr lang="en" sz="1600" dirty="0" smtClean="0">
                <a:solidFill>
                  <a:schemeClr val="dk2"/>
                </a:solidFill>
                <a:latin typeface="Calibri"/>
                <a:ea typeface="Calibri"/>
                <a:cs typeface="Calibri"/>
                <a:sym typeface="Calibri"/>
              </a:rPr>
              <a:t>case</a:t>
            </a:r>
            <a:endParaRPr lang="en-US" sz="1600" dirty="0" smtClean="0">
              <a:solidFill>
                <a:schemeClr val="dk2"/>
              </a:solidFill>
              <a:latin typeface="Calibri"/>
              <a:ea typeface="Calibri"/>
              <a:cs typeface="Calibri"/>
              <a:sym typeface="Calibri"/>
            </a:endParaRPr>
          </a:p>
          <a:p>
            <a:pPr marL="1028700" lvl="1" indent="-292100">
              <a:buSzPct val="100000"/>
              <a:buFont typeface="Wingdings" charset="2"/>
              <a:buChar char="Ø"/>
            </a:pPr>
            <a:r>
              <a:rPr lang="en-US" sz="1600" dirty="0" smtClean="0">
                <a:solidFill>
                  <a:schemeClr val="dk2"/>
                </a:solidFill>
                <a:latin typeface="Calibri"/>
                <a:ea typeface="Calibri"/>
                <a:cs typeface="Calibri"/>
                <a:sym typeface="Calibri"/>
              </a:rPr>
              <a:t>No vulnerabilities to address</a:t>
            </a:r>
          </a:p>
          <a:p>
            <a:pPr marL="1028700" lvl="1" indent="-292100">
              <a:buSzPct val="100000"/>
              <a:buFont typeface="Wingdings" charset="2"/>
              <a:buChar char="Ø"/>
            </a:pPr>
            <a:r>
              <a:rPr lang="en-US" sz="1600" dirty="0" smtClean="0">
                <a:solidFill>
                  <a:schemeClr val="dk2"/>
                </a:solidFill>
                <a:latin typeface="Calibri"/>
                <a:ea typeface="Calibri"/>
                <a:cs typeface="Calibri"/>
                <a:sym typeface="Calibri"/>
              </a:rPr>
              <a:t>No system changes by the intruder to address</a:t>
            </a:r>
            <a:endParaRPr lang="en" sz="1600" dirty="0">
              <a:solidFill>
                <a:schemeClr val="dk2"/>
              </a:solidFill>
              <a:latin typeface="Calibri"/>
              <a:ea typeface="Calibri"/>
              <a:cs typeface="Calibri"/>
              <a:sym typeface="Calibri"/>
            </a:endParaRPr>
          </a:p>
        </p:txBody>
      </p:sp>
      <p:sp>
        <p:nvSpPr>
          <p:cNvPr id="150" name="Shape 150"/>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51" name="Shape 151"/>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dirty="0">
                <a:solidFill>
                  <a:srgbClr val="FFFFFF"/>
                </a:solidFill>
                <a:latin typeface="Calibri"/>
                <a:ea typeface="Calibri"/>
                <a:cs typeface="Calibri"/>
                <a:sym typeface="Calibri"/>
                <a:rtl val="0"/>
              </a:rPr>
              <a:t>Incident Response</a:t>
            </a:r>
          </a:p>
        </p:txBody>
      </p:sp>
      <p:pic>
        <p:nvPicPr>
          <p:cNvPr id="152" name="Shape 152"/>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extLst>
      <p:ext uri="{BB962C8B-B14F-4D97-AF65-F5344CB8AC3E}">
        <p14:creationId xmlns:p14="http://schemas.microsoft.com/office/powerpoint/2010/main" val="3744943334"/>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99821"/>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 sz="3600" b="0" i="1" u="none" strike="noStrike" cap="none" baseline="0" dirty="0" smtClean="0">
                <a:solidFill>
                  <a:srgbClr val="C0504D"/>
                </a:solidFill>
                <a:latin typeface="Calibri"/>
                <a:ea typeface="Calibri"/>
                <a:cs typeface="Calibri"/>
                <a:sym typeface="Calibri"/>
                <a:rtl val="0"/>
              </a:rPr>
              <a:t>Review</a:t>
            </a:r>
            <a:endParaRPr lang="en" sz="3600" b="0" i="1" u="none" strike="noStrike" cap="none" baseline="0" dirty="0">
              <a:solidFill>
                <a:srgbClr val="C0504D"/>
              </a:solidFill>
              <a:latin typeface="Calibri"/>
              <a:ea typeface="Calibri"/>
              <a:cs typeface="Calibri"/>
              <a:sym typeface="Calibri"/>
              <a:rtl val="0"/>
            </a:endParaRPr>
          </a:p>
        </p:txBody>
      </p:sp>
      <p:sp>
        <p:nvSpPr>
          <p:cNvPr id="149" name="Shape 149"/>
          <p:cNvSpPr txBox="1">
            <a:spLocks noGrp="1"/>
          </p:cNvSpPr>
          <p:nvPr>
            <p:ph type="body" idx="1"/>
          </p:nvPr>
        </p:nvSpPr>
        <p:spPr>
          <a:xfrm>
            <a:off x="457200" y="1295400"/>
            <a:ext cx="8229600" cy="3734326"/>
          </a:xfrm>
          <a:prstGeom prst="rect">
            <a:avLst/>
          </a:prstGeom>
          <a:noFill/>
          <a:ln>
            <a:noFill/>
          </a:ln>
        </p:spPr>
        <p:txBody>
          <a:bodyPr lIns="91425" tIns="91425" rIns="91425" bIns="91425" anchor="t" anchorCtr="0">
            <a:spAutoFit/>
          </a:bodyPr>
          <a:lstStyle/>
          <a:p>
            <a:pPr marL="285750" lvl="0" indent="-285750">
              <a:buSzPct val="100000"/>
              <a:buFont typeface="Calibri"/>
              <a:buChar char="•"/>
            </a:pPr>
            <a:r>
              <a:rPr lang="en-US" sz="2400" dirty="0" smtClean="0">
                <a:solidFill>
                  <a:schemeClr val="dk2"/>
                </a:solidFill>
                <a:latin typeface="Calibri"/>
                <a:ea typeface="Calibri"/>
                <a:cs typeface="Calibri"/>
                <a:sym typeface="Calibri"/>
              </a:rPr>
              <a:t>Team Evaluation</a:t>
            </a:r>
          </a:p>
          <a:p>
            <a:pPr lvl="1">
              <a:buSzPct val="100000"/>
              <a:buFont typeface="Wingdings" charset="2"/>
              <a:buChar char="Ø"/>
            </a:pPr>
            <a:r>
              <a:rPr lang="en-US" sz="2000" dirty="0" smtClean="0">
                <a:solidFill>
                  <a:schemeClr val="dk2"/>
                </a:solidFill>
                <a:latin typeface="Calibri"/>
                <a:ea typeface="Calibri"/>
                <a:cs typeface="Calibri"/>
                <a:sym typeface="Calibri"/>
              </a:rPr>
              <a:t>Team functioned well</a:t>
            </a:r>
          </a:p>
          <a:p>
            <a:pPr lvl="1">
              <a:buSzPct val="100000"/>
              <a:buFont typeface="Wingdings" charset="2"/>
              <a:buChar char="Ø"/>
            </a:pPr>
            <a:r>
              <a:rPr lang="en-US" sz="2000" dirty="0" smtClean="0">
                <a:solidFill>
                  <a:schemeClr val="dk2"/>
                </a:solidFill>
                <a:latin typeface="Calibri"/>
                <a:ea typeface="Calibri"/>
                <a:cs typeface="Calibri"/>
                <a:sym typeface="Calibri"/>
              </a:rPr>
              <a:t>Excellent participation by system admins assisting the investigation</a:t>
            </a:r>
          </a:p>
          <a:p>
            <a:pPr marL="285750" lvl="0" indent="-285750">
              <a:buSzPct val="100000"/>
              <a:buFont typeface="Calibri"/>
              <a:buChar char="•"/>
            </a:pPr>
            <a:r>
              <a:rPr lang="en-US" sz="2400" dirty="0" smtClean="0">
                <a:solidFill>
                  <a:schemeClr val="dk2"/>
                </a:solidFill>
                <a:latin typeface="Calibri"/>
                <a:ea typeface="Calibri"/>
                <a:cs typeface="Calibri"/>
                <a:sym typeface="Calibri"/>
              </a:rPr>
              <a:t>Communications</a:t>
            </a:r>
          </a:p>
          <a:p>
            <a:pPr lvl="1">
              <a:buSzPct val="100000"/>
              <a:buFont typeface="Wingdings" charset="2"/>
              <a:buChar char="Ø"/>
            </a:pPr>
            <a:r>
              <a:rPr lang="en-US" sz="2000" dirty="0" smtClean="0">
                <a:solidFill>
                  <a:schemeClr val="dk2"/>
                </a:solidFill>
                <a:latin typeface="Calibri"/>
                <a:ea typeface="Calibri"/>
                <a:cs typeface="Calibri"/>
                <a:sym typeface="Calibri"/>
              </a:rPr>
              <a:t>Communications to key stakeholders worked well</a:t>
            </a:r>
          </a:p>
          <a:p>
            <a:pPr lvl="1">
              <a:buSzPct val="100000"/>
              <a:buFont typeface="Wingdings" charset="2"/>
              <a:buChar char="Ø"/>
            </a:pPr>
            <a:r>
              <a:rPr lang="en-US" sz="2000" dirty="0" smtClean="0">
                <a:solidFill>
                  <a:schemeClr val="dk2"/>
                </a:solidFill>
                <a:latin typeface="Calibri"/>
                <a:ea typeface="Calibri"/>
                <a:cs typeface="Calibri"/>
                <a:sym typeface="Calibri"/>
              </a:rPr>
              <a:t>Communications among team members worked well</a:t>
            </a:r>
          </a:p>
          <a:p>
            <a:pPr marL="285750" lvl="0" indent="-285750">
              <a:buSzPct val="100000"/>
              <a:buFont typeface="Calibri"/>
              <a:buChar char="•"/>
            </a:pPr>
            <a:r>
              <a:rPr lang="en-US" sz="2400" dirty="0" smtClean="0">
                <a:solidFill>
                  <a:schemeClr val="dk2"/>
                </a:solidFill>
                <a:latin typeface="Calibri"/>
                <a:ea typeface="Calibri"/>
                <a:cs typeface="Calibri"/>
                <a:sym typeface="Calibri"/>
              </a:rPr>
              <a:t>Policy</a:t>
            </a:r>
          </a:p>
          <a:p>
            <a:pPr lvl="1">
              <a:buSzPct val="100000"/>
              <a:buFont typeface="Wingdings" charset="2"/>
              <a:buChar char="Ø"/>
            </a:pPr>
            <a:r>
              <a:rPr lang="en-US" sz="2000" dirty="0" smtClean="0">
                <a:solidFill>
                  <a:schemeClr val="dk2"/>
                </a:solidFill>
                <a:latin typeface="Calibri"/>
                <a:ea typeface="Calibri"/>
                <a:cs typeface="Calibri"/>
                <a:sym typeface="Calibri"/>
              </a:rPr>
              <a:t>Policy helped guide what to do in this case</a:t>
            </a:r>
          </a:p>
          <a:p>
            <a:pPr lvl="1">
              <a:buSzPct val="100000"/>
              <a:buFont typeface="Wingdings" charset="2"/>
              <a:buChar char="Ø"/>
            </a:pPr>
            <a:r>
              <a:rPr lang="en-US" sz="2000" dirty="0" smtClean="0">
                <a:solidFill>
                  <a:schemeClr val="dk2"/>
                </a:solidFill>
                <a:latin typeface="Calibri"/>
                <a:ea typeface="Calibri"/>
                <a:cs typeface="Calibri"/>
                <a:sym typeface="Calibri"/>
              </a:rPr>
              <a:t>Policy was adequate on Appropriate Use of the Resource</a:t>
            </a:r>
            <a:endParaRPr lang="en" sz="2000" dirty="0">
              <a:solidFill>
                <a:schemeClr val="dk2"/>
              </a:solidFill>
              <a:latin typeface="Calibri"/>
              <a:ea typeface="Calibri"/>
              <a:cs typeface="Calibri"/>
              <a:sym typeface="Calibri"/>
            </a:endParaRPr>
          </a:p>
        </p:txBody>
      </p:sp>
      <p:sp>
        <p:nvSpPr>
          <p:cNvPr id="150" name="Shape 150"/>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51" name="Shape 151"/>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dirty="0">
                <a:solidFill>
                  <a:srgbClr val="FFFFFF"/>
                </a:solidFill>
                <a:latin typeface="Calibri"/>
                <a:ea typeface="Calibri"/>
                <a:cs typeface="Calibri"/>
                <a:sym typeface="Calibri"/>
                <a:rtl val="0"/>
              </a:rPr>
              <a:t>Incident Response</a:t>
            </a:r>
          </a:p>
        </p:txBody>
      </p:sp>
      <p:pic>
        <p:nvPicPr>
          <p:cNvPr id="152" name="Shape 152"/>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extLst>
      <p:ext uri="{BB962C8B-B14F-4D97-AF65-F5344CB8AC3E}">
        <p14:creationId xmlns:p14="http://schemas.microsoft.com/office/powerpoint/2010/main" val="3179010830"/>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99821"/>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Lesson Learned</a:t>
            </a:r>
            <a:endParaRPr lang="en" sz="3600" b="0" i="1" u="none" strike="noStrike" cap="none" baseline="0" dirty="0">
              <a:solidFill>
                <a:srgbClr val="C0504D"/>
              </a:solidFill>
              <a:latin typeface="Calibri"/>
              <a:ea typeface="Calibri"/>
              <a:cs typeface="Calibri"/>
              <a:sym typeface="Calibri"/>
              <a:rtl val="0"/>
            </a:endParaRPr>
          </a:p>
        </p:txBody>
      </p:sp>
      <p:sp>
        <p:nvSpPr>
          <p:cNvPr id="149" name="Shape 149"/>
          <p:cNvSpPr txBox="1">
            <a:spLocks noGrp="1"/>
          </p:cNvSpPr>
          <p:nvPr>
            <p:ph type="body" idx="1"/>
          </p:nvPr>
        </p:nvSpPr>
        <p:spPr>
          <a:xfrm>
            <a:off x="457200" y="1413421"/>
            <a:ext cx="8229600" cy="3364993"/>
          </a:xfrm>
          <a:prstGeom prst="rect">
            <a:avLst/>
          </a:prstGeom>
          <a:noFill/>
          <a:ln>
            <a:noFill/>
          </a:ln>
        </p:spPr>
        <p:txBody>
          <a:bodyPr lIns="91425" tIns="91425" rIns="91425" bIns="91425" anchor="t" anchorCtr="0">
            <a:spAutoFit/>
          </a:bodyPr>
          <a:lstStyle/>
          <a:p>
            <a:pPr marL="285750" lvl="0" indent="-285750">
              <a:buSzPct val="100000"/>
              <a:buFont typeface="Calibri"/>
              <a:buChar char="•"/>
            </a:pPr>
            <a:r>
              <a:rPr lang="en-US" sz="2800" dirty="0" smtClean="0">
                <a:solidFill>
                  <a:schemeClr val="dk2"/>
                </a:solidFill>
                <a:latin typeface="Calibri"/>
                <a:ea typeface="Calibri"/>
                <a:cs typeface="Calibri"/>
                <a:sym typeface="Calibri"/>
              </a:rPr>
              <a:t>You have to be on the lookout for new attack methods</a:t>
            </a:r>
          </a:p>
          <a:p>
            <a:pPr marL="285750" lvl="0" indent="-285750">
              <a:buSzPct val="100000"/>
              <a:buFont typeface="Calibri"/>
              <a:buChar char="•"/>
            </a:pPr>
            <a:r>
              <a:rPr lang="en-US" sz="2800" dirty="0" smtClean="0">
                <a:solidFill>
                  <a:schemeClr val="dk2"/>
                </a:solidFill>
                <a:latin typeface="Calibri"/>
                <a:ea typeface="Calibri"/>
                <a:cs typeface="Calibri"/>
                <a:sym typeface="Calibri"/>
              </a:rPr>
              <a:t>This may not seem like an attack, but it was an attack of the Authorized Use Policy for the resource</a:t>
            </a:r>
          </a:p>
          <a:p>
            <a:pPr marL="285750" lvl="0" indent="-285750">
              <a:buSzPct val="100000"/>
              <a:buFont typeface="Calibri"/>
              <a:buChar char="•"/>
            </a:pPr>
            <a:r>
              <a:rPr lang="en-US" sz="2800" dirty="0" smtClean="0">
                <a:solidFill>
                  <a:schemeClr val="dk2"/>
                </a:solidFill>
                <a:latin typeface="Calibri"/>
                <a:ea typeface="Calibri"/>
                <a:cs typeface="Calibri"/>
                <a:sym typeface="Calibri"/>
              </a:rPr>
              <a:t>Interesting in that we had not typically been overly concerned about insider kind of attacks previous to this incident</a:t>
            </a:r>
            <a:endParaRPr lang="en-US" sz="2400" dirty="0" smtClean="0">
              <a:solidFill>
                <a:schemeClr val="dk2"/>
              </a:solidFill>
              <a:latin typeface="Calibri"/>
              <a:ea typeface="Calibri"/>
              <a:cs typeface="Calibri"/>
              <a:sym typeface="Calibri"/>
            </a:endParaRPr>
          </a:p>
        </p:txBody>
      </p:sp>
      <p:sp>
        <p:nvSpPr>
          <p:cNvPr id="150" name="Shape 150"/>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51" name="Shape 151"/>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dirty="0">
                <a:solidFill>
                  <a:srgbClr val="FFFFFF"/>
                </a:solidFill>
                <a:latin typeface="Calibri"/>
                <a:ea typeface="Calibri"/>
                <a:cs typeface="Calibri"/>
                <a:sym typeface="Calibri"/>
                <a:rtl val="0"/>
              </a:rPr>
              <a:t>Incident Response</a:t>
            </a:r>
          </a:p>
        </p:txBody>
      </p:sp>
      <p:pic>
        <p:nvPicPr>
          <p:cNvPr id="152" name="Shape 152"/>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extLst>
      <p:ext uri="{BB962C8B-B14F-4D97-AF65-F5344CB8AC3E}">
        <p14:creationId xmlns:p14="http://schemas.microsoft.com/office/powerpoint/2010/main" val="2070621060"/>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a:t>
            </a:r>
            <a:br>
              <a:rPr lang="en-US" sz="3600" dirty="0" smtClean="0">
                <a:solidFill>
                  <a:srgbClr val="194484"/>
                </a:solidFill>
                <a:latin typeface="Calibri"/>
                <a:ea typeface="Calibri"/>
                <a:cs typeface="Calibri"/>
                <a:sym typeface="Calibri"/>
              </a:rPr>
            </a:br>
            <a:r>
              <a:rPr lang="en-US" sz="3600" dirty="0" smtClean="0">
                <a:solidFill>
                  <a:srgbClr val="194484"/>
                </a:solidFill>
                <a:latin typeface="Calibri"/>
                <a:ea typeface="Calibri"/>
                <a:cs typeface="Calibri"/>
                <a:sym typeface="Calibri"/>
              </a:rPr>
              <a:t>Shared Credential Incident</a:t>
            </a:r>
            <a:endParaRPr lang="en" sz="3600" dirty="0">
              <a:solidFill>
                <a:srgbClr val="194484"/>
              </a:solidFill>
              <a:latin typeface="Calibri"/>
              <a:ea typeface="Calibri"/>
              <a:cs typeface="Calibri"/>
              <a:sym typeface="Calibri"/>
            </a:endParaRPr>
          </a:p>
        </p:txBody>
      </p:sp>
      <p:sp>
        <p:nvSpPr>
          <p:cNvPr id="158" name="Shape 158"/>
          <p:cNvSpPr txBox="1">
            <a:spLocks noGrp="1"/>
          </p:cNvSpPr>
          <p:nvPr>
            <p:ph type="body" idx="1"/>
          </p:nvPr>
        </p:nvSpPr>
        <p:spPr>
          <a:xfrm>
            <a:off x="457200" y="1419750"/>
            <a:ext cx="8229600" cy="4462729"/>
          </a:xfrm>
          <a:prstGeom prst="rect">
            <a:avLst/>
          </a:prstGeom>
          <a:noFill/>
          <a:ln>
            <a:noFill/>
          </a:ln>
        </p:spPr>
        <p:txBody>
          <a:bodyPr lIns="91425" tIns="91425" rIns="91425" bIns="91425" anchor="t" anchorCtr="0">
            <a:spAutoFit/>
          </a:bodyPr>
          <a:lstStyle/>
          <a:p>
            <a:pPr marL="457200" marR="0" lvl="0" indent="-34290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rgbClr val="194484"/>
                </a:solidFill>
                <a:latin typeface="Calibri"/>
                <a:ea typeface="Calibri"/>
                <a:cs typeface="Calibri"/>
                <a:sym typeface="Calibri"/>
                <a:rtl val="0"/>
              </a:rPr>
              <a:t>First contact</a:t>
            </a:r>
          </a:p>
          <a:p>
            <a:pPr marL="1200150" marR="0" lvl="1" indent="-349250" algn="l" rtl="0">
              <a:lnSpc>
                <a:spcPct val="100000"/>
              </a:lnSpc>
              <a:spcBef>
                <a:spcPts val="0"/>
              </a:spcBef>
              <a:spcAft>
                <a:spcPts val="0"/>
              </a:spcAft>
              <a:buClr>
                <a:srgbClr val="194484"/>
              </a:buClr>
              <a:buSzPct val="100000"/>
              <a:buFont typeface="Wingdings" charset="2"/>
              <a:buChar char="Ø"/>
            </a:pPr>
            <a:r>
              <a:rPr lang="en" sz="2400" dirty="0">
                <a:solidFill>
                  <a:srgbClr val="194484"/>
                </a:solidFill>
                <a:latin typeface="Calibri"/>
                <a:ea typeface="Calibri"/>
                <a:cs typeface="Calibri"/>
                <a:sym typeface="Calibri"/>
              </a:rPr>
              <a:t>IRT </a:t>
            </a:r>
            <a:r>
              <a:rPr lang="en" sz="2400" b="0" i="0" u="none" strike="noStrike" cap="none" baseline="0" dirty="0">
                <a:solidFill>
                  <a:srgbClr val="194484"/>
                </a:solidFill>
                <a:latin typeface="Calibri"/>
                <a:ea typeface="Calibri"/>
                <a:cs typeface="Calibri"/>
                <a:sym typeface="Calibri"/>
                <a:rtl val="0"/>
              </a:rPr>
              <a:t>saw an announcement that partner site had an incident.</a:t>
            </a:r>
          </a:p>
          <a:p>
            <a:pPr marL="1543050" lvl="2" indent="-285750">
              <a:spcBef>
                <a:spcPts val="0"/>
              </a:spcBef>
              <a:buSzPct val="100000"/>
            </a:pPr>
            <a:r>
              <a:rPr lang="en" sz="2400" b="0" i="0" u="none" strike="noStrike" cap="none" baseline="0" dirty="0">
                <a:solidFill>
                  <a:srgbClr val="194484"/>
                </a:solidFill>
                <a:latin typeface="Calibri"/>
                <a:ea typeface="Calibri"/>
                <a:cs typeface="Calibri"/>
                <a:sym typeface="Calibri"/>
                <a:rtl val="0"/>
              </a:rPr>
              <a:t>Not to long after the campus cluster was having problems</a:t>
            </a:r>
          </a:p>
          <a:p>
            <a:pPr marL="1543050" lvl="2" indent="-285750">
              <a:spcBef>
                <a:spcPts val="0"/>
              </a:spcBef>
              <a:buSzPct val="100000"/>
            </a:pPr>
            <a:r>
              <a:rPr lang="en" sz="2400" b="0" i="0" u="none" strike="noStrike" cap="none" baseline="0" dirty="0">
                <a:solidFill>
                  <a:srgbClr val="194484"/>
                </a:solidFill>
                <a:latin typeface="Calibri"/>
                <a:ea typeface="Calibri"/>
                <a:cs typeface="Calibri"/>
                <a:sym typeface="Calibri"/>
                <a:rtl val="0"/>
              </a:rPr>
              <a:t>Security noticed that incident was similar to partner site’s incident.</a:t>
            </a:r>
          </a:p>
          <a:p>
            <a:pPr marL="1200150" marR="0" lvl="1" indent="-349250" algn="l" rtl="0">
              <a:lnSpc>
                <a:spcPct val="100000"/>
              </a:lnSpc>
              <a:spcBef>
                <a:spcPts val="0"/>
              </a:spcBef>
              <a:spcAft>
                <a:spcPts val="0"/>
              </a:spcAft>
              <a:buClr>
                <a:srgbClr val="194484"/>
              </a:buClr>
              <a:buSzPct val="100000"/>
              <a:buFont typeface="Wingdings" charset="2"/>
              <a:buChar char="Ø"/>
            </a:pPr>
            <a:r>
              <a:rPr lang="en" sz="2400" b="0" i="0" u="none" strike="noStrike" cap="none" baseline="0" dirty="0">
                <a:solidFill>
                  <a:srgbClr val="194484"/>
                </a:solidFill>
                <a:latin typeface="Calibri"/>
                <a:ea typeface="Calibri"/>
                <a:cs typeface="Calibri"/>
                <a:sym typeface="Calibri"/>
                <a:rtl val="0"/>
              </a:rPr>
              <a:t>System Admins got calls from users about problems about accessing head nodes</a:t>
            </a:r>
          </a:p>
          <a:p>
            <a:pPr marL="1200150" marR="0" lvl="1" indent="-349250" algn="l" rtl="0">
              <a:lnSpc>
                <a:spcPct val="100000"/>
              </a:lnSpc>
              <a:spcBef>
                <a:spcPts val="0"/>
              </a:spcBef>
              <a:spcAft>
                <a:spcPts val="0"/>
              </a:spcAft>
              <a:buClr>
                <a:srgbClr val="194484"/>
              </a:buClr>
              <a:buSzPct val="100000"/>
              <a:buFont typeface="Wingdings" charset="2"/>
              <a:buChar char="Ø"/>
            </a:pPr>
            <a:r>
              <a:rPr lang="en" sz="2400" b="0" i="0" u="none" strike="noStrike" cap="none" baseline="0" dirty="0">
                <a:solidFill>
                  <a:srgbClr val="194484"/>
                </a:solidFill>
                <a:latin typeface="Calibri"/>
                <a:ea typeface="Calibri"/>
                <a:cs typeface="Calibri"/>
                <a:sym typeface="Calibri"/>
                <a:rtl val="0"/>
              </a:rPr>
              <a:t>Investigation showed head nodes were up but there were “oddities” in syslog</a:t>
            </a:r>
          </a:p>
          <a:p>
            <a:pPr marL="742950" marR="0" lvl="1" indent="-6350" algn="l" rtl="0">
              <a:lnSpc>
                <a:spcPct val="100000"/>
              </a:lnSpc>
              <a:spcBef>
                <a:spcPts val="0"/>
              </a:spcBef>
              <a:spcAft>
                <a:spcPts val="0"/>
              </a:spcAft>
              <a:buClr>
                <a:srgbClr val="194484"/>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59" name="Shape 159"/>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60" name="Shape 160"/>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61" name="Shape 161"/>
          <p:cNvPicPr preferRelativeResize="0"/>
          <p:nvPr/>
        </p:nvPicPr>
        <p:blipFill rotWithShape="1">
          <a:blip r:embed="rId3">
            <a:alphaModFix/>
          </a:blip>
          <a:srcRect/>
          <a:stretch/>
        </p:blipFill>
        <p:spPr>
          <a:xfrm>
            <a:off x="7162800" y="152400"/>
            <a:ext cx="1600198" cy="12001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70" name="Shape 170"/>
          <p:cNvPicPr preferRelativeResize="0"/>
          <p:nvPr/>
        </p:nvPicPr>
        <p:blipFill rotWithShape="1">
          <a:blip r:embed="rId3">
            <a:alphaModFix/>
          </a:blip>
          <a:srcRect/>
          <a:stretch/>
        </p:blipFill>
        <p:spPr>
          <a:xfrm>
            <a:off x="7315200" y="304800"/>
            <a:ext cx="1600199" cy="1200299"/>
          </a:xfrm>
          <a:prstGeom prst="rect">
            <a:avLst/>
          </a:prstGeom>
          <a:noFill/>
          <a:ln>
            <a:noFill/>
          </a:ln>
        </p:spPr>
      </p:pic>
      <p:sp>
        <p:nvSpPr>
          <p:cNvPr id="166" name="Shape 166"/>
          <p:cNvSpPr txBox="1">
            <a:spLocks noGrp="1"/>
          </p:cNvSpPr>
          <p:nvPr>
            <p:ph type="title"/>
          </p:nvPr>
        </p:nvSpPr>
        <p:spPr>
          <a:xfrm>
            <a:off x="457200" y="201947"/>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Alert</a:t>
            </a:r>
            <a:endParaRPr lang="en" sz="3600" dirty="0">
              <a:solidFill>
                <a:srgbClr val="194484"/>
              </a:solidFill>
              <a:latin typeface="Calibri"/>
              <a:ea typeface="Calibri"/>
              <a:cs typeface="Calibri"/>
              <a:sym typeface="Calibri"/>
            </a:endParaRPr>
          </a:p>
        </p:txBody>
      </p:sp>
      <p:sp>
        <p:nvSpPr>
          <p:cNvPr id="167" name="Shape 167"/>
          <p:cNvSpPr txBox="1">
            <a:spLocks noGrp="1"/>
          </p:cNvSpPr>
          <p:nvPr>
            <p:ph type="body" idx="1"/>
          </p:nvPr>
        </p:nvSpPr>
        <p:spPr>
          <a:xfrm>
            <a:off x="457200" y="1419750"/>
            <a:ext cx="8229600" cy="4431951"/>
          </a:xfrm>
          <a:prstGeom prst="rect">
            <a:avLst/>
          </a:prstGeom>
          <a:noFill/>
          <a:ln>
            <a:noFill/>
          </a:ln>
        </p:spPr>
        <p:txBody>
          <a:bodyPr lIns="91425" tIns="91425" rIns="91425" bIns="91425" anchor="t" anchorCtr="0">
            <a:spAutoFit/>
          </a:bodyPr>
          <a:lstStyle/>
          <a:p>
            <a:pPr lvl="0" rtl="0">
              <a:spcBef>
                <a:spcPts val="0"/>
              </a:spcBef>
              <a:buClr>
                <a:schemeClr val="dk1"/>
              </a:buClr>
              <a:buFont typeface="Arial"/>
              <a:buNone/>
            </a:pPr>
            <a:r>
              <a:rPr lang="en-US" sz="2400" dirty="0" smtClean="0">
                <a:solidFill>
                  <a:srgbClr val="194484"/>
                </a:solidFill>
                <a:latin typeface="Calibri"/>
                <a:ea typeface="Calibri"/>
                <a:cs typeface="Calibri"/>
                <a:sym typeface="Calibri"/>
              </a:rPr>
              <a:t>Users unable to login &amp; Syslog </a:t>
            </a:r>
            <a:r>
              <a:rPr lang="en-US" sz="2400" dirty="0">
                <a:solidFill>
                  <a:srgbClr val="194484"/>
                </a:solidFill>
                <a:latin typeface="Calibri"/>
                <a:ea typeface="Calibri"/>
                <a:cs typeface="Calibri"/>
                <a:sym typeface="Calibri"/>
              </a:rPr>
              <a:t>i</a:t>
            </a:r>
            <a:r>
              <a:rPr lang="en-US" sz="2400" dirty="0" smtClean="0">
                <a:solidFill>
                  <a:srgbClr val="194484"/>
                </a:solidFill>
                <a:latin typeface="Calibri"/>
                <a:ea typeface="Calibri"/>
                <a:cs typeface="Calibri"/>
                <a:sym typeface="Calibri"/>
              </a:rPr>
              <a:t>ndications:</a:t>
            </a:r>
            <a:endParaRPr sz="2800" dirty="0">
              <a:solidFill>
                <a:srgbClr val="194484"/>
              </a:solidFill>
              <a:latin typeface="Calibri"/>
              <a:ea typeface="Calibri"/>
              <a:cs typeface="Calibri"/>
              <a:sym typeface="Calibri"/>
            </a:endParaRPr>
          </a:p>
          <a:p>
            <a:pPr lvl="0" rtl="0">
              <a:spcBef>
                <a:spcPts val="0"/>
              </a:spcBef>
              <a:buClr>
                <a:schemeClr val="dk1"/>
              </a:buClr>
              <a:buSzPct val="91666"/>
              <a:buFont typeface="Arial"/>
              <a:buNone/>
            </a:pPr>
            <a:endParaRPr lang="en-US" sz="1200" b="1" dirty="0" smtClean="0">
              <a:solidFill>
                <a:srgbClr val="194484"/>
              </a:solidFill>
              <a:latin typeface="Courier New"/>
              <a:ea typeface="Calibri"/>
              <a:cs typeface="Courier New"/>
              <a:sym typeface="Calibri"/>
            </a:endParaRPr>
          </a:p>
          <a:p>
            <a:pPr lvl="0" rtl="0">
              <a:spcBef>
                <a:spcPts val="0"/>
              </a:spcBef>
              <a:buClr>
                <a:schemeClr val="dk1"/>
              </a:buClr>
              <a:buSzPct val="91666"/>
              <a:buFont typeface="Arial"/>
              <a:buNone/>
            </a:pPr>
            <a:r>
              <a:rPr lang="en" sz="1200" b="1" dirty="0" smtClean="0">
                <a:solidFill>
                  <a:srgbClr val="194484"/>
                </a:solidFill>
                <a:latin typeface="Courier New"/>
                <a:ea typeface="Calibri"/>
                <a:cs typeface="Courier New"/>
                <a:sym typeface="Calibri"/>
              </a:rPr>
              <a:t>Oct </a:t>
            </a:r>
            <a:r>
              <a:rPr lang="en" sz="1200" b="1" dirty="0">
                <a:solidFill>
                  <a:srgbClr val="194484"/>
                </a:solidFill>
                <a:latin typeface="Courier New"/>
                <a:ea typeface="Calibri"/>
                <a:cs typeface="Courier New"/>
                <a:sym typeface="Calibri"/>
              </a:rPr>
              <a:t>18 07:26:09 head1 sshd[21111]: rexec line 80: Unsupported option GSSAPIAuthentication</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07:26:09 head1 sshd[21111]: rexec line 82: Unsupported option GSSAPICleanupCredentials</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07:26:09 head1 sshd[21111]: rexec line 96: Unsupported option UsePAM</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07:26:11 head1 sshd[21111]: reprocess config line 80: Unsupported option GSSAPIAuthentication</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07:26:21 head1 sshd[22810]: rexec line 80: Unsupported option GSSAPIAuthentication</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07:26:21 head1 sshd[22810]: rexec line 82: Unsupported option GSSAPICleanupCredentials</a:t>
            </a:r>
          </a:p>
          <a:p>
            <a:pPr lvl="0" rtl="0">
              <a:spcBef>
                <a:spcPts val="0"/>
              </a:spcBef>
              <a:buClr>
                <a:schemeClr val="dk1"/>
              </a:buClr>
              <a:buSzPct val="91666"/>
              <a:buFont typeface="Arial"/>
              <a:buNone/>
            </a:pPr>
            <a:r>
              <a:rPr lang="en" sz="1200" b="1" dirty="0">
                <a:solidFill>
                  <a:srgbClr val="194484"/>
                </a:solidFill>
                <a:latin typeface="Courier New"/>
                <a:ea typeface="Calibri"/>
                <a:cs typeface="Courier New"/>
                <a:sym typeface="Calibri"/>
              </a:rPr>
              <a:t>Oct 18 07:26:21 head1 sshd[22810]: rexec line 96: Unsupported option UsePAM</a:t>
            </a:r>
          </a:p>
          <a:p>
            <a:pPr lvl="0" rtl="0">
              <a:spcBef>
                <a:spcPts val="0"/>
              </a:spcBef>
              <a:buClr>
                <a:schemeClr val="dk1"/>
              </a:buClr>
              <a:buFont typeface="Arial"/>
              <a:buNone/>
            </a:pPr>
            <a:endParaRPr sz="1200" b="1" dirty="0">
              <a:solidFill>
                <a:srgbClr val="194484"/>
              </a:solidFill>
              <a:latin typeface="Courier New"/>
              <a:ea typeface="Calibri"/>
              <a:cs typeface="Courier New"/>
              <a:sym typeface="Calibri"/>
            </a:endParaRP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10:52:21 head1 sshd[11039]: User user1 not allowed because account is locked</a:t>
            </a: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10:57:13 head1 sshd[11753]: User user2 not allowed because account is locked</a:t>
            </a: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10:58:36 head1 sshd[11948]: User user3 not allowed because account is locked</a:t>
            </a: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10:59:04 head1 sshd[12010]: User user3 not allowed because account is locked</a:t>
            </a: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11:02:50 head1 sshd[12866]: User user4 not allowed because account is locked</a:t>
            </a:r>
          </a:p>
          <a:p>
            <a:pPr marL="0" marR="0" lvl="0" indent="0" algn="l" rtl="0">
              <a:lnSpc>
                <a:spcPct val="100000"/>
              </a:lnSpc>
              <a:spcBef>
                <a:spcPts val="0"/>
              </a:spcBef>
              <a:spcAft>
                <a:spcPts val="0"/>
              </a:spcAft>
              <a:buClr>
                <a:schemeClr val="dk1"/>
              </a:buClr>
              <a:buSzPct val="91666"/>
              <a:buFont typeface="Arial"/>
              <a:buNone/>
            </a:pPr>
            <a:r>
              <a:rPr lang="en" sz="1200" b="1" dirty="0">
                <a:solidFill>
                  <a:srgbClr val="194484"/>
                </a:solidFill>
                <a:latin typeface="Courier New"/>
                <a:ea typeface="Calibri"/>
                <a:cs typeface="Courier New"/>
                <a:sym typeface="Calibri"/>
              </a:rPr>
              <a:t>Oct 18 11:03:08 head1 sshd[12906]: User user4 not allowed because account is locked</a:t>
            </a:r>
          </a:p>
          <a:p>
            <a:pPr marL="0" marR="0" lvl="0" indent="0" algn="l" rtl="0">
              <a:lnSpc>
                <a:spcPct val="100000"/>
              </a:lnSpc>
              <a:spcBef>
                <a:spcPts val="0"/>
              </a:spcBef>
              <a:spcAft>
                <a:spcPts val="0"/>
              </a:spcAft>
              <a:buClr>
                <a:schemeClr val="dk1"/>
              </a:buClr>
              <a:buFont typeface="Arial"/>
              <a:buNone/>
            </a:pPr>
            <a:endParaRPr sz="1200" dirty="0">
              <a:solidFill>
                <a:srgbClr val="194484"/>
              </a:solidFill>
              <a:latin typeface="Calibri"/>
              <a:ea typeface="Calibri"/>
              <a:cs typeface="Calibri"/>
              <a:sym typeface="Calibri"/>
              <a:rtl val="0"/>
            </a:endParaRPr>
          </a:p>
        </p:txBody>
      </p:sp>
      <p:sp>
        <p:nvSpPr>
          <p:cNvPr id="168" name="Shape 168"/>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69" name="Shape 169"/>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9" name="Shape 179"/>
          <p:cNvPicPr preferRelativeResize="0"/>
          <p:nvPr/>
        </p:nvPicPr>
        <p:blipFill rotWithShape="1">
          <a:blip r:embed="rId3">
            <a:alphaModFix/>
          </a:blip>
          <a:srcRect/>
          <a:stretch/>
        </p:blipFill>
        <p:spPr>
          <a:xfrm>
            <a:off x="7086600" y="179439"/>
            <a:ext cx="1600198" cy="1200150"/>
          </a:xfrm>
          <a:prstGeom prst="rect">
            <a:avLst/>
          </a:prstGeom>
          <a:noFill/>
          <a:ln>
            <a:noFill/>
          </a:ln>
        </p:spPr>
      </p:pic>
      <p:sp>
        <p:nvSpPr>
          <p:cNvPr id="175" name="Shape 175"/>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Communication with IRT</a:t>
            </a:r>
            <a:endParaRPr lang="en" sz="3600" dirty="0">
              <a:solidFill>
                <a:srgbClr val="194484"/>
              </a:solidFill>
              <a:latin typeface="Calibri"/>
              <a:ea typeface="Calibri"/>
              <a:cs typeface="Calibri"/>
              <a:sym typeface="Calibri"/>
            </a:endParaRPr>
          </a:p>
        </p:txBody>
      </p:sp>
      <p:sp>
        <p:nvSpPr>
          <p:cNvPr id="176" name="Shape 176"/>
          <p:cNvSpPr txBox="1">
            <a:spLocks noGrp="1"/>
          </p:cNvSpPr>
          <p:nvPr>
            <p:ph type="body" idx="1"/>
          </p:nvPr>
        </p:nvSpPr>
        <p:spPr>
          <a:xfrm>
            <a:off x="457200" y="1419750"/>
            <a:ext cx="8229600" cy="4462729"/>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 sz="2400" b="0" i="0" u="none" strike="noStrike" cap="none" baseline="0" dirty="0" smtClean="0">
                <a:solidFill>
                  <a:srgbClr val="194484"/>
                </a:solidFill>
                <a:latin typeface="Calibri"/>
                <a:ea typeface="Calibri"/>
                <a:cs typeface="Calibri"/>
                <a:sym typeface="Calibri"/>
                <a:rtl val="0"/>
              </a:rPr>
              <a:t>Admins </a:t>
            </a:r>
            <a:r>
              <a:rPr lang="en" sz="2400" b="0" i="0" u="none" strike="noStrike" cap="none" baseline="0" dirty="0">
                <a:solidFill>
                  <a:srgbClr val="194484"/>
                </a:solidFill>
                <a:latin typeface="Calibri"/>
                <a:ea typeface="Calibri"/>
                <a:cs typeface="Calibri"/>
                <a:sym typeface="Calibri"/>
                <a:rtl val="0"/>
              </a:rPr>
              <a:t>contacted IRT and were informed that one node was rebooted for troubleshooting. The other affected node was left in compromised state but blocked from access.</a:t>
            </a: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Rebooting reimaged the node so it destroyed all information for investigation.</a:t>
            </a: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IRT assisted with investigation and identified a modified SSHD binary</a:t>
            </a: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Concurrent incident going on at partner site</a:t>
            </a: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Found out the same user account on both clusters. Passwords were likely similar.</a:t>
            </a: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Both sites had toolkit to gain root access </a:t>
            </a:r>
          </a:p>
          <a:p>
            <a:pPr marL="742950" marR="0" lvl="1" indent="-6350" algn="l" rtl="0">
              <a:lnSpc>
                <a:spcPct val="100000"/>
              </a:lnSpc>
              <a:spcBef>
                <a:spcPts val="0"/>
              </a:spcBef>
              <a:spcAft>
                <a:spcPts val="0"/>
              </a:spcAft>
              <a:buClr>
                <a:srgbClr val="194484"/>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77" name="Shape 177"/>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78" name="Shape 178"/>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Next Steps/Mitigation</a:t>
            </a:r>
            <a:endParaRPr lang="en" sz="3600" dirty="0">
              <a:solidFill>
                <a:srgbClr val="194484"/>
              </a:solidFill>
              <a:latin typeface="Calibri"/>
              <a:ea typeface="Calibri"/>
              <a:cs typeface="Calibri"/>
              <a:sym typeface="Calibri"/>
            </a:endParaRPr>
          </a:p>
        </p:txBody>
      </p:sp>
      <p:sp>
        <p:nvSpPr>
          <p:cNvPr id="194" name="Shape 194"/>
          <p:cNvSpPr txBox="1">
            <a:spLocks noGrp="1"/>
          </p:cNvSpPr>
          <p:nvPr>
            <p:ph type="body" idx="1"/>
          </p:nvPr>
        </p:nvSpPr>
        <p:spPr>
          <a:xfrm>
            <a:off x="457200" y="1419750"/>
            <a:ext cx="8229600" cy="2646848"/>
          </a:xfrm>
          <a:prstGeom prst="rect">
            <a:avLst/>
          </a:prstGeom>
          <a:noFill/>
          <a:ln>
            <a:noFill/>
          </a:ln>
        </p:spPr>
        <p:txBody>
          <a:bodyPr lIns="91425" tIns="91425" rIns="91425" bIns="91425" anchor="t" anchorCtr="0">
            <a:spAutoFit/>
          </a:bodyPr>
          <a:lstStyle/>
          <a:p>
            <a:pPr marL="457200" marR="0" lvl="0" indent="-342900" algn="l" rtl="0">
              <a:lnSpc>
                <a:spcPct val="100000"/>
              </a:lnSpc>
              <a:spcBef>
                <a:spcPts val="0"/>
              </a:spcBef>
              <a:spcAft>
                <a:spcPts val="0"/>
              </a:spcAft>
              <a:buClr>
                <a:srgbClr val="194484"/>
              </a:buClr>
              <a:buSzPct val="100000"/>
              <a:buFont typeface="Calibri"/>
              <a:buChar char="●"/>
            </a:pPr>
            <a:r>
              <a:rPr lang="en" sz="2800" b="0" i="0" u="none" strike="noStrike" cap="none" baseline="0" dirty="0">
                <a:solidFill>
                  <a:srgbClr val="194484"/>
                </a:solidFill>
                <a:latin typeface="Calibri"/>
                <a:ea typeface="Calibri"/>
                <a:cs typeface="Calibri"/>
                <a:sym typeface="Calibri"/>
                <a:rtl val="0"/>
              </a:rPr>
              <a:t>Decisions on what to do next</a:t>
            </a:r>
          </a:p>
          <a:p>
            <a:pPr marL="1200150" marR="0" lvl="1" indent="-349250" algn="l" rtl="0">
              <a:lnSpc>
                <a:spcPct val="100000"/>
              </a:lnSpc>
              <a:spcBef>
                <a:spcPts val="0"/>
              </a:spcBef>
              <a:spcAft>
                <a:spcPts val="0"/>
              </a:spcAft>
              <a:buClr>
                <a:srgbClr val="194484"/>
              </a:buClr>
              <a:buSzPct val="100000"/>
              <a:buFont typeface="Wingdings" charset="2"/>
              <a:buChar char="Ø"/>
            </a:pPr>
            <a:r>
              <a:rPr lang="en" sz="2800" b="0" i="0" u="none" strike="noStrike" cap="none" baseline="0" dirty="0">
                <a:solidFill>
                  <a:srgbClr val="194484"/>
                </a:solidFill>
                <a:latin typeface="Calibri"/>
                <a:ea typeface="Calibri"/>
                <a:cs typeface="Calibri"/>
                <a:sym typeface="Calibri"/>
                <a:rtl val="0"/>
              </a:rPr>
              <a:t>Locked down system</a:t>
            </a:r>
          </a:p>
          <a:p>
            <a:pPr marL="1200150" marR="0" lvl="1" indent="-349250" algn="l" rtl="0">
              <a:lnSpc>
                <a:spcPct val="100000"/>
              </a:lnSpc>
              <a:spcBef>
                <a:spcPts val="0"/>
              </a:spcBef>
              <a:spcAft>
                <a:spcPts val="0"/>
              </a:spcAft>
              <a:buClr>
                <a:srgbClr val="194484"/>
              </a:buClr>
              <a:buSzPct val="100000"/>
              <a:buFont typeface="Wingdings" charset="2"/>
              <a:buChar char="Ø"/>
            </a:pPr>
            <a:r>
              <a:rPr lang="en" sz="2800" b="0" i="0" u="none" strike="noStrike" cap="none" baseline="0" dirty="0">
                <a:solidFill>
                  <a:srgbClr val="194484"/>
                </a:solidFill>
                <a:latin typeface="Calibri"/>
                <a:ea typeface="Calibri"/>
                <a:cs typeface="Calibri"/>
                <a:sym typeface="Calibri"/>
                <a:rtl val="0"/>
              </a:rPr>
              <a:t>Began investigation</a:t>
            </a:r>
          </a:p>
          <a:p>
            <a:pPr marL="1200150" marR="0" lvl="1" indent="-349250" algn="l" rtl="0">
              <a:lnSpc>
                <a:spcPct val="100000"/>
              </a:lnSpc>
              <a:spcBef>
                <a:spcPts val="0"/>
              </a:spcBef>
              <a:spcAft>
                <a:spcPts val="0"/>
              </a:spcAft>
              <a:buClr>
                <a:srgbClr val="194484"/>
              </a:buClr>
              <a:buSzPct val="100000"/>
              <a:buFont typeface="Wingdings" charset="2"/>
              <a:buChar char="Ø"/>
            </a:pPr>
            <a:r>
              <a:rPr lang="en" sz="2800" b="0" i="0" u="none" strike="noStrike" cap="none" baseline="0" dirty="0">
                <a:solidFill>
                  <a:srgbClr val="194484"/>
                </a:solidFill>
                <a:latin typeface="Calibri"/>
                <a:ea typeface="Calibri"/>
                <a:cs typeface="Calibri"/>
                <a:sym typeface="Calibri"/>
                <a:rtl val="0"/>
              </a:rPr>
              <a:t>Critical to stop this as quickly as possible to prevent further compromise.</a:t>
            </a:r>
          </a:p>
          <a:p>
            <a:pPr marL="1022350" marR="0" lvl="1" indent="-285750" algn="l" rtl="0">
              <a:lnSpc>
                <a:spcPct val="100000"/>
              </a:lnSpc>
              <a:spcBef>
                <a:spcPts val="0"/>
              </a:spcBef>
              <a:spcAft>
                <a:spcPts val="0"/>
              </a:spcAft>
              <a:buClr>
                <a:srgbClr val="194484"/>
              </a:buClr>
              <a:buFont typeface="Wingdings" charset="2"/>
              <a:buChar char="Ø"/>
            </a:pPr>
            <a:endParaRPr sz="2000" b="0" i="0" u="none" strike="noStrike" cap="none" baseline="0" dirty="0">
              <a:solidFill>
                <a:srgbClr val="000000"/>
              </a:solidFill>
              <a:latin typeface="Arial"/>
              <a:ea typeface="Arial"/>
              <a:cs typeface="Arial"/>
              <a:sym typeface="Arial"/>
              <a:rtl val="0"/>
            </a:endParaRPr>
          </a:p>
        </p:txBody>
      </p:sp>
      <p:sp>
        <p:nvSpPr>
          <p:cNvPr id="195" name="Shape 19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96" name="Shape 19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97" name="Shape 197"/>
          <p:cNvPicPr preferRelativeResize="0"/>
          <p:nvPr/>
        </p:nvPicPr>
        <p:blipFill rotWithShape="1">
          <a:blip r:embed="rId3">
            <a:alphaModFix/>
          </a:blip>
          <a:srcRect/>
          <a:stretch/>
        </p:blipFill>
        <p:spPr>
          <a:xfrm>
            <a:off x="7086600" y="181895"/>
            <a:ext cx="1600198" cy="12001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9" name="Shape 179"/>
          <p:cNvPicPr preferRelativeResize="0"/>
          <p:nvPr/>
        </p:nvPicPr>
        <p:blipFill rotWithShape="1">
          <a:blip r:embed="rId3">
            <a:alphaModFix/>
          </a:blip>
          <a:srcRect/>
          <a:stretch/>
        </p:blipFill>
        <p:spPr>
          <a:xfrm>
            <a:off x="7086600" y="179439"/>
            <a:ext cx="1600198" cy="1200150"/>
          </a:xfrm>
          <a:prstGeom prst="rect">
            <a:avLst/>
          </a:prstGeom>
          <a:noFill/>
          <a:ln>
            <a:noFill/>
          </a:ln>
        </p:spPr>
      </p:pic>
      <p:sp>
        <p:nvSpPr>
          <p:cNvPr id="175" name="Shape 175"/>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Containment</a:t>
            </a:r>
            <a:endParaRPr lang="en" sz="3600" dirty="0">
              <a:solidFill>
                <a:srgbClr val="194484"/>
              </a:solidFill>
              <a:latin typeface="Calibri"/>
              <a:ea typeface="Calibri"/>
              <a:cs typeface="Calibri"/>
              <a:sym typeface="Calibri"/>
            </a:endParaRPr>
          </a:p>
        </p:txBody>
      </p:sp>
      <p:sp>
        <p:nvSpPr>
          <p:cNvPr id="176" name="Shape 176"/>
          <p:cNvSpPr txBox="1">
            <a:spLocks noGrp="1"/>
          </p:cNvSpPr>
          <p:nvPr>
            <p:ph type="body" idx="1"/>
          </p:nvPr>
        </p:nvSpPr>
        <p:spPr>
          <a:xfrm>
            <a:off x="457200" y="1419750"/>
            <a:ext cx="8229600" cy="2985402"/>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US" sz="2800" b="0" i="0" u="none" strike="noStrike" cap="none" baseline="0" dirty="0" smtClean="0">
                <a:solidFill>
                  <a:srgbClr val="194484"/>
                </a:solidFill>
                <a:latin typeface="Calibri"/>
                <a:ea typeface="Calibri"/>
                <a:cs typeface="Calibri"/>
                <a:sym typeface="Calibri"/>
                <a:rtl val="0"/>
              </a:rPr>
              <a:t>Admins locked down access to local network only (</a:t>
            </a:r>
            <a:r>
              <a:rPr lang="en-US" sz="2800" dirty="0" smtClean="0">
                <a:solidFill>
                  <a:srgbClr val="194484"/>
                </a:solidFill>
                <a:latin typeface="Calibri"/>
                <a:ea typeface="Calibri"/>
                <a:cs typeface="Calibri"/>
                <a:sym typeface="Calibri"/>
              </a:rPr>
              <a:t>allows VPN)</a:t>
            </a:r>
          </a:p>
          <a:p>
            <a:pPr marL="457200" indent="-349250">
              <a:spcBef>
                <a:spcPts val="0"/>
              </a:spcBef>
              <a:buSzPct val="100000"/>
              <a:buFont typeface="Calibri"/>
              <a:buChar char="●"/>
            </a:pPr>
            <a:endParaRPr lang="en-US" sz="2800" dirty="0" smtClean="0">
              <a:solidFill>
                <a:srgbClr val="194484"/>
              </a:solidFill>
              <a:latin typeface="Calibri"/>
              <a:ea typeface="Calibri"/>
              <a:cs typeface="Calibri"/>
              <a:sym typeface="Calibri"/>
            </a:endParaRPr>
          </a:p>
          <a:p>
            <a:pPr marL="457200" indent="-349250">
              <a:spcBef>
                <a:spcPts val="0"/>
              </a:spcBef>
              <a:buSzPct val="100000"/>
              <a:buFont typeface="Calibri"/>
              <a:buChar char="●"/>
            </a:pPr>
            <a:r>
              <a:rPr lang="en-US" sz="2800" dirty="0" smtClean="0">
                <a:solidFill>
                  <a:srgbClr val="194484"/>
                </a:solidFill>
                <a:latin typeface="Calibri"/>
                <a:ea typeface="Calibri"/>
                <a:cs typeface="Calibri"/>
                <a:sym typeface="Calibri"/>
              </a:rPr>
              <a:t>Locked down second bastion host for analysis</a:t>
            </a:r>
          </a:p>
          <a:p>
            <a:pPr marL="457200" indent="-349250">
              <a:spcBef>
                <a:spcPts val="0"/>
              </a:spcBef>
              <a:buSzPct val="100000"/>
              <a:buFont typeface="Calibri"/>
              <a:buChar char="●"/>
            </a:pP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US" sz="2800" b="0" i="0" u="none" strike="noStrike" cap="none" baseline="0" dirty="0" smtClean="0">
                <a:solidFill>
                  <a:srgbClr val="194484"/>
                </a:solidFill>
                <a:latin typeface="Calibri"/>
                <a:ea typeface="Calibri"/>
                <a:cs typeface="Calibri"/>
                <a:sym typeface="Calibri"/>
                <a:rtl val="0"/>
              </a:rPr>
              <a:t>Locked </a:t>
            </a:r>
            <a:r>
              <a:rPr lang="en-US" sz="2800" dirty="0" smtClean="0">
                <a:solidFill>
                  <a:srgbClr val="194484"/>
                </a:solidFill>
                <a:latin typeface="Calibri"/>
                <a:ea typeface="Calibri"/>
                <a:cs typeface="Calibri"/>
                <a:sym typeface="Calibri"/>
              </a:rPr>
              <a:t>compromised account</a:t>
            </a:r>
            <a:endParaRPr lang="en" sz="2800" b="0" i="0" u="none" strike="noStrike" cap="none" baseline="0" dirty="0">
              <a:solidFill>
                <a:srgbClr val="194484"/>
              </a:solidFill>
              <a:latin typeface="Calibri"/>
              <a:ea typeface="Calibri"/>
              <a:cs typeface="Calibri"/>
              <a:sym typeface="Calibri"/>
              <a:rtl val="0"/>
            </a:endParaRPr>
          </a:p>
          <a:p>
            <a:pPr marL="742950" marR="0" lvl="1" indent="-6350" algn="l" rtl="0">
              <a:lnSpc>
                <a:spcPct val="100000"/>
              </a:lnSpc>
              <a:spcBef>
                <a:spcPts val="0"/>
              </a:spcBef>
              <a:spcAft>
                <a:spcPts val="0"/>
              </a:spcAft>
              <a:buClr>
                <a:srgbClr val="194484"/>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77" name="Shape 177"/>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78" name="Shape 178"/>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732894105"/>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8" name="Shape 188"/>
          <p:cNvPicPr preferRelativeResize="0"/>
          <p:nvPr/>
        </p:nvPicPr>
        <p:blipFill rotWithShape="1">
          <a:blip r:embed="rId3">
            <a:alphaModFix/>
          </a:blip>
          <a:srcRect/>
          <a:stretch/>
        </p:blipFill>
        <p:spPr>
          <a:xfrm>
            <a:off x="7162800" y="152400"/>
            <a:ext cx="1600199" cy="1200299"/>
          </a:xfrm>
          <a:prstGeom prst="rect">
            <a:avLst/>
          </a:prstGeom>
          <a:noFill/>
          <a:ln>
            <a:noFill/>
          </a:ln>
        </p:spPr>
      </p:pic>
      <p:sp>
        <p:nvSpPr>
          <p:cNvPr id="184" name="Shape 184"/>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Attack: Bro </a:t>
            </a:r>
            <a:r>
              <a:rPr lang="en" sz="3600" dirty="0" smtClean="0">
                <a:solidFill>
                  <a:srgbClr val="194484"/>
                </a:solidFill>
                <a:latin typeface="Calibri"/>
                <a:ea typeface="Calibri"/>
                <a:cs typeface="Calibri"/>
                <a:sym typeface="Calibri"/>
              </a:rPr>
              <a:t>Logs</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Initial Investigation</a:t>
            </a:r>
            <a:endParaRPr lang="en" sz="3600" dirty="0">
              <a:solidFill>
                <a:srgbClr val="194484"/>
              </a:solidFill>
              <a:latin typeface="Calibri"/>
              <a:ea typeface="Calibri"/>
              <a:cs typeface="Calibri"/>
              <a:sym typeface="Calibri"/>
            </a:endParaRPr>
          </a:p>
        </p:txBody>
      </p:sp>
      <p:sp>
        <p:nvSpPr>
          <p:cNvPr id="185" name="Shape 185"/>
          <p:cNvSpPr txBox="1">
            <a:spLocks noGrp="1"/>
          </p:cNvSpPr>
          <p:nvPr>
            <p:ph type="body" idx="1"/>
          </p:nvPr>
        </p:nvSpPr>
        <p:spPr>
          <a:xfrm>
            <a:off x="457200" y="1255397"/>
            <a:ext cx="8229600" cy="5078282"/>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http_outbound</a:t>
            </a:r>
          </a:p>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2013-10-18 10:41:52.32975       BA4npmhPLmd     72.36.84.11     41249   173.10.160.233  80      1       GET     grsecurity.net  /~spender/exploits/enlightenment.tgz    -       Wget/1.12 (linux-gnu)   0       106904  200     OK      -       -       -       (empty) -       -       -       application/x-gzip      -       -</a:t>
            </a:r>
          </a:p>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2013-10-18 11:45:43.069156      lbziRB71lJ2     72.36.84.12     45495   83.228.93.76    80      1       GET     exploitworld.pc-freak.net       /tools/logcleaners/mig-logcleaner.tar.gz        -       Wget/1.12 (linux-gnu)   0       6705    200     OK      -       -       -       (empty) -       -       -</a:t>
            </a:r>
          </a:p>
          <a:p>
            <a:pPr marL="0" marR="0" lvl="0" indent="0" algn="l" rtl="0">
              <a:lnSpc>
                <a:spcPct val="100000"/>
              </a:lnSpc>
              <a:spcBef>
                <a:spcPts val="0"/>
              </a:spcBef>
              <a:spcAft>
                <a:spcPts val="0"/>
              </a:spcAft>
              <a:buClr>
                <a:schemeClr val="dk1"/>
              </a:buClr>
              <a:buFont typeface="Arial"/>
              <a:buNone/>
            </a:pPr>
            <a:endParaRPr b="1" dirty="0">
              <a:solidFill>
                <a:srgbClr val="194484"/>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ftp</a:t>
            </a:r>
          </a:p>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2013-10-18 11:47:20.356827      CUeejNxNjwf     72.36.84.12     39884   66.218.72.127   21      sh0692  &lt;hidden&gt;        RETR    ftp://66.218.72.127/sshbackdoor.tar.gz  -       -       0       226     Transfer complete.      -       -</a:t>
            </a:r>
          </a:p>
          <a:p>
            <a:pPr marL="0" marR="0" lvl="0" indent="0" algn="l" rtl="0">
              <a:lnSpc>
                <a:spcPct val="100000"/>
              </a:lnSpc>
              <a:spcBef>
                <a:spcPts val="0"/>
              </a:spcBef>
              <a:spcAft>
                <a:spcPts val="0"/>
              </a:spcAft>
              <a:buClr>
                <a:schemeClr val="dk1"/>
              </a:buClr>
              <a:buSzPct val="91666"/>
              <a:buFont typeface="Arial"/>
              <a:buNone/>
            </a:pPr>
            <a:r>
              <a:rPr lang="en" b="1" dirty="0">
                <a:solidFill>
                  <a:srgbClr val="194484"/>
                </a:solidFill>
                <a:latin typeface="Courier New"/>
                <a:ea typeface="Courier New"/>
                <a:cs typeface="Courier New"/>
                <a:sym typeface="Courier New"/>
              </a:rPr>
              <a:t>2013-10-21 05:50:34.980513      WHYA9rBaBr      72.36.84.11     52859   66.218.72.127   21      sh0692  &lt;hidden&gt;        STOR    ftp://66.218.72.127/./known_hosts       -       -       -       226     Transfer complete.      -       -</a:t>
            </a:r>
          </a:p>
          <a:p>
            <a:pPr marL="0" marR="0" lvl="0" indent="0" algn="l" rtl="0">
              <a:lnSpc>
                <a:spcPct val="100000"/>
              </a:lnSpc>
              <a:spcBef>
                <a:spcPts val="0"/>
              </a:spcBef>
              <a:spcAft>
                <a:spcPts val="0"/>
              </a:spcAft>
              <a:buClr>
                <a:srgbClr val="194484"/>
              </a:buClr>
              <a:buFont typeface="Calibri"/>
              <a:buNone/>
            </a:pPr>
            <a:endParaRPr sz="1200" b="1" dirty="0">
              <a:solidFill>
                <a:srgbClr val="194484"/>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194484"/>
              </a:buClr>
              <a:buFont typeface="Calibri"/>
              <a:buNone/>
            </a:pPr>
            <a:endParaRPr sz="1200" b="0" i="0" u="none" strike="noStrike" cap="none" baseline="0" dirty="0">
              <a:solidFill>
                <a:srgbClr val="000000"/>
              </a:solidFill>
              <a:latin typeface="Calibri"/>
              <a:ea typeface="Calibri"/>
              <a:cs typeface="Calibri"/>
              <a:sym typeface="Calibri"/>
            </a:endParaRPr>
          </a:p>
        </p:txBody>
      </p:sp>
      <p:sp>
        <p:nvSpPr>
          <p:cNvPr id="186" name="Shape 186"/>
          <p:cNvSpPr txBox="1">
            <a:spLocks noGrp="1"/>
          </p:cNvSpPr>
          <p:nvPr>
            <p:ph type="dt" idx="10"/>
          </p:nvPr>
        </p:nvSpPr>
        <p:spPr>
          <a:xfrm>
            <a:off x="1533175" y="6505860"/>
            <a:ext cx="1251599" cy="2705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Pr>
              <a:t>Aug 26, 2014</a:t>
            </a:r>
          </a:p>
        </p:txBody>
      </p:sp>
      <p:sp>
        <p:nvSpPr>
          <p:cNvPr id="187" name="Shape 187"/>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Pr>
              <a:t>Incident Response</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a:solidFill>
                  <a:srgbClr val="194484"/>
                </a:solidFill>
                <a:latin typeface="Calibri"/>
                <a:ea typeface="Calibri"/>
                <a:cs typeface="Calibri"/>
                <a:sym typeface="Calibri"/>
                <a:rtl val="0"/>
              </a:rPr>
              <a:t>HPC Bitcoin</a:t>
            </a:r>
          </a:p>
        </p:txBody>
      </p:sp>
      <p:sp>
        <p:nvSpPr>
          <p:cNvPr id="86" name="Shape 86"/>
          <p:cNvSpPr txBox="1">
            <a:spLocks noGrp="1"/>
          </p:cNvSpPr>
          <p:nvPr>
            <p:ph type="body" idx="1"/>
          </p:nvPr>
        </p:nvSpPr>
        <p:spPr>
          <a:xfrm>
            <a:off x="457200" y="1419750"/>
            <a:ext cx="8229600" cy="3046958"/>
          </a:xfrm>
          <a:prstGeom prst="rect">
            <a:avLst/>
          </a:prstGeom>
          <a:noFill/>
          <a:ln>
            <a:noFill/>
          </a:ln>
        </p:spPr>
        <p:txBody>
          <a:bodyPr lIns="91425" tIns="91425" rIns="91425" bIns="91425" anchor="t" anchorCtr="0">
            <a:spAutoFit/>
          </a:bodyPr>
          <a:lstStyle/>
          <a:p>
            <a:pPr marL="457200" marR="0" lvl="0" indent="-34290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rgbClr val="194484"/>
                </a:solidFill>
                <a:latin typeface="Calibri"/>
                <a:ea typeface="Calibri"/>
                <a:cs typeface="Calibri"/>
                <a:sym typeface="Calibri"/>
                <a:rtl val="0"/>
              </a:rPr>
              <a:t>First </a:t>
            </a:r>
            <a:r>
              <a:rPr lang="en" sz="2400" b="0" i="0" u="none" strike="noStrike" cap="none" baseline="0" dirty="0" smtClean="0">
                <a:solidFill>
                  <a:srgbClr val="194484"/>
                </a:solidFill>
                <a:latin typeface="Calibri"/>
                <a:ea typeface="Calibri"/>
                <a:cs typeface="Calibri"/>
                <a:sym typeface="Calibri"/>
                <a:rtl val="0"/>
              </a:rPr>
              <a:t>Indication</a:t>
            </a:r>
            <a:r>
              <a:rPr lang="en-US" sz="2400" b="0" i="0" u="none" strike="noStrike" cap="none" baseline="0" dirty="0" smtClean="0">
                <a:solidFill>
                  <a:srgbClr val="194484"/>
                </a:solidFill>
                <a:latin typeface="Calibri"/>
                <a:ea typeface="Calibri"/>
                <a:cs typeface="Calibri"/>
                <a:sym typeface="Calibri"/>
                <a:rtl val="0"/>
              </a:rPr>
              <a:t>/</a:t>
            </a:r>
            <a:r>
              <a:rPr lang="en-US" sz="2400" b="0" i="0" u="none" strike="noStrike" cap="none" baseline="0" dirty="0" smtClean="0">
                <a:solidFill>
                  <a:srgbClr val="C0504D"/>
                </a:solidFill>
                <a:latin typeface="Calibri"/>
                <a:ea typeface="Calibri"/>
                <a:cs typeface="Calibri"/>
                <a:sym typeface="Calibri"/>
                <a:rtl val="0"/>
              </a:rPr>
              <a:t>Alert</a:t>
            </a:r>
            <a:endParaRPr lang="en" sz="2400" b="0" i="0" u="none" strike="noStrike" cap="none" baseline="0" dirty="0">
              <a:solidFill>
                <a:srgbClr val="C0504D"/>
              </a:solidFill>
              <a:latin typeface="Calibri"/>
              <a:ea typeface="Calibri"/>
              <a:cs typeface="Calibri"/>
              <a:sym typeface="Calibri"/>
              <a:rtl val="0"/>
            </a:endParaRPr>
          </a:p>
          <a:p>
            <a:pPr marL="1200150" marR="0" lvl="1" indent="-34925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rgbClr val="194484"/>
                </a:solidFill>
                <a:latin typeface="Calibri"/>
                <a:ea typeface="Calibri"/>
                <a:cs typeface="Calibri"/>
                <a:sym typeface="Calibri"/>
                <a:rtl val="0"/>
              </a:rPr>
              <a:t>System </a:t>
            </a:r>
            <a:r>
              <a:rPr lang="en" sz="2400" b="0" i="0" u="none" strike="noStrike" cap="none" baseline="0" dirty="0" smtClean="0">
                <a:solidFill>
                  <a:srgbClr val="194484"/>
                </a:solidFill>
                <a:latin typeface="Calibri"/>
                <a:ea typeface="Calibri"/>
                <a:cs typeface="Calibri"/>
                <a:sym typeface="Calibri"/>
                <a:rtl val="0"/>
              </a:rPr>
              <a:t>Admin</a:t>
            </a:r>
            <a:r>
              <a:rPr lang="en-US" sz="2400" b="0" i="0" u="none" strike="noStrike" cap="none" baseline="0" dirty="0" err="1" smtClean="0">
                <a:solidFill>
                  <a:srgbClr val="194484"/>
                </a:solidFill>
                <a:latin typeface="Calibri"/>
                <a:ea typeface="Calibri"/>
                <a:cs typeface="Calibri"/>
                <a:sym typeface="Calibri"/>
                <a:rtl val="0"/>
              </a:rPr>
              <a:t>istrator</a:t>
            </a:r>
            <a:r>
              <a:rPr lang="en" sz="2400" b="0" i="0" u="none" strike="noStrike" cap="none" baseline="0" dirty="0" smtClean="0">
                <a:solidFill>
                  <a:srgbClr val="194484"/>
                </a:solidFill>
                <a:latin typeface="Calibri"/>
                <a:ea typeface="Calibri"/>
                <a:cs typeface="Calibri"/>
                <a:sym typeface="Calibri"/>
                <a:rtl val="0"/>
              </a:rPr>
              <a:t> </a:t>
            </a:r>
            <a:r>
              <a:rPr lang="en" sz="2400" b="0" i="0" u="none" strike="noStrike" cap="none" baseline="0" dirty="0">
                <a:solidFill>
                  <a:srgbClr val="194484"/>
                </a:solidFill>
                <a:latin typeface="Calibri"/>
                <a:ea typeface="Calibri"/>
                <a:cs typeface="Calibri"/>
                <a:sym typeface="Calibri"/>
                <a:rtl val="0"/>
              </a:rPr>
              <a:t>noticed “oddities</a:t>
            </a:r>
            <a:r>
              <a:rPr lang="en" sz="2400" b="0" i="0" u="none" strike="noStrike" cap="none" baseline="0" dirty="0" smtClean="0">
                <a:solidFill>
                  <a:srgbClr val="194484"/>
                </a:solidFill>
                <a:latin typeface="Calibri"/>
                <a:ea typeface="Calibri"/>
                <a:cs typeface="Calibri"/>
                <a:sym typeface="Calibri"/>
                <a:rtl val="0"/>
              </a:rPr>
              <a:t>”</a:t>
            </a:r>
            <a:r>
              <a:rPr lang="en-US" sz="2400" b="0" i="0" u="none" strike="noStrike" cap="none" baseline="0" dirty="0" smtClean="0">
                <a:solidFill>
                  <a:srgbClr val="194484"/>
                </a:solidFill>
                <a:latin typeface="Calibri"/>
                <a:ea typeface="Calibri"/>
                <a:cs typeface="Calibri"/>
                <a:sym typeface="Calibri"/>
                <a:rtl val="0"/>
              </a:rPr>
              <a:t> in system behavior</a:t>
            </a:r>
          </a:p>
          <a:p>
            <a:pPr marL="1200150" marR="0" lvl="1" indent="-349250" algn="l" rtl="0">
              <a:lnSpc>
                <a:spcPct val="100000"/>
              </a:lnSpc>
              <a:spcBef>
                <a:spcPts val="0"/>
              </a:spcBef>
              <a:spcAft>
                <a:spcPts val="0"/>
              </a:spcAft>
              <a:buClr>
                <a:srgbClr val="194484"/>
              </a:buClr>
              <a:buSzPct val="100000"/>
              <a:buFont typeface="Calibri"/>
              <a:buChar char="●"/>
            </a:pPr>
            <a:r>
              <a:rPr lang="en" sz="2400" b="0" i="0" u="none" strike="noStrike" cap="none" baseline="0" dirty="0" smtClean="0">
                <a:solidFill>
                  <a:srgbClr val="194484"/>
                </a:solidFill>
                <a:latin typeface="Calibri"/>
                <a:ea typeface="Calibri"/>
                <a:cs typeface="Calibri"/>
                <a:sym typeface="Calibri"/>
                <a:rtl val="0"/>
              </a:rPr>
              <a:t>Noticed </a:t>
            </a:r>
            <a:r>
              <a:rPr lang="en" sz="2400" b="0" i="0" u="none" strike="noStrike" cap="none" baseline="0" dirty="0">
                <a:solidFill>
                  <a:srgbClr val="194484"/>
                </a:solidFill>
                <a:latin typeface="Calibri"/>
                <a:ea typeface="Calibri"/>
                <a:cs typeface="Calibri"/>
                <a:sym typeface="Calibri"/>
                <a:rtl val="0"/>
              </a:rPr>
              <a:t>term "Bitcoin" in some of the </a:t>
            </a:r>
            <a:r>
              <a:rPr lang="en" sz="2400" b="0" i="0" u="none" strike="noStrike" cap="none" baseline="0" dirty="0" smtClean="0">
                <a:solidFill>
                  <a:srgbClr val="194484"/>
                </a:solidFill>
                <a:latin typeface="Calibri"/>
                <a:ea typeface="Calibri"/>
                <a:cs typeface="Calibri"/>
                <a:sym typeface="Calibri"/>
                <a:rtl val="0"/>
              </a:rPr>
              <a:t>jobs</a:t>
            </a:r>
            <a:endParaRPr lang="en-US" sz="24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endParaRPr lang="en-US" sz="2400" dirty="0" smtClean="0">
              <a:solidFill>
                <a:srgbClr val="194484"/>
              </a:solidFill>
              <a:latin typeface="Calibri"/>
              <a:ea typeface="Calibri"/>
              <a:cs typeface="Calibri"/>
              <a:sym typeface="Calibri"/>
            </a:endParaRPr>
          </a:p>
          <a:p>
            <a:pPr marL="457200" indent="-349250">
              <a:spcBef>
                <a:spcPts val="0"/>
              </a:spcBef>
              <a:buSzPct val="100000"/>
              <a:buFont typeface="Calibri"/>
              <a:buChar char="●"/>
            </a:pPr>
            <a:r>
              <a:rPr lang="en-US" sz="2400" dirty="0" smtClean="0">
                <a:solidFill>
                  <a:srgbClr val="194484"/>
                </a:solidFill>
                <a:latin typeface="Calibri"/>
                <a:ea typeface="Calibri"/>
                <a:cs typeface="Calibri"/>
                <a:sym typeface="Calibri"/>
              </a:rPr>
              <a:t>Because this administrator knew about </a:t>
            </a:r>
            <a:r>
              <a:rPr lang="en-US" sz="2400" dirty="0" err="1" smtClean="0">
                <a:solidFill>
                  <a:srgbClr val="194484"/>
                </a:solidFill>
                <a:latin typeface="Calibri"/>
                <a:ea typeface="Calibri"/>
                <a:cs typeface="Calibri"/>
                <a:sym typeface="Calibri"/>
              </a:rPr>
              <a:t>Bitcoin</a:t>
            </a:r>
            <a:r>
              <a:rPr lang="en-US" sz="2400" dirty="0" smtClean="0">
                <a:solidFill>
                  <a:srgbClr val="194484"/>
                </a:solidFill>
                <a:latin typeface="Calibri"/>
                <a:ea typeface="Calibri"/>
                <a:cs typeface="Calibri"/>
                <a:sym typeface="Calibri"/>
              </a:rPr>
              <a:t> he suspected it was a violation of the </a:t>
            </a:r>
            <a:r>
              <a:rPr lang="en-US" sz="2400" dirty="0">
                <a:solidFill>
                  <a:srgbClr val="194484"/>
                </a:solidFill>
                <a:latin typeface="Calibri"/>
                <a:ea typeface="Calibri"/>
                <a:cs typeface="Calibri"/>
                <a:sym typeface="Calibri"/>
              </a:rPr>
              <a:t>A</a:t>
            </a:r>
            <a:r>
              <a:rPr lang="en-US" sz="2400" dirty="0" smtClean="0">
                <a:solidFill>
                  <a:srgbClr val="194484"/>
                </a:solidFill>
                <a:latin typeface="Calibri"/>
                <a:ea typeface="Calibri"/>
                <a:cs typeface="Calibri"/>
                <a:sym typeface="Calibri"/>
              </a:rPr>
              <a:t>uthorized </a:t>
            </a:r>
            <a:r>
              <a:rPr lang="en-US" sz="2400" dirty="0">
                <a:solidFill>
                  <a:srgbClr val="194484"/>
                </a:solidFill>
                <a:latin typeface="Calibri"/>
                <a:ea typeface="Calibri"/>
                <a:cs typeface="Calibri"/>
                <a:sym typeface="Calibri"/>
              </a:rPr>
              <a:t>U</a:t>
            </a:r>
            <a:r>
              <a:rPr lang="en-US" sz="2400" dirty="0" smtClean="0">
                <a:solidFill>
                  <a:srgbClr val="194484"/>
                </a:solidFill>
                <a:latin typeface="Calibri"/>
                <a:ea typeface="Calibri"/>
                <a:cs typeface="Calibri"/>
                <a:sym typeface="Calibri"/>
              </a:rPr>
              <a:t>se Policy</a:t>
            </a:r>
            <a:endParaRPr lang="en" sz="2400" b="0" i="0" u="none" strike="noStrike" cap="none" baseline="0" dirty="0">
              <a:solidFill>
                <a:srgbClr val="194484"/>
              </a:solidFill>
              <a:latin typeface="Calibri"/>
              <a:ea typeface="Calibri"/>
              <a:cs typeface="Calibri"/>
              <a:sym typeface="Calibri"/>
              <a:rtl val="0"/>
            </a:endParaRPr>
          </a:p>
          <a:p>
            <a:pPr marL="850900" marR="0" lvl="1" indent="0" algn="l" rtl="0">
              <a:lnSpc>
                <a:spcPct val="100000"/>
              </a:lnSpc>
              <a:spcBef>
                <a:spcPts val="0"/>
              </a:spcBef>
              <a:spcAft>
                <a:spcPts val="0"/>
              </a:spcAft>
              <a:buClr>
                <a:srgbClr val="194484"/>
              </a:buClr>
              <a:buFont typeface="Arial"/>
              <a:buNone/>
            </a:pPr>
            <a:endParaRPr sz="1800" b="0" i="0" u="none" strike="noStrike" cap="none" baseline="0" dirty="0">
              <a:solidFill>
                <a:srgbClr val="194484"/>
              </a:solidFill>
              <a:latin typeface="Calibri"/>
              <a:ea typeface="Calibri"/>
              <a:cs typeface="Calibri"/>
              <a:sym typeface="Calibri"/>
              <a:rtl val="0"/>
            </a:endParaRPr>
          </a:p>
        </p:txBody>
      </p:sp>
      <p:sp>
        <p:nvSpPr>
          <p:cNvPr id="87" name="Shape 87"/>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88" name="Shape 88"/>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89" name="Shape 89"/>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I</a:t>
            </a:r>
            <a:r>
              <a:rPr lang="en-US" sz="3600" i="1" dirty="0">
                <a:solidFill>
                  <a:srgbClr val="C0504D"/>
                </a:solidFill>
                <a:latin typeface="Calibri"/>
                <a:ea typeface="Calibri"/>
                <a:cs typeface="Calibri"/>
                <a:sym typeface="Calibri"/>
              </a:rPr>
              <a:t>nitial </a:t>
            </a:r>
            <a:r>
              <a:rPr lang="en-US" sz="3600" i="1" dirty="0" smtClean="0">
                <a:solidFill>
                  <a:srgbClr val="C0504D"/>
                </a:solidFill>
                <a:latin typeface="Calibri"/>
                <a:ea typeface="Calibri"/>
                <a:cs typeface="Calibri"/>
                <a:sym typeface="Calibri"/>
              </a:rPr>
              <a:t>Investigation</a:t>
            </a:r>
            <a:endParaRPr lang="en" sz="3600" dirty="0">
              <a:solidFill>
                <a:srgbClr val="194484"/>
              </a:solidFill>
              <a:latin typeface="Calibri"/>
              <a:ea typeface="Calibri"/>
              <a:cs typeface="Calibri"/>
              <a:sym typeface="Calibri"/>
            </a:endParaRPr>
          </a:p>
        </p:txBody>
      </p:sp>
      <p:sp>
        <p:nvSpPr>
          <p:cNvPr id="203" name="Shape 203"/>
          <p:cNvSpPr txBox="1">
            <a:spLocks noGrp="1"/>
          </p:cNvSpPr>
          <p:nvPr>
            <p:ph type="body" idx="1"/>
          </p:nvPr>
        </p:nvSpPr>
        <p:spPr>
          <a:xfrm>
            <a:off x="457200" y="1419750"/>
            <a:ext cx="8229600" cy="3877954"/>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[root@mgmt1 ~]# ssh </a:t>
            </a:r>
            <a:r>
              <a:rPr lang="en" sz="2000" b="1" dirty="0">
                <a:solidFill>
                  <a:srgbClr val="194484"/>
                </a:solidFill>
                <a:latin typeface="Courier New"/>
                <a:ea typeface="Courier New"/>
                <a:cs typeface="Courier New"/>
                <a:sym typeface="Courier New"/>
                <a:rtl val="0"/>
              </a:rPr>
              <a:t>head1</a:t>
            </a:r>
            <a:r>
              <a:rPr lang="en" sz="2000" b="1" i="0" u="none" strike="noStrike" cap="none" baseline="0" dirty="0">
                <a:solidFill>
                  <a:srgbClr val="194484"/>
                </a:solidFill>
                <a:latin typeface="Courier New"/>
                <a:ea typeface="Courier New"/>
                <a:cs typeface="Courier New"/>
                <a:sym typeface="Courier New"/>
                <a:rtl val="0"/>
              </a:rPr>
              <a:t> md5sum /usr/sbin/sshd</a:t>
            </a: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59cc0ee569f6c63db168b3a995a78585  /usr/sbin/sshd</a:t>
            </a:r>
          </a:p>
          <a:p>
            <a:pPr marL="0" marR="0" lvl="0" indent="0" algn="l" rtl="0">
              <a:lnSpc>
                <a:spcPct val="100000"/>
              </a:lnSpc>
              <a:spcBef>
                <a:spcPts val="0"/>
              </a:spcBef>
              <a:spcAft>
                <a:spcPts val="0"/>
              </a:spcAft>
              <a:buClr>
                <a:srgbClr val="194484"/>
              </a:buClr>
              <a:buFont typeface="Calibri"/>
              <a:buNone/>
            </a:pPr>
            <a:endParaRPr sz="2000" b="1" dirty="0">
              <a:solidFill>
                <a:srgbClr val="194484"/>
              </a:solidFill>
              <a:latin typeface="Courier New"/>
              <a:ea typeface="Courier New"/>
              <a:cs typeface="Courier New"/>
              <a:sym typeface="Courier New"/>
              <a:rtl val="0"/>
            </a:endParaRP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[root@mgmt1 ~]# ssh </a:t>
            </a:r>
            <a:r>
              <a:rPr lang="en" sz="2000" b="1" dirty="0">
                <a:solidFill>
                  <a:srgbClr val="194484"/>
                </a:solidFill>
                <a:latin typeface="Courier New"/>
                <a:ea typeface="Courier New"/>
                <a:cs typeface="Courier New"/>
                <a:sym typeface="Courier New"/>
                <a:rtl val="0"/>
              </a:rPr>
              <a:t>compute101</a:t>
            </a:r>
            <a:r>
              <a:rPr lang="en" sz="2000" b="1" i="0" u="none" strike="noStrike" cap="none" baseline="0" dirty="0">
                <a:solidFill>
                  <a:srgbClr val="194484"/>
                </a:solidFill>
                <a:latin typeface="Courier New"/>
                <a:ea typeface="Courier New"/>
                <a:cs typeface="Courier New"/>
                <a:sym typeface="Courier New"/>
                <a:rtl val="0"/>
              </a:rPr>
              <a:t> md5sum /usr/sbin/sshd</a:t>
            </a: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59cc0ee569f6c63db168b3a995a78585  /usr/sbin/sshd</a:t>
            </a:r>
          </a:p>
          <a:p>
            <a:pPr marL="0" marR="0" lvl="0" indent="0" algn="l" rtl="0">
              <a:lnSpc>
                <a:spcPct val="100000"/>
              </a:lnSpc>
              <a:spcBef>
                <a:spcPts val="0"/>
              </a:spcBef>
              <a:spcAft>
                <a:spcPts val="0"/>
              </a:spcAft>
              <a:buClr>
                <a:srgbClr val="194484"/>
              </a:buClr>
              <a:buFont typeface="Calibri"/>
              <a:buNone/>
            </a:pPr>
            <a:endParaRPr sz="2000" b="1" dirty="0">
              <a:solidFill>
                <a:srgbClr val="194484"/>
              </a:solidFill>
              <a:latin typeface="Courier New"/>
              <a:ea typeface="Courier New"/>
              <a:cs typeface="Courier New"/>
              <a:sym typeface="Courier New"/>
              <a:rtl val="0"/>
            </a:endParaRP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[root@mgmt1 ~]# ssh </a:t>
            </a:r>
            <a:r>
              <a:rPr lang="en" sz="2000" b="1" dirty="0">
                <a:solidFill>
                  <a:srgbClr val="194484"/>
                </a:solidFill>
                <a:latin typeface="Courier New"/>
                <a:ea typeface="Courier New"/>
                <a:cs typeface="Courier New"/>
                <a:sym typeface="Courier New"/>
                <a:rtl val="0"/>
              </a:rPr>
              <a:t>compute100</a:t>
            </a:r>
            <a:r>
              <a:rPr lang="en" sz="2000" b="1" i="0" u="none" strike="noStrike" cap="none" baseline="0" dirty="0">
                <a:solidFill>
                  <a:srgbClr val="194484"/>
                </a:solidFill>
                <a:latin typeface="Courier New"/>
                <a:ea typeface="Courier New"/>
                <a:cs typeface="Courier New"/>
                <a:sym typeface="Courier New"/>
                <a:rtl val="0"/>
              </a:rPr>
              <a:t> md5sum /usr/sbin/sshd</a:t>
            </a: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59cc0ee569f6c63db168b3a995a78585  /usr/sbin/sshd</a:t>
            </a:r>
          </a:p>
          <a:p>
            <a:pPr marL="0" marR="0" lvl="0" indent="0" algn="l" rtl="0">
              <a:lnSpc>
                <a:spcPct val="100000"/>
              </a:lnSpc>
              <a:spcBef>
                <a:spcPts val="0"/>
              </a:spcBef>
              <a:spcAft>
                <a:spcPts val="0"/>
              </a:spcAft>
              <a:buClr>
                <a:srgbClr val="194484"/>
              </a:buClr>
              <a:buFont typeface="Calibri"/>
              <a:buNone/>
            </a:pPr>
            <a:endParaRPr sz="2000" b="1" dirty="0">
              <a:solidFill>
                <a:srgbClr val="194484"/>
              </a:solidFill>
              <a:latin typeface="Courier New"/>
              <a:ea typeface="Courier New"/>
              <a:cs typeface="Courier New"/>
              <a:sym typeface="Courier New"/>
              <a:rtl val="0"/>
            </a:endParaRP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[root@mgmt1 ~]# ssh </a:t>
            </a:r>
            <a:r>
              <a:rPr lang="en" sz="2000" b="1" dirty="0">
                <a:solidFill>
                  <a:srgbClr val="194484"/>
                </a:solidFill>
                <a:latin typeface="Courier New"/>
                <a:ea typeface="Courier New"/>
                <a:cs typeface="Courier New"/>
                <a:sym typeface="Courier New"/>
                <a:rtl val="0"/>
              </a:rPr>
              <a:t>head2</a:t>
            </a:r>
            <a:r>
              <a:rPr lang="en" sz="2000" b="1" i="0" u="none" strike="noStrike" cap="none" baseline="0" dirty="0">
                <a:solidFill>
                  <a:srgbClr val="194484"/>
                </a:solidFill>
                <a:latin typeface="Courier New"/>
                <a:ea typeface="Courier New"/>
                <a:cs typeface="Courier New"/>
                <a:sym typeface="Courier New"/>
                <a:rtl val="0"/>
              </a:rPr>
              <a:t> md5sum /usr/sbin/sshd</a:t>
            </a:r>
          </a:p>
          <a:p>
            <a:pPr marL="0" marR="0" lvl="0" indent="0" algn="l" rtl="0">
              <a:lnSpc>
                <a:spcPct val="100000"/>
              </a:lnSpc>
              <a:spcBef>
                <a:spcPts val="0"/>
              </a:spcBef>
              <a:spcAft>
                <a:spcPts val="0"/>
              </a:spcAft>
              <a:buClr>
                <a:srgbClr val="194484"/>
              </a:buClr>
              <a:buSzPct val="25000"/>
              <a:buFont typeface="Calibri"/>
              <a:buNone/>
            </a:pPr>
            <a:r>
              <a:rPr lang="en" sz="2000" b="1" i="0" u="none" strike="noStrike" cap="none" baseline="0" dirty="0">
                <a:solidFill>
                  <a:srgbClr val="194484"/>
                </a:solidFill>
                <a:latin typeface="Courier New"/>
                <a:ea typeface="Courier New"/>
                <a:cs typeface="Courier New"/>
                <a:sym typeface="Courier New"/>
                <a:rtl val="0"/>
              </a:rPr>
              <a:t>828008572453357cbac5a84d50a67260  /usr/sbin/sshd</a:t>
            </a:r>
          </a:p>
          <a:p>
            <a:pPr marL="0" marR="0" lvl="0" indent="0" algn="l" rtl="0">
              <a:lnSpc>
                <a:spcPct val="100000"/>
              </a:lnSpc>
              <a:spcBef>
                <a:spcPts val="0"/>
              </a:spcBef>
              <a:spcAft>
                <a:spcPts val="0"/>
              </a:spcAft>
              <a:buClr>
                <a:srgbClr val="194484"/>
              </a:buClr>
              <a:buFont typeface="Calibri"/>
              <a:buNone/>
            </a:pPr>
            <a:endParaRPr sz="2000" b="0" i="0" u="none" strike="noStrike" cap="none" baseline="0" dirty="0">
              <a:solidFill>
                <a:srgbClr val="000000"/>
              </a:solidFill>
              <a:latin typeface="Calibri"/>
              <a:ea typeface="Calibri"/>
              <a:cs typeface="Calibri"/>
              <a:sym typeface="Calibri"/>
              <a:rtl val="0"/>
            </a:endParaRPr>
          </a:p>
        </p:txBody>
      </p:sp>
      <p:sp>
        <p:nvSpPr>
          <p:cNvPr id="204" name="Shape 204"/>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05" name="Shape 205"/>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06" name="Shape 206"/>
          <p:cNvPicPr preferRelativeResize="0"/>
          <p:nvPr/>
        </p:nvPicPr>
        <p:blipFill rotWithShape="1">
          <a:blip r:embed="rId3">
            <a:alphaModFix/>
          </a:blip>
          <a:srcRect/>
          <a:stretch/>
        </p:blipFill>
        <p:spPr>
          <a:xfrm>
            <a:off x="7162800" y="152400"/>
            <a:ext cx="1600199" cy="12002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I</a:t>
            </a:r>
            <a:r>
              <a:rPr lang="en-US" sz="3600" i="1" dirty="0">
                <a:solidFill>
                  <a:srgbClr val="C0504D"/>
                </a:solidFill>
                <a:latin typeface="Calibri"/>
                <a:ea typeface="Calibri"/>
                <a:cs typeface="Calibri"/>
                <a:sym typeface="Calibri"/>
              </a:rPr>
              <a:t>nitial </a:t>
            </a:r>
            <a:r>
              <a:rPr lang="en-US" sz="3600" i="1" dirty="0" smtClean="0">
                <a:solidFill>
                  <a:srgbClr val="C0504D"/>
                </a:solidFill>
                <a:latin typeface="Calibri"/>
                <a:ea typeface="Calibri"/>
                <a:cs typeface="Calibri"/>
                <a:sym typeface="Calibri"/>
              </a:rPr>
              <a:t>Investigation</a:t>
            </a:r>
            <a:endParaRPr lang="en" sz="3600" dirty="0">
              <a:solidFill>
                <a:srgbClr val="194484"/>
              </a:solidFill>
              <a:latin typeface="Calibri"/>
              <a:ea typeface="Calibri"/>
              <a:cs typeface="Calibri"/>
              <a:sym typeface="Calibri"/>
            </a:endParaRPr>
          </a:p>
        </p:txBody>
      </p:sp>
      <p:sp>
        <p:nvSpPr>
          <p:cNvPr id="212" name="Shape 212"/>
          <p:cNvSpPr txBox="1">
            <a:spLocks noGrp="1"/>
          </p:cNvSpPr>
          <p:nvPr>
            <p:ph type="body" idx="1"/>
          </p:nvPr>
        </p:nvSpPr>
        <p:spPr>
          <a:xfrm>
            <a:off x="457200" y="1419750"/>
            <a:ext cx="8229600" cy="4018499"/>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[root@</a:t>
            </a:r>
            <a:r>
              <a:rPr lang="en" sz="1200" b="1">
                <a:solidFill>
                  <a:srgbClr val="194484"/>
                </a:solidFill>
                <a:latin typeface="Courier New"/>
                <a:ea typeface="Courier New"/>
                <a:cs typeface="Courier New"/>
                <a:sym typeface="Courier New"/>
                <a:rtl val="0"/>
              </a:rPr>
              <a:t>head2</a:t>
            </a:r>
            <a:r>
              <a:rPr lang="en" sz="1200" b="1" i="0" u="none" strike="noStrike" cap="none" baseline="0">
                <a:solidFill>
                  <a:srgbClr val="194484"/>
                </a:solidFill>
                <a:latin typeface="Courier New"/>
                <a:ea typeface="Courier New"/>
                <a:cs typeface="Courier New"/>
                <a:sym typeface="Courier New"/>
                <a:rtl val="0"/>
              </a:rPr>
              <a:t> ~]# rpm --verify -v openssh-server openssh-clients</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c /etc/pam.d/ssh-keycat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/etc/pam.d/sshd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/etc/rc.d/init.d/sshd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/etc/ssh/sshd_config</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c /etc/sysconfig/sshd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/usr/libexec/openssh/sftp-server</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/usr/libexec/openssh/ssh-keycat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/usr/sbin/.sshd.hmac</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/usr/sbin/sshd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/var/empty/sshd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/etc/ssh/ssh_config</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/usr/bin/.ssh.hmac</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/usr/bin/scp</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/usr/bin/sftp</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/usr/bin/slogin</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/usr/bin/ssh</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/usr/bin/ssh-add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SM5...GT.    /usr/bin/ssh-agent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/usr/bin/ssh-copy-id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/usr/bin/ssh-keyscan</a:t>
            </a:r>
          </a:p>
          <a:p>
            <a:pPr marL="0" marR="0" lvl="0" indent="0" algn="l" rtl="0">
              <a:lnSpc>
                <a:spcPct val="100000"/>
              </a:lnSpc>
              <a:spcBef>
                <a:spcPts val="0"/>
              </a:spcBef>
              <a:spcAft>
                <a:spcPts val="0"/>
              </a:spcAft>
              <a:buClr>
                <a:srgbClr val="194484"/>
              </a:buClr>
              <a:buFont typeface="Arial"/>
              <a:buNone/>
            </a:pPr>
            <a:endParaRPr sz="1200" b="0" i="0" u="none" strike="noStrike" cap="none" baseline="0">
              <a:solidFill>
                <a:srgbClr val="000000"/>
              </a:solidFill>
              <a:latin typeface="Calibri"/>
              <a:ea typeface="Calibri"/>
              <a:cs typeface="Calibri"/>
              <a:sym typeface="Calibri"/>
              <a:rtl val="0"/>
            </a:endParaRPr>
          </a:p>
          <a:p>
            <a:pPr marL="0" marR="0" lvl="0" indent="0" algn="l" rtl="0">
              <a:lnSpc>
                <a:spcPct val="100000"/>
              </a:lnSpc>
              <a:spcBef>
                <a:spcPts val="0"/>
              </a:spcBef>
              <a:spcAft>
                <a:spcPts val="0"/>
              </a:spcAft>
              <a:buClr>
                <a:srgbClr val="194484"/>
              </a:buClr>
              <a:buSzPct val="25000"/>
              <a:buFont typeface="Calibri"/>
              <a:buNone/>
            </a:pPr>
            <a:r>
              <a:rPr lang="en" sz="1200" b="0" i="0" u="none" strike="noStrike" cap="none" baseline="0">
                <a:solidFill>
                  <a:srgbClr val="000000"/>
                </a:solidFill>
                <a:latin typeface="Calibri"/>
                <a:ea typeface="Calibri"/>
                <a:cs typeface="Calibri"/>
                <a:sym typeface="Calibri"/>
                <a:rtl val="0"/>
              </a:rPr>
              <a:t>Versus the same on </a:t>
            </a:r>
            <a:r>
              <a:rPr lang="en" sz="1200">
                <a:latin typeface="Calibri"/>
                <a:ea typeface="Calibri"/>
                <a:cs typeface="Calibri"/>
                <a:sym typeface="Calibri"/>
                <a:rtl val="0"/>
              </a:rPr>
              <a:t>head1</a:t>
            </a:r>
          </a:p>
        </p:txBody>
      </p:sp>
      <p:sp>
        <p:nvSpPr>
          <p:cNvPr id="213" name="Shape 21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14" name="Shape 21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15" name="Shape 215"/>
          <p:cNvPicPr preferRelativeResize="0"/>
          <p:nvPr/>
        </p:nvPicPr>
        <p:blipFill rotWithShape="1">
          <a:blip r:embed="rId3">
            <a:alphaModFix/>
          </a:blip>
          <a:srcRect/>
          <a:stretch/>
        </p:blipFill>
        <p:spPr>
          <a:xfrm>
            <a:off x="7162800" y="152400"/>
            <a:ext cx="1600199" cy="12002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I</a:t>
            </a:r>
            <a:r>
              <a:rPr lang="en-US" sz="3600" i="1" dirty="0">
                <a:solidFill>
                  <a:srgbClr val="C0504D"/>
                </a:solidFill>
                <a:latin typeface="Calibri"/>
                <a:ea typeface="Calibri"/>
                <a:cs typeface="Calibri"/>
                <a:sym typeface="Calibri"/>
              </a:rPr>
              <a:t>nitial </a:t>
            </a:r>
            <a:r>
              <a:rPr lang="en-US" sz="3600" i="1" dirty="0" smtClean="0">
                <a:solidFill>
                  <a:srgbClr val="C0504D"/>
                </a:solidFill>
                <a:latin typeface="Calibri"/>
                <a:ea typeface="Calibri"/>
                <a:cs typeface="Calibri"/>
                <a:sym typeface="Calibri"/>
              </a:rPr>
              <a:t>Investigation</a:t>
            </a:r>
            <a:endParaRPr lang="en" sz="3600" dirty="0">
              <a:solidFill>
                <a:srgbClr val="194484"/>
              </a:solidFill>
              <a:latin typeface="Calibri"/>
              <a:ea typeface="Calibri"/>
              <a:cs typeface="Calibri"/>
              <a:sym typeface="Calibri"/>
            </a:endParaRPr>
          </a:p>
        </p:txBody>
      </p:sp>
      <p:sp>
        <p:nvSpPr>
          <p:cNvPr id="221" name="Shape 221"/>
          <p:cNvSpPr txBox="1">
            <a:spLocks noGrp="1"/>
          </p:cNvSpPr>
          <p:nvPr>
            <p:ph type="body" idx="1"/>
          </p:nvPr>
        </p:nvSpPr>
        <p:spPr>
          <a:xfrm>
            <a:off x="457200" y="1419750"/>
            <a:ext cx="8229600" cy="4018499"/>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[root@</a:t>
            </a:r>
            <a:r>
              <a:rPr lang="en" sz="1200" b="1">
                <a:solidFill>
                  <a:srgbClr val="194484"/>
                </a:solidFill>
                <a:latin typeface="Courier New"/>
                <a:ea typeface="Courier New"/>
                <a:cs typeface="Courier New"/>
                <a:sym typeface="Courier New"/>
                <a:rtl val="0"/>
              </a:rPr>
              <a:t>head1</a:t>
            </a:r>
            <a:r>
              <a:rPr lang="en" sz="1200" b="1" i="0" u="none" strike="noStrike" cap="none" baseline="0">
                <a:solidFill>
                  <a:srgbClr val="194484"/>
                </a:solidFill>
                <a:latin typeface="Courier New"/>
                <a:ea typeface="Courier New"/>
                <a:cs typeface="Courier New"/>
                <a:sym typeface="Courier New"/>
                <a:rtl val="0"/>
              </a:rPr>
              <a:t> ~]# rpm --verify -v openssh-server openssh-clients</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c /etc/pam.d/ssh-keycat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/etc/pam.d/sshd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/etc/rc.d/init.d/sshd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/etc/ssh/sshd_config</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c /etc/sysconfig/sshd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/usr/libexec/openssh/sftp-server</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/usr/libexec/openssh/ssh-keycat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/usr/sbin/.sshd.hmac</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/usr/sbin/sshd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/var/empty/sshd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S.5....T.  c /etc/ssh/ssh_config</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/usr/bin/.ssh.hmac</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/usr/bin/scp</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/usr/bin/sftp</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....L....    /usr/bin/slogin</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/usr/bin/ssh-add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/usr/bin/ssh-agent</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/usr/bin/ssh-copy-id</a:t>
            </a:r>
          </a:p>
          <a:p>
            <a:pPr marL="0" marR="0" lvl="0" indent="0" algn="l" rtl="0">
              <a:lnSpc>
                <a:spcPct val="100000"/>
              </a:lnSpc>
              <a:spcBef>
                <a:spcPts val="0"/>
              </a:spcBef>
              <a:spcAft>
                <a:spcPts val="0"/>
              </a:spcAft>
              <a:buClr>
                <a:srgbClr val="194484"/>
              </a:buClr>
              <a:buSzPct val="25000"/>
              <a:buFont typeface="Calibri"/>
              <a:buNone/>
            </a:pPr>
            <a:r>
              <a:rPr lang="en" sz="1200" b="1" i="0" u="none" strike="noStrike" cap="none" baseline="0">
                <a:solidFill>
                  <a:srgbClr val="194484"/>
                </a:solidFill>
                <a:latin typeface="Courier New"/>
                <a:ea typeface="Courier New"/>
                <a:cs typeface="Courier New"/>
                <a:sym typeface="Courier New"/>
                <a:rtl val="0"/>
              </a:rPr>
              <a:t>.........    /usr/bin/ssh-keyscan</a:t>
            </a:r>
          </a:p>
          <a:p>
            <a:pPr marL="0" marR="0" lvl="0" indent="0" algn="l" rtl="0">
              <a:lnSpc>
                <a:spcPct val="100000"/>
              </a:lnSpc>
              <a:spcBef>
                <a:spcPts val="0"/>
              </a:spcBef>
              <a:spcAft>
                <a:spcPts val="0"/>
              </a:spcAft>
              <a:buClr>
                <a:srgbClr val="194484"/>
              </a:buClr>
              <a:buFont typeface="Arial"/>
              <a:buNone/>
            </a:pPr>
            <a:endParaRPr sz="1200" b="0" i="0" u="none" strike="noStrike" cap="none" baseline="0">
              <a:solidFill>
                <a:srgbClr val="000000"/>
              </a:solidFill>
              <a:latin typeface="Calibri"/>
              <a:ea typeface="Calibri"/>
              <a:cs typeface="Calibri"/>
              <a:sym typeface="Calibri"/>
              <a:rtl val="0"/>
            </a:endParaRPr>
          </a:p>
        </p:txBody>
      </p:sp>
      <p:sp>
        <p:nvSpPr>
          <p:cNvPr id="222" name="Shape 222"/>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23" name="Shape 223"/>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24" name="Shape 224"/>
          <p:cNvPicPr preferRelativeResize="0"/>
          <p:nvPr/>
        </p:nvPicPr>
        <p:blipFill rotWithShape="1">
          <a:blip r:embed="rId3">
            <a:alphaModFix/>
          </a:blip>
          <a:srcRect/>
          <a:stretch/>
        </p:blipFill>
        <p:spPr>
          <a:xfrm>
            <a:off x="7162800" y="152400"/>
            <a:ext cx="1600199" cy="12002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Further Analysis</a:t>
            </a:r>
            <a:endParaRPr lang="en" sz="3600" dirty="0">
              <a:solidFill>
                <a:srgbClr val="194484"/>
              </a:solidFill>
              <a:latin typeface="Calibri"/>
              <a:ea typeface="Calibri"/>
              <a:cs typeface="Calibri"/>
              <a:sym typeface="Calibri"/>
            </a:endParaRPr>
          </a:p>
        </p:txBody>
      </p:sp>
      <p:sp>
        <p:nvSpPr>
          <p:cNvPr id="248" name="Shape 248"/>
          <p:cNvSpPr txBox="1">
            <a:spLocks noGrp="1"/>
          </p:cNvSpPr>
          <p:nvPr>
            <p:ph type="body" idx="1"/>
          </p:nvPr>
        </p:nvSpPr>
        <p:spPr>
          <a:xfrm>
            <a:off x="457200" y="1419750"/>
            <a:ext cx="8229600" cy="1046410"/>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194484"/>
              </a:buClr>
              <a:buSzPct val="25000"/>
              <a:buFont typeface="Calibri"/>
              <a:buNone/>
            </a:pPr>
            <a:r>
              <a:rPr lang="en" b="1" i="0" u="none" strike="noStrike" cap="none" baseline="0" dirty="0">
                <a:solidFill>
                  <a:srgbClr val="194484"/>
                </a:solidFill>
                <a:latin typeface="Courier New"/>
                <a:ea typeface="Courier New"/>
                <a:cs typeface="Courier New"/>
                <a:sym typeface="Courier New"/>
              </a:rPr>
              <a:t>[</a:t>
            </a:r>
            <a:r>
              <a:rPr lang="en" b="1" dirty="0">
                <a:solidFill>
                  <a:srgbClr val="194484"/>
                </a:solidFill>
                <a:latin typeface="Courier New"/>
                <a:ea typeface="Courier New"/>
                <a:cs typeface="Courier New"/>
                <a:sym typeface="Courier New"/>
              </a:rPr>
              <a:t>irt</a:t>
            </a:r>
            <a:r>
              <a:rPr lang="en" b="1" i="0" u="none" strike="noStrike" cap="none" baseline="0" dirty="0">
                <a:solidFill>
                  <a:srgbClr val="194484"/>
                </a:solidFill>
                <a:latin typeface="Courier New"/>
                <a:ea typeface="Courier New"/>
                <a:cs typeface="Courier New"/>
                <a:sym typeface="Courier New"/>
              </a:rPr>
              <a:t>@investigation .ssh]$ </a:t>
            </a:r>
            <a:r>
              <a:rPr lang="en" b="1" dirty="0">
                <a:solidFill>
                  <a:srgbClr val="194484"/>
                </a:solidFill>
                <a:latin typeface="Courier New"/>
                <a:ea typeface="Courier New"/>
                <a:cs typeface="Courier New"/>
                <a:sym typeface="Courier New"/>
              </a:rPr>
              <a:t>cat </a:t>
            </a:r>
            <a:r>
              <a:rPr lang="en" b="1" i="0" u="none" strike="noStrike" cap="none" baseline="0" dirty="0">
                <a:solidFill>
                  <a:srgbClr val="194484"/>
                </a:solidFill>
                <a:latin typeface="Courier New"/>
                <a:ea typeface="Courier New"/>
                <a:cs typeface="Courier New"/>
                <a:sym typeface="Courier New"/>
              </a:rPr>
              <a:t>known_hosts</a:t>
            </a:r>
          </a:p>
          <a:p>
            <a:pPr marL="0" marR="0" lvl="0" indent="0" algn="l" rtl="0">
              <a:lnSpc>
                <a:spcPct val="100000"/>
              </a:lnSpc>
              <a:spcBef>
                <a:spcPts val="0"/>
              </a:spcBef>
              <a:spcAft>
                <a:spcPts val="0"/>
              </a:spcAft>
              <a:buClr>
                <a:srgbClr val="194484"/>
              </a:buClr>
              <a:buFont typeface="Arial"/>
              <a:buNone/>
            </a:pPr>
            <a:endParaRPr b="1" i="0" u="none" strike="noStrike" cap="none" baseline="0" dirty="0">
              <a:solidFill>
                <a:srgbClr val="194484"/>
              </a:solidFill>
              <a:latin typeface="Courier New"/>
              <a:ea typeface="Courier New"/>
              <a:cs typeface="Courier New"/>
              <a:sym typeface="Courier New"/>
              <a:rtl val="0"/>
            </a:endParaRPr>
          </a:p>
          <a:p>
            <a:pPr marL="0" marR="0" lvl="0" indent="0" algn="l" rtl="0">
              <a:lnSpc>
                <a:spcPct val="100000"/>
              </a:lnSpc>
              <a:spcBef>
                <a:spcPts val="0"/>
              </a:spcBef>
              <a:spcAft>
                <a:spcPts val="0"/>
              </a:spcAft>
              <a:buClr>
                <a:srgbClr val="194484"/>
              </a:buClr>
              <a:buSzPct val="25000"/>
              <a:buFont typeface="Calibri"/>
              <a:buNone/>
            </a:pPr>
            <a:r>
              <a:rPr lang="en" b="1" dirty="0">
                <a:solidFill>
                  <a:srgbClr val="194484"/>
                </a:solidFill>
                <a:latin typeface="Courier New"/>
                <a:ea typeface="Courier New"/>
                <a:cs typeface="Courier New"/>
                <a:sym typeface="Courier New"/>
                <a:rtl val="0"/>
              </a:rPr>
              <a:t>hpc-alpha</a:t>
            </a:r>
            <a:r>
              <a:rPr lang="en" b="1" i="0" u="none" strike="noStrike" cap="none" baseline="0" dirty="0">
                <a:solidFill>
                  <a:srgbClr val="194484"/>
                </a:solidFill>
                <a:latin typeface="Courier New"/>
                <a:ea typeface="Courier New"/>
                <a:cs typeface="Courier New"/>
                <a:sym typeface="Courier New"/>
                <a:rtl val="0"/>
              </a:rPr>
              <a:t>.</a:t>
            </a:r>
            <a:r>
              <a:rPr lang="en" b="1" dirty="0">
                <a:solidFill>
                  <a:srgbClr val="194484"/>
                </a:solidFill>
                <a:latin typeface="Courier New"/>
                <a:ea typeface="Courier New"/>
                <a:cs typeface="Courier New"/>
                <a:sym typeface="Courier New"/>
                <a:rtl val="0"/>
              </a:rPr>
              <a:t>acme</a:t>
            </a:r>
            <a:r>
              <a:rPr lang="en" b="1" i="0" u="none" strike="noStrike" cap="none" baseline="0" dirty="0">
                <a:solidFill>
                  <a:srgbClr val="194484"/>
                </a:solidFill>
                <a:latin typeface="Courier New"/>
                <a:ea typeface="Courier New"/>
                <a:cs typeface="Courier New"/>
                <a:sym typeface="Courier New"/>
                <a:rtl val="0"/>
              </a:rPr>
              <a:t>.edu,</a:t>
            </a:r>
            <a:r>
              <a:rPr lang="en" b="1" dirty="0">
                <a:solidFill>
                  <a:srgbClr val="194484"/>
                </a:solidFill>
                <a:latin typeface="Courier New"/>
                <a:ea typeface="Courier New"/>
                <a:cs typeface="Courier New"/>
                <a:sym typeface="Courier New"/>
                <a:rtl val="0"/>
              </a:rPr>
              <a:t>11.12.13.14 </a:t>
            </a:r>
            <a:r>
              <a:rPr lang="en" b="1" i="0" u="none" strike="noStrike" cap="none" baseline="0" dirty="0">
                <a:solidFill>
                  <a:srgbClr val="194484"/>
                </a:solidFill>
                <a:latin typeface="Courier New"/>
                <a:ea typeface="Courier New"/>
                <a:cs typeface="Courier New"/>
                <a:sym typeface="Courier New"/>
                <a:rtl val="0"/>
              </a:rPr>
              <a:t>ssh-rsa AAAAB3NzaC1yc2EAAAABIwAAAQEAy</a:t>
            </a:r>
            <a:r>
              <a:rPr lang="en" b="1" dirty="0">
                <a:solidFill>
                  <a:srgbClr val="194484"/>
                </a:solidFill>
                <a:latin typeface="Courier New"/>
                <a:ea typeface="Courier New"/>
                <a:cs typeface="Courier New"/>
                <a:sym typeface="Courier New"/>
                <a:rtl val="0"/>
              </a:rPr>
              <a:t>...</a:t>
            </a:r>
          </a:p>
          <a:p>
            <a:pPr marL="0" marR="0" lvl="0" indent="0" algn="l" rtl="0">
              <a:lnSpc>
                <a:spcPct val="100000"/>
              </a:lnSpc>
              <a:spcBef>
                <a:spcPts val="0"/>
              </a:spcBef>
              <a:spcAft>
                <a:spcPts val="0"/>
              </a:spcAft>
              <a:buClr>
                <a:srgbClr val="194484"/>
              </a:buClr>
              <a:buSzPct val="25000"/>
              <a:buFont typeface="Calibri"/>
              <a:buNone/>
            </a:pPr>
            <a:r>
              <a:rPr lang="en" b="1" dirty="0">
                <a:solidFill>
                  <a:srgbClr val="194484"/>
                </a:solidFill>
                <a:latin typeface="Courier New"/>
                <a:ea typeface="Courier New"/>
                <a:cs typeface="Courier New"/>
                <a:sym typeface="Courier New"/>
                <a:rtl val="0"/>
              </a:rPr>
              <a:t>hpc-beta.acme</a:t>
            </a:r>
            <a:r>
              <a:rPr lang="en" b="1" i="0" u="none" strike="noStrike" cap="none" baseline="0" dirty="0">
                <a:solidFill>
                  <a:srgbClr val="194484"/>
                </a:solidFill>
                <a:latin typeface="Courier New"/>
                <a:ea typeface="Courier New"/>
                <a:cs typeface="Courier New"/>
                <a:sym typeface="Courier New"/>
                <a:rtl val="0"/>
              </a:rPr>
              <a:t>.edu,</a:t>
            </a:r>
            <a:r>
              <a:rPr lang="en" b="1" dirty="0">
                <a:solidFill>
                  <a:srgbClr val="194484"/>
                </a:solidFill>
                <a:latin typeface="Courier New"/>
                <a:ea typeface="Courier New"/>
                <a:cs typeface="Courier New"/>
                <a:sym typeface="Courier New"/>
                <a:rtl val="0"/>
              </a:rPr>
              <a:t>15.16.17.18 </a:t>
            </a:r>
            <a:r>
              <a:rPr lang="en" b="1" i="0" u="none" strike="noStrike" cap="none" baseline="0" dirty="0">
                <a:solidFill>
                  <a:srgbClr val="194484"/>
                </a:solidFill>
                <a:latin typeface="Courier New"/>
                <a:ea typeface="Courier New"/>
                <a:cs typeface="Courier New"/>
                <a:sym typeface="Courier New"/>
                <a:rtl val="0"/>
              </a:rPr>
              <a:t>ssh-rsa AAAAB3NzaC1yc2EAAAABIwAAAQEA4</a:t>
            </a:r>
            <a:r>
              <a:rPr lang="en" b="1" dirty="0">
                <a:solidFill>
                  <a:srgbClr val="194484"/>
                </a:solidFill>
                <a:latin typeface="Courier New"/>
                <a:ea typeface="Courier New"/>
                <a:cs typeface="Courier New"/>
                <a:sym typeface="Courier New"/>
                <a:rtl val="0"/>
              </a:rPr>
              <a:t>...</a:t>
            </a:r>
          </a:p>
        </p:txBody>
      </p:sp>
      <p:sp>
        <p:nvSpPr>
          <p:cNvPr id="249" name="Shape 249"/>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50" name="Shape 250"/>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51" name="Shape 251"/>
          <p:cNvPicPr preferRelativeResize="0"/>
          <p:nvPr/>
        </p:nvPicPr>
        <p:blipFill rotWithShape="1">
          <a:blip r:embed="rId3">
            <a:alphaModFix/>
          </a:blip>
          <a:srcRect/>
          <a:stretch/>
        </p:blipFill>
        <p:spPr>
          <a:xfrm>
            <a:off x="7239000" y="152400"/>
            <a:ext cx="1600199" cy="12002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Next Steps</a:t>
            </a:r>
            <a:endParaRPr lang="en" sz="3600" dirty="0">
              <a:solidFill>
                <a:srgbClr val="194484"/>
              </a:solidFill>
              <a:latin typeface="Calibri"/>
              <a:ea typeface="Calibri"/>
              <a:cs typeface="Calibri"/>
              <a:sym typeface="Calibri"/>
            </a:endParaRPr>
          </a:p>
        </p:txBody>
      </p:sp>
      <p:sp>
        <p:nvSpPr>
          <p:cNvPr id="230" name="Shape 230"/>
          <p:cNvSpPr txBox="1">
            <a:spLocks noGrp="1"/>
          </p:cNvSpPr>
          <p:nvPr>
            <p:ph type="body" idx="1"/>
          </p:nvPr>
        </p:nvSpPr>
        <p:spPr>
          <a:xfrm>
            <a:off x="457200" y="1419750"/>
            <a:ext cx="8229600" cy="3416290"/>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Communicated </a:t>
            </a:r>
            <a:r>
              <a:rPr lang="en" sz="2800" b="0" i="0" u="none" strike="noStrike" cap="none" baseline="0" dirty="0">
                <a:solidFill>
                  <a:srgbClr val="194484"/>
                </a:solidFill>
                <a:latin typeface="Calibri"/>
                <a:ea typeface="Calibri"/>
                <a:cs typeface="Calibri"/>
                <a:sym typeface="Calibri"/>
                <a:rtl val="0"/>
              </a:rPr>
              <a:t>to other orgs about incident and suggested they check their systems</a:t>
            </a:r>
          </a:p>
          <a:p>
            <a:pPr marL="457200" indent="-349250">
              <a:spcBef>
                <a:spcPts val="0"/>
              </a:spcBef>
              <a:buSzPct val="100000"/>
              <a:buFont typeface="Calibri"/>
              <a:buChar char="●"/>
            </a:pPr>
            <a:r>
              <a:rPr lang="en" sz="2800" b="0" i="0" u="none" strike="noStrike" cap="none" baseline="0" dirty="0">
                <a:solidFill>
                  <a:srgbClr val="194484"/>
                </a:solidFill>
                <a:latin typeface="Calibri"/>
                <a:ea typeface="Calibri"/>
                <a:cs typeface="Calibri"/>
                <a:sym typeface="Calibri"/>
                <a:rtl val="0"/>
              </a:rPr>
              <a:t>Found other overlapping accounts and let other sites know</a:t>
            </a:r>
          </a:p>
          <a:p>
            <a:pPr marL="457200" indent="-349250">
              <a:spcBef>
                <a:spcPts val="0"/>
              </a:spcBef>
              <a:buSzPct val="100000"/>
              <a:buFont typeface="Calibri"/>
              <a:buChar char="●"/>
            </a:pPr>
            <a:r>
              <a:rPr lang="en" sz="2800" b="0" i="0" u="none" strike="noStrike" cap="none" baseline="0" dirty="0">
                <a:solidFill>
                  <a:srgbClr val="194484"/>
                </a:solidFill>
                <a:latin typeface="Calibri"/>
                <a:ea typeface="Calibri"/>
                <a:cs typeface="Calibri"/>
                <a:sym typeface="Calibri"/>
                <a:rtl val="0"/>
              </a:rPr>
              <a:t>Looked for what files had been </a:t>
            </a:r>
            <a:r>
              <a:rPr lang="en" sz="2800" b="0" i="0" u="none" strike="noStrike" cap="none" baseline="0" dirty="0" smtClean="0">
                <a:solidFill>
                  <a:srgbClr val="194484"/>
                </a:solidFill>
                <a:latin typeface="Calibri"/>
                <a:ea typeface="Calibri"/>
                <a:cs typeface="Calibri"/>
                <a:sym typeface="Calibri"/>
                <a:rtl val="0"/>
              </a:rPr>
              <a:t>replaced</a:t>
            </a: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US" sz="2800" dirty="0" smtClean="0">
                <a:solidFill>
                  <a:srgbClr val="194484"/>
                </a:solidFill>
                <a:latin typeface="Calibri"/>
                <a:ea typeface="Calibri"/>
                <a:cs typeface="Calibri"/>
                <a:sym typeface="Calibri"/>
              </a:rPr>
              <a:t>Check other local systems for similar files</a:t>
            </a:r>
          </a:p>
          <a:p>
            <a:pPr marL="457200" indent="-349250">
              <a:spcBef>
                <a:spcPts val="0"/>
              </a:spcBef>
              <a:buSzPct val="100000"/>
              <a:buFont typeface="Calibri"/>
              <a:buChar char="●"/>
            </a:pPr>
            <a:r>
              <a:rPr lang="en-US" sz="2800" b="0" i="0" u="none" strike="noStrike" cap="none" baseline="0" dirty="0" smtClean="0">
                <a:solidFill>
                  <a:srgbClr val="194484"/>
                </a:solidFill>
                <a:latin typeface="Calibri"/>
                <a:ea typeface="Calibri"/>
                <a:cs typeface="Calibri"/>
                <a:sym typeface="Calibri"/>
                <a:rtl val="0"/>
              </a:rPr>
              <a:t>Check</a:t>
            </a:r>
            <a:r>
              <a:rPr lang="en-US" sz="2800" b="0" i="0" u="none" strike="noStrike" cap="none" dirty="0" smtClean="0">
                <a:solidFill>
                  <a:srgbClr val="194484"/>
                </a:solidFill>
                <a:latin typeface="Calibri"/>
                <a:ea typeface="Calibri"/>
                <a:cs typeface="Calibri"/>
                <a:sym typeface="Calibri"/>
                <a:rtl val="0"/>
              </a:rPr>
              <a:t> network traffic for similar downloads</a:t>
            </a:r>
            <a:endParaRPr lang="en" sz="2800" b="0" i="0" u="none" strike="noStrike" cap="none" baseline="0" dirty="0">
              <a:solidFill>
                <a:srgbClr val="194484"/>
              </a:solidFill>
              <a:latin typeface="Calibri"/>
              <a:ea typeface="Calibri"/>
              <a:cs typeface="Calibri"/>
              <a:sym typeface="Calibri"/>
              <a:rtl val="0"/>
            </a:endParaRPr>
          </a:p>
          <a:p>
            <a:pPr marL="742950" marR="0" lvl="1" indent="-6350" algn="l" rtl="0">
              <a:lnSpc>
                <a:spcPct val="100000"/>
              </a:lnSpc>
              <a:spcBef>
                <a:spcPts val="0"/>
              </a:spcBef>
              <a:spcAft>
                <a:spcPts val="0"/>
              </a:spcAft>
              <a:buClr>
                <a:srgbClr val="194484"/>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31" name="Shape 231"/>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32" name="Shape 232"/>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33" name="Shape 233"/>
          <p:cNvPicPr preferRelativeResize="0"/>
          <p:nvPr/>
        </p:nvPicPr>
        <p:blipFill rotWithShape="1">
          <a:blip r:embed="rId3">
            <a:alphaModFix/>
          </a:blip>
          <a:srcRect/>
          <a:stretch/>
        </p:blipFill>
        <p:spPr>
          <a:xfrm>
            <a:off x="7086600" y="181895"/>
            <a:ext cx="1600198" cy="1200298"/>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42" name="Shape 242"/>
          <p:cNvPicPr preferRelativeResize="0"/>
          <p:nvPr/>
        </p:nvPicPr>
        <p:blipFill rotWithShape="1">
          <a:blip r:embed="rId3">
            <a:alphaModFix/>
          </a:blip>
          <a:srcRect/>
          <a:stretch/>
        </p:blipFill>
        <p:spPr>
          <a:xfrm>
            <a:off x="7162800" y="216615"/>
            <a:ext cx="1600198" cy="1200150"/>
          </a:xfrm>
          <a:prstGeom prst="rect">
            <a:avLst/>
          </a:prstGeom>
          <a:noFill/>
          <a:ln>
            <a:noFill/>
          </a:ln>
        </p:spPr>
      </p:pic>
      <p:sp>
        <p:nvSpPr>
          <p:cNvPr id="238" name="Shape 238"/>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Contain, Eradicate, &amp; Recover</a:t>
            </a:r>
            <a:endParaRPr lang="en" sz="3600" dirty="0">
              <a:solidFill>
                <a:srgbClr val="194484"/>
              </a:solidFill>
              <a:latin typeface="Calibri"/>
              <a:ea typeface="Calibri"/>
              <a:cs typeface="Calibri"/>
              <a:sym typeface="Calibri"/>
            </a:endParaRPr>
          </a:p>
        </p:txBody>
      </p:sp>
      <p:sp>
        <p:nvSpPr>
          <p:cNvPr id="239" name="Shape 239"/>
          <p:cNvSpPr txBox="1">
            <a:spLocks noGrp="1"/>
          </p:cNvSpPr>
          <p:nvPr>
            <p:ph type="body" idx="1"/>
          </p:nvPr>
        </p:nvSpPr>
        <p:spPr>
          <a:xfrm>
            <a:off x="457200" y="1419750"/>
            <a:ext cx="8229600" cy="4555063"/>
          </a:xfrm>
          <a:prstGeom prst="rect">
            <a:avLst/>
          </a:prstGeom>
          <a:noFill/>
          <a:ln>
            <a:noFill/>
          </a:ln>
        </p:spPr>
        <p:txBody>
          <a:bodyPr lIns="91425" tIns="91425" rIns="91425" bIns="91425" anchor="t" anchorCtr="0">
            <a:spAutoFit/>
          </a:bodyPr>
          <a:lstStyle/>
          <a:p>
            <a:pPr marL="393700" indent="-285750">
              <a:spcBef>
                <a:spcPts val="0"/>
              </a:spcBef>
              <a:buSzPct val="100000"/>
              <a:buFont typeface="Arial"/>
              <a:buChar char="•"/>
            </a:pPr>
            <a:r>
              <a:rPr lang="en" sz="2800" b="0" i="0" u="none" strike="noStrike" cap="none" baseline="0" dirty="0" smtClean="0">
                <a:solidFill>
                  <a:srgbClr val="194484"/>
                </a:solidFill>
                <a:latin typeface="Calibri"/>
                <a:ea typeface="Calibri"/>
                <a:cs typeface="Calibri"/>
                <a:sym typeface="Calibri"/>
                <a:rtl val="0"/>
              </a:rPr>
              <a:t>Locked </a:t>
            </a:r>
            <a:r>
              <a:rPr lang="en" sz="2800" b="0" i="0" u="none" strike="noStrike" cap="none" baseline="0" dirty="0">
                <a:solidFill>
                  <a:srgbClr val="194484"/>
                </a:solidFill>
                <a:latin typeface="Calibri"/>
                <a:ea typeface="Calibri"/>
                <a:cs typeface="Calibri"/>
                <a:sym typeface="Calibri"/>
                <a:rtl val="0"/>
              </a:rPr>
              <a:t>down access to local IPs </a:t>
            </a:r>
            <a:r>
              <a:rPr lang="en" sz="2800" b="0" i="0" u="none" strike="noStrike" cap="none" baseline="0" dirty="0" smtClean="0">
                <a:solidFill>
                  <a:srgbClr val="194484"/>
                </a:solidFill>
                <a:latin typeface="Calibri"/>
                <a:ea typeface="Calibri"/>
                <a:cs typeface="Calibri"/>
                <a:sym typeface="Calibri"/>
                <a:rtl val="0"/>
              </a:rPr>
              <a:t>only</a:t>
            </a:r>
            <a:r>
              <a:rPr lang="en-US" sz="2800" b="0" i="0" u="none" strike="noStrike" cap="none" dirty="0" smtClean="0">
                <a:solidFill>
                  <a:srgbClr val="194484"/>
                </a:solidFill>
                <a:latin typeface="Calibri"/>
                <a:ea typeface="Calibri"/>
                <a:cs typeface="Calibri"/>
                <a:sym typeface="Calibri"/>
                <a:rtl val="0"/>
              </a:rPr>
              <a:t> until affected accounts locked</a:t>
            </a:r>
            <a:endParaRPr lang="en" sz="2800" b="0" i="0" u="none" strike="noStrike" cap="none" baseline="0" dirty="0">
              <a:solidFill>
                <a:srgbClr val="194484"/>
              </a:solidFill>
              <a:latin typeface="Calibri"/>
              <a:ea typeface="Calibri"/>
              <a:cs typeface="Calibri"/>
              <a:sym typeface="Calibri"/>
              <a:rtl val="0"/>
            </a:endParaRPr>
          </a:p>
          <a:p>
            <a:pPr marL="393700" indent="-285750">
              <a:spcBef>
                <a:spcPts val="0"/>
              </a:spcBef>
              <a:buSzPct val="100000"/>
              <a:buFont typeface="Arial"/>
              <a:buChar char="•"/>
            </a:pPr>
            <a:r>
              <a:rPr lang="en" sz="2800" b="0" i="0" u="none" strike="noStrike" cap="none" baseline="0" dirty="0">
                <a:solidFill>
                  <a:srgbClr val="194484"/>
                </a:solidFill>
                <a:latin typeface="Calibri"/>
                <a:ea typeface="Calibri"/>
                <a:cs typeface="Calibri"/>
                <a:sym typeface="Calibri"/>
                <a:rtl val="0"/>
              </a:rPr>
              <a:t>Gathered all data</a:t>
            </a:r>
          </a:p>
          <a:p>
            <a:pPr marL="393700" indent="-285750">
              <a:spcBef>
                <a:spcPts val="0"/>
              </a:spcBef>
              <a:buSzPct val="100000"/>
              <a:buFont typeface="Arial"/>
              <a:buChar char="•"/>
            </a:pPr>
            <a:r>
              <a:rPr lang="en" sz="2800" b="0" i="0" u="none" strike="noStrike" cap="none" baseline="0" dirty="0">
                <a:solidFill>
                  <a:srgbClr val="194484"/>
                </a:solidFill>
                <a:latin typeface="Calibri"/>
                <a:ea typeface="Calibri"/>
                <a:cs typeface="Calibri"/>
                <a:sym typeface="Calibri"/>
                <a:rtl val="0"/>
              </a:rPr>
              <a:t>Patched hole  - system was behind on patches.  Known security hole was exploited</a:t>
            </a:r>
          </a:p>
          <a:p>
            <a:pPr marL="393700" indent="-285750">
              <a:spcBef>
                <a:spcPts val="0"/>
              </a:spcBef>
              <a:buSzPct val="100000"/>
              <a:buFont typeface="Arial"/>
              <a:buChar char="•"/>
            </a:pPr>
            <a:r>
              <a:rPr lang="en" sz="2800" b="0" i="0" u="none" strike="noStrike" cap="none" baseline="0" dirty="0">
                <a:solidFill>
                  <a:srgbClr val="194484"/>
                </a:solidFill>
                <a:latin typeface="Calibri"/>
                <a:ea typeface="Calibri"/>
                <a:cs typeface="Calibri"/>
                <a:sym typeface="Calibri"/>
                <a:rtl val="0"/>
              </a:rPr>
              <a:t>Rebooted with patched system</a:t>
            </a:r>
          </a:p>
          <a:p>
            <a:pPr marL="393700" indent="-285750">
              <a:spcBef>
                <a:spcPts val="0"/>
              </a:spcBef>
              <a:buSzPct val="100000"/>
              <a:buFont typeface="Arial"/>
              <a:buChar char="•"/>
            </a:pPr>
            <a:r>
              <a:rPr lang="en" sz="2800" b="0" i="0" u="none" strike="noStrike" cap="none" baseline="0" dirty="0">
                <a:solidFill>
                  <a:srgbClr val="194484"/>
                </a:solidFill>
                <a:latin typeface="Calibri"/>
                <a:ea typeface="Calibri"/>
                <a:cs typeface="Calibri"/>
                <a:sym typeface="Calibri"/>
                <a:rtl val="0"/>
              </a:rPr>
              <a:t>All users were instructed to change </a:t>
            </a:r>
            <a:r>
              <a:rPr lang="en" sz="2800" b="0" i="0" u="none" strike="noStrike" cap="none" baseline="0" dirty="0" smtClean="0">
                <a:solidFill>
                  <a:srgbClr val="194484"/>
                </a:solidFill>
                <a:latin typeface="Calibri"/>
                <a:ea typeface="Calibri"/>
                <a:cs typeface="Calibri"/>
                <a:sym typeface="Calibri"/>
                <a:rtl val="0"/>
              </a:rPr>
              <a:t>passwords</a:t>
            </a:r>
            <a:r>
              <a:rPr lang="en-US" sz="2800" b="0" i="0" u="none" strike="noStrike" cap="none" baseline="0" dirty="0" smtClean="0">
                <a:solidFill>
                  <a:srgbClr val="194484"/>
                </a:solidFill>
                <a:latin typeface="Calibri"/>
                <a:ea typeface="Calibri"/>
                <a:cs typeface="Calibri"/>
                <a:sym typeface="Calibri"/>
                <a:rtl val="0"/>
              </a:rPr>
              <a:t> before access restored</a:t>
            </a:r>
            <a:endParaRPr lang="en" sz="2800" b="0" i="0" u="none" strike="noStrike" cap="none" baseline="0" dirty="0">
              <a:solidFill>
                <a:srgbClr val="194484"/>
              </a:solidFill>
              <a:latin typeface="Calibri"/>
              <a:ea typeface="Calibri"/>
              <a:cs typeface="Calibri"/>
              <a:sym typeface="Calibri"/>
              <a:rtl val="0"/>
            </a:endParaRPr>
          </a:p>
          <a:p>
            <a:pPr marL="393700" indent="-285750">
              <a:spcBef>
                <a:spcPts val="0"/>
              </a:spcBef>
              <a:buSzPct val="100000"/>
              <a:buFont typeface="Arial"/>
              <a:buChar char="•"/>
            </a:pPr>
            <a:r>
              <a:rPr lang="en" sz="2800" b="0" i="0" u="none" strike="noStrike" cap="none" baseline="0" dirty="0">
                <a:solidFill>
                  <a:srgbClr val="194484"/>
                </a:solidFill>
                <a:latin typeface="Calibri"/>
                <a:ea typeface="Calibri"/>
                <a:cs typeface="Calibri"/>
                <a:sym typeface="Calibri"/>
                <a:rtl val="0"/>
              </a:rPr>
              <a:t>Education of users</a:t>
            </a:r>
          </a:p>
          <a:p>
            <a:pPr marL="457200" marR="0" lvl="0" indent="-228600" algn="l" rtl="0">
              <a:lnSpc>
                <a:spcPct val="100000"/>
              </a:lnSpc>
              <a:spcBef>
                <a:spcPts val="0"/>
              </a:spcBef>
              <a:spcAft>
                <a:spcPts val="0"/>
              </a:spcAft>
              <a:buClr>
                <a:srgbClr val="194484"/>
              </a:buClr>
              <a:buFont typeface="Arial"/>
              <a:buNone/>
            </a:pPr>
            <a:endParaRPr sz="1800" b="0" i="0" u="none" strike="noStrike" cap="none" baseline="0" dirty="0">
              <a:solidFill>
                <a:srgbClr val="194484"/>
              </a:solidFill>
              <a:latin typeface="Calibri"/>
              <a:ea typeface="Calibri"/>
              <a:cs typeface="Calibri"/>
              <a:sym typeface="Calibri"/>
              <a:rtl val="0"/>
            </a:endParaRPr>
          </a:p>
          <a:p>
            <a:pPr marL="742950" marR="0" lvl="1" indent="-6350" algn="l" rtl="0">
              <a:lnSpc>
                <a:spcPct val="100000"/>
              </a:lnSpc>
              <a:spcBef>
                <a:spcPts val="0"/>
              </a:spcBef>
              <a:spcAft>
                <a:spcPts val="0"/>
              </a:spcAft>
              <a:buClr>
                <a:srgbClr val="194484"/>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40" name="Shape 240"/>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41" name="Shape 241"/>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a:solidFill>
                  <a:srgbClr val="194484"/>
                </a:solidFill>
                <a:latin typeface="Calibri"/>
                <a:ea typeface="Calibri"/>
                <a:cs typeface="Calibri"/>
                <a:sym typeface="Calibri"/>
              </a:rPr>
              <a:t/>
            </a:r>
            <a:br>
              <a:rPr lang="en-US" sz="3600" dirty="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Review</a:t>
            </a:r>
            <a:endParaRPr lang="en" sz="3600" b="0" i="0" u="none" strike="noStrike" cap="none" baseline="0" dirty="0">
              <a:solidFill>
                <a:srgbClr val="194484"/>
              </a:solidFill>
              <a:latin typeface="Calibri"/>
              <a:ea typeface="Calibri"/>
              <a:cs typeface="Calibri"/>
              <a:sym typeface="Calibri"/>
              <a:rtl val="0"/>
            </a:endParaRPr>
          </a:p>
        </p:txBody>
      </p:sp>
      <p:sp>
        <p:nvSpPr>
          <p:cNvPr id="257" name="Shape 257"/>
          <p:cNvSpPr txBox="1">
            <a:spLocks noGrp="1"/>
          </p:cNvSpPr>
          <p:nvPr>
            <p:ph type="body" idx="1"/>
          </p:nvPr>
        </p:nvSpPr>
        <p:spPr>
          <a:xfrm>
            <a:off x="457200" y="1600200"/>
            <a:ext cx="8229600" cy="3693289"/>
          </a:xfrm>
          <a:prstGeom prst="rect">
            <a:avLst/>
          </a:prstGeom>
          <a:noFill/>
          <a:ln>
            <a:noFill/>
          </a:ln>
        </p:spPr>
        <p:txBody>
          <a:bodyPr lIns="91425" tIns="91425" rIns="91425" bIns="91425" anchor="t" anchorCtr="0">
            <a:spAutoFit/>
          </a:bodyPr>
          <a:lstStyle/>
          <a:p>
            <a:pPr marL="285750" marR="0" lvl="0" indent="-273050" algn="l" rtl="0">
              <a:lnSpc>
                <a:spcPct val="100000"/>
              </a:lnSpc>
              <a:spcBef>
                <a:spcPts val="0"/>
              </a:spcBef>
              <a:spcAft>
                <a:spcPts val="0"/>
              </a:spcAft>
              <a:buClr>
                <a:srgbClr val="194484"/>
              </a:buClr>
              <a:buSzPct val="100000"/>
              <a:buFont typeface="Calibri"/>
              <a:buChar char="•"/>
            </a:pPr>
            <a:r>
              <a:rPr lang="en" sz="2000" b="0" i="0" u="none" strike="noStrike" cap="none" baseline="0" dirty="0">
                <a:solidFill>
                  <a:schemeClr val="dk2"/>
                </a:solidFill>
                <a:latin typeface="Calibri"/>
                <a:ea typeface="Calibri"/>
                <a:cs typeface="Calibri"/>
                <a:sym typeface="Calibri"/>
                <a:rtl val="0"/>
              </a:rPr>
              <a:t>Determining if there is an incident</a:t>
            </a:r>
          </a:p>
          <a:p>
            <a:pPr marL="749300" marR="0" lvl="1" indent="-285750" algn="l" rtl="0">
              <a:lnSpc>
                <a:spcPct val="100000"/>
              </a:lnSpc>
              <a:spcBef>
                <a:spcPts val="0"/>
              </a:spcBef>
              <a:spcAft>
                <a:spcPts val="0"/>
              </a:spcAft>
              <a:buClr>
                <a:schemeClr val="dk2"/>
              </a:buClr>
              <a:buSzPct val="100000"/>
              <a:buFont typeface="Wingdings" charset="2"/>
              <a:buChar char="Ø"/>
            </a:pPr>
            <a:r>
              <a:rPr lang="en" sz="1800" b="0" i="0" u="none" strike="noStrike" cap="none" baseline="0" dirty="0">
                <a:solidFill>
                  <a:schemeClr val="dk2"/>
                </a:solidFill>
                <a:latin typeface="Calibri"/>
                <a:ea typeface="Calibri"/>
                <a:cs typeface="Calibri"/>
                <a:sym typeface="Calibri"/>
                <a:rtl val="0"/>
              </a:rPr>
              <a:t>Admin for campus cluster got a report users were not able to log into head nodes</a:t>
            </a:r>
          </a:p>
          <a:p>
            <a:pPr marL="749300" marR="0" lvl="1" indent="-285750" algn="l" rtl="0">
              <a:lnSpc>
                <a:spcPct val="100000"/>
              </a:lnSpc>
              <a:spcBef>
                <a:spcPts val="0"/>
              </a:spcBef>
              <a:spcAft>
                <a:spcPts val="0"/>
              </a:spcAft>
              <a:buClr>
                <a:schemeClr val="dk2"/>
              </a:buClr>
              <a:buSzPct val="100000"/>
              <a:buFont typeface="Wingdings" charset="2"/>
              <a:buChar char="Ø"/>
            </a:pPr>
            <a:r>
              <a:rPr lang="en" sz="1800" b="0" i="0" u="none" strike="noStrike" cap="none" baseline="0" dirty="0">
                <a:solidFill>
                  <a:schemeClr val="dk2"/>
                </a:solidFill>
                <a:latin typeface="Calibri"/>
                <a:ea typeface="Calibri"/>
                <a:cs typeface="Calibri"/>
                <a:sym typeface="Calibri"/>
                <a:rtl val="0"/>
              </a:rPr>
              <a:t>Noticed an oddity in </a:t>
            </a:r>
            <a:r>
              <a:rPr lang="en" sz="1800" b="0" i="0" u="none" strike="noStrike" cap="none" baseline="0" dirty="0" smtClean="0">
                <a:solidFill>
                  <a:schemeClr val="dk2"/>
                </a:solidFill>
                <a:latin typeface="Calibri"/>
                <a:ea typeface="Calibri"/>
                <a:cs typeface="Calibri"/>
                <a:sym typeface="Calibri"/>
                <a:rtl val="0"/>
              </a:rPr>
              <a:t>syslogs</a:t>
            </a:r>
            <a:endParaRPr lang="en-US" sz="1800" dirty="0">
              <a:solidFill>
                <a:schemeClr val="dk2"/>
              </a:solidFill>
              <a:latin typeface="Calibri"/>
              <a:ea typeface="Calibri"/>
              <a:cs typeface="Calibri"/>
              <a:sym typeface="Calibri"/>
            </a:endParaRPr>
          </a:p>
          <a:p>
            <a:pPr marL="749300" marR="0" lvl="1" indent="-285750" algn="l" rtl="0">
              <a:lnSpc>
                <a:spcPct val="100000"/>
              </a:lnSpc>
              <a:spcBef>
                <a:spcPts val="0"/>
              </a:spcBef>
              <a:spcAft>
                <a:spcPts val="0"/>
              </a:spcAft>
              <a:buClr>
                <a:schemeClr val="dk2"/>
              </a:buClr>
              <a:buSzPct val="100000"/>
              <a:buFont typeface="Wingdings" charset="2"/>
              <a:buChar char="Ø"/>
            </a:pPr>
            <a:r>
              <a:rPr lang="en-US" sz="1800" dirty="0" smtClean="0">
                <a:solidFill>
                  <a:schemeClr val="accent2"/>
                </a:solidFill>
                <a:latin typeface="Calibri"/>
                <a:ea typeface="Calibri"/>
                <a:cs typeface="Calibri"/>
                <a:sym typeface="Calibri"/>
                <a:rtl val="0"/>
              </a:rPr>
              <a:t>Need to have trust in the skills of your admins to notice things out of place</a:t>
            </a:r>
            <a:endParaRPr lang="en" sz="1800" b="0" i="0" u="none" strike="noStrike" cap="none" baseline="0" dirty="0">
              <a:solidFill>
                <a:schemeClr val="accent2"/>
              </a:solidFill>
              <a:latin typeface="Calibri"/>
              <a:ea typeface="Calibri"/>
              <a:cs typeface="Calibri"/>
              <a:sym typeface="Calibri"/>
              <a:rtl val="0"/>
            </a:endParaRPr>
          </a:p>
          <a:p>
            <a:pPr marL="285750" marR="0" lvl="0" indent="-273050" algn="l" rtl="0">
              <a:lnSpc>
                <a:spcPct val="100000"/>
              </a:lnSpc>
              <a:spcBef>
                <a:spcPts val="0"/>
              </a:spcBef>
              <a:spcAft>
                <a:spcPts val="0"/>
              </a:spcAft>
              <a:buClr>
                <a:srgbClr val="194484"/>
              </a:buClr>
              <a:buSzPct val="100000"/>
              <a:buFont typeface="Calibri"/>
              <a:buChar char="•"/>
            </a:pPr>
            <a:r>
              <a:rPr lang="en" sz="2000" b="0" i="0" u="none" strike="noStrike" cap="none" baseline="0" dirty="0">
                <a:solidFill>
                  <a:schemeClr val="dk2"/>
                </a:solidFill>
                <a:latin typeface="Calibri"/>
                <a:ea typeface="Calibri"/>
                <a:cs typeface="Calibri"/>
                <a:sym typeface="Calibri"/>
                <a:rtl val="0"/>
              </a:rPr>
              <a:t>Determine how to handle the incident</a:t>
            </a:r>
          </a:p>
          <a:p>
            <a:pPr marL="749300" marR="0" lvl="1" indent="-285750" algn="l" rtl="0">
              <a:lnSpc>
                <a:spcPct val="100000"/>
              </a:lnSpc>
              <a:spcBef>
                <a:spcPts val="560"/>
              </a:spcBef>
              <a:spcAft>
                <a:spcPts val="0"/>
              </a:spcAft>
              <a:buClr>
                <a:srgbClr val="194484"/>
              </a:buClr>
              <a:buSzPct val="100000"/>
              <a:buFont typeface="Wingdings" charset="2"/>
              <a:buChar char="Ø"/>
            </a:pPr>
            <a:r>
              <a:rPr lang="en" sz="1800" b="0" i="0" u="none" strike="noStrike" cap="none" baseline="0" dirty="0">
                <a:solidFill>
                  <a:schemeClr val="dk2"/>
                </a:solidFill>
                <a:latin typeface="Calibri"/>
                <a:ea typeface="Calibri"/>
                <a:cs typeface="Calibri"/>
                <a:sym typeface="Calibri"/>
                <a:rtl val="0"/>
              </a:rPr>
              <a:t>Locked down access until IRT could determine what </a:t>
            </a:r>
            <a:r>
              <a:rPr lang="en" sz="1800" b="0" i="0" u="none" strike="noStrike" cap="none" baseline="0" dirty="0" smtClean="0">
                <a:solidFill>
                  <a:schemeClr val="dk2"/>
                </a:solidFill>
                <a:latin typeface="Calibri"/>
                <a:ea typeface="Calibri"/>
                <a:cs typeface="Calibri"/>
                <a:sym typeface="Calibri"/>
                <a:rtl val="0"/>
              </a:rPr>
              <a:t>happened</a:t>
            </a:r>
            <a:endParaRPr lang="en-US" sz="2000" b="0" i="0" u="none" strike="noStrike" cap="none" baseline="0" dirty="0" smtClean="0">
              <a:solidFill>
                <a:schemeClr val="dk2"/>
              </a:solidFill>
              <a:latin typeface="Calibri"/>
              <a:ea typeface="Calibri"/>
              <a:cs typeface="Calibri"/>
              <a:sym typeface="Calibri"/>
              <a:rtl val="0"/>
            </a:endParaRPr>
          </a:p>
          <a:p>
            <a:pPr marL="285750" marR="0" lvl="0" indent="-273050" algn="l" rtl="0">
              <a:lnSpc>
                <a:spcPct val="100000"/>
              </a:lnSpc>
              <a:spcBef>
                <a:spcPts val="640"/>
              </a:spcBef>
              <a:spcAft>
                <a:spcPts val="0"/>
              </a:spcAft>
              <a:buClr>
                <a:srgbClr val="194484"/>
              </a:buClr>
              <a:buSzPct val="100000"/>
              <a:buFont typeface="Calibri"/>
              <a:buChar char="•"/>
            </a:pPr>
            <a:r>
              <a:rPr lang="en" sz="2000" b="0" i="0" u="none" strike="noStrike" cap="none" baseline="0" dirty="0" smtClean="0">
                <a:solidFill>
                  <a:schemeClr val="dk2"/>
                </a:solidFill>
                <a:latin typeface="Calibri"/>
                <a:ea typeface="Calibri"/>
                <a:cs typeface="Calibri"/>
                <a:sym typeface="Calibri"/>
                <a:rtl val="0"/>
              </a:rPr>
              <a:t>Communicate </a:t>
            </a:r>
            <a:r>
              <a:rPr lang="en" sz="2000" b="0" i="0" u="none" strike="noStrike" cap="none" baseline="0" dirty="0">
                <a:solidFill>
                  <a:schemeClr val="dk2"/>
                </a:solidFill>
                <a:latin typeface="Calibri"/>
                <a:ea typeface="Calibri"/>
                <a:cs typeface="Calibri"/>
                <a:sym typeface="Calibri"/>
                <a:rtl val="0"/>
              </a:rPr>
              <a:t>the incident</a:t>
            </a:r>
          </a:p>
          <a:p>
            <a:pPr marL="749300" marR="0" lvl="1" indent="-285750" algn="l" rtl="0">
              <a:lnSpc>
                <a:spcPct val="100000"/>
              </a:lnSpc>
              <a:spcBef>
                <a:spcPts val="560"/>
              </a:spcBef>
              <a:spcAft>
                <a:spcPts val="0"/>
              </a:spcAft>
              <a:buClr>
                <a:srgbClr val="194484"/>
              </a:buClr>
              <a:buSzPct val="100000"/>
              <a:buFont typeface="Wingdings" charset="2"/>
              <a:buChar char="Ø"/>
            </a:pPr>
            <a:r>
              <a:rPr lang="en-US" sz="1800" dirty="0" smtClean="0">
                <a:solidFill>
                  <a:schemeClr val="dk2"/>
                </a:solidFill>
                <a:latin typeface="Calibri"/>
                <a:ea typeface="Calibri"/>
                <a:cs typeface="Calibri"/>
                <a:sym typeface="Calibri"/>
              </a:rPr>
              <a:t>Coordinate with the System Admins</a:t>
            </a:r>
            <a:endParaRPr lang="en-US" sz="1800" b="0" i="0" u="none" strike="noStrike" cap="none" baseline="0" dirty="0" smtClean="0">
              <a:solidFill>
                <a:schemeClr val="dk2"/>
              </a:solidFill>
              <a:latin typeface="Calibri"/>
              <a:ea typeface="Calibri"/>
              <a:cs typeface="Calibri"/>
              <a:sym typeface="Calibri"/>
              <a:rtl val="0"/>
            </a:endParaRPr>
          </a:p>
          <a:p>
            <a:pPr marL="749300" marR="0" lvl="1" indent="-285750" algn="l" rtl="0">
              <a:lnSpc>
                <a:spcPct val="100000"/>
              </a:lnSpc>
              <a:spcBef>
                <a:spcPts val="560"/>
              </a:spcBef>
              <a:spcAft>
                <a:spcPts val="0"/>
              </a:spcAft>
              <a:buClr>
                <a:srgbClr val="194484"/>
              </a:buClr>
              <a:buSzPct val="100000"/>
              <a:buFont typeface="Wingdings" charset="2"/>
              <a:buChar char="Ø"/>
            </a:pPr>
            <a:r>
              <a:rPr lang="en" sz="1800" b="0" i="0" u="none" strike="noStrike" cap="none" baseline="0" dirty="0" smtClean="0">
                <a:solidFill>
                  <a:schemeClr val="dk2"/>
                </a:solidFill>
                <a:latin typeface="Calibri"/>
                <a:ea typeface="Calibri"/>
                <a:cs typeface="Calibri"/>
                <a:sym typeface="Calibri"/>
                <a:rtl val="0"/>
              </a:rPr>
              <a:t>Communicated </a:t>
            </a:r>
            <a:r>
              <a:rPr lang="en" sz="1800" b="0" i="0" u="none" strike="noStrike" cap="none" baseline="0" dirty="0">
                <a:solidFill>
                  <a:schemeClr val="dk2"/>
                </a:solidFill>
                <a:latin typeface="Calibri"/>
                <a:ea typeface="Calibri"/>
                <a:cs typeface="Calibri"/>
                <a:sym typeface="Calibri"/>
                <a:rtl val="0"/>
              </a:rPr>
              <a:t>to other orgs about </a:t>
            </a:r>
            <a:r>
              <a:rPr lang="en" sz="1800" b="0" i="0" u="none" strike="noStrike" cap="none" baseline="0" dirty="0" smtClean="0">
                <a:solidFill>
                  <a:schemeClr val="dk2"/>
                </a:solidFill>
                <a:latin typeface="Calibri"/>
                <a:ea typeface="Calibri"/>
                <a:cs typeface="Calibri"/>
                <a:sym typeface="Calibri"/>
                <a:rtl val="0"/>
              </a:rPr>
              <a:t>incident</a:t>
            </a:r>
            <a:endParaRPr lang="en-US" sz="1800" b="0" i="0" u="none" strike="noStrike" cap="none" baseline="0" dirty="0" smtClean="0">
              <a:solidFill>
                <a:schemeClr val="dk2"/>
              </a:solidFill>
              <a:latin typeface="Calibri"/>
              <a:ea typeface="Calibri"/>
              <a:cs typeface="Calibri"/>
              <a:sym typeface="Calibri"/>
              <a:rtl val="0"/>
            </a:endParaRPr>
          </a:p>
          <a:p>
            <a:pPr marL="749300" marR="0" lvl="1" indent="-285750" algn="l" rtl="0">
              <a:lnSpc>
                <a:spcPct val="100000"/>
              </a:lnSpc>
              <a:spcBef>
                <a:spcPts val="560"/>
              </a:spcBef>
              <a:spcAft>
                <a:spcPts val="0"/>
              </a:spcAft>
              <a:buClr>
                <a:srgbClr val="194484"/>
              </a:buClr>
              <a:buSzPct val="100000"/>
              <a:buFont typeface="Wingdings" charset="2"/>
              <a:buChar char="Ø"/>
            </a:pPr>
            <a:r>
              <a:rPr lang="en-US" sz="1800" dirty="0" smtClean="0">
                <a:solidFill>
                  <a:srgbClr val="C0504D"/>
                </a:solidFill>
                <a:latin typeface="Calibri"/>
                <a:ea typeface="Calibri"/>
                <a:cs typeface="Calibri"/>
                <a:sym typeface="Calibri"/>
              </a:rPr>
              <a:t>Again, it’s important to have those communication lines open and available!</a:t>
            </a:r>
            <a:endParaRPr lang="en" sz="1800" b="0" i="0" u="none" strike="noStrike" cap="none" baseline="0" dirty="0">
              <a:solidFill>
                <a:srgbClr val="C0504D"/>
              </a:solidFill>
              <a:latin typeface="Calibri"/>
              <a:ea typeface="Calibri"/>
              <a:cs typeface="Calibri"/>
              <a:sym typeface="Calibri"/>
              <a:rtl val="0"/>
            </a:endParaRPr>
          </a:p>
        </p:txBody>
      </p:sp>
      <p:sp>
        <p:nvSpPr>
          <p:cNvPr id="258" name="Shape 258"/>
          <p:cNvSpPr txBox="1">
            <a:spLocks noGrp="1"/>
          </p:cNvSpPr>
          <p:nvPr>
            <p:ph type="dt" idx="10"/>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59" name="Shape 259"/>
          <p:cNvSpPr txBox="1">
            <a:spLocks noGrp="1"/>
          </p:cNvSpPr>
          <p:nvPr>
            <p:ph type="ftr" idx="11"/>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60" name="Shape 260"/>
          <p:cNvPicPr preferRelativeResize="0"/>
          <p:nvPr/>
        </p:nvPicPr>
        <p:blipFill rotWithShape="1">
          <a:blip r:embed="rId3">
            <a:alphaModFix/>
          </a:blip>
          <a:srcRect/>
          <a:stretch/>
        </p:blipFill>
        <p:spPr>
          <a:xfrm>
            <a:off x="7239000" y="152400"/>
            <a:ext cx="1600198" cy="12001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a:solidFill>
                  <a:srgbClr val="194484"/>
                </a:solidFill>
                <a:latin typeface="Calibri"/>
                <a:ea typeface="Calibri"/>
                <a:cs typeface="Calibri"/>
                <a:sym typeface="Calibri"/>
              </a:rPr>
              <a:t/>
            </a:r>
            <a:br>
              <a:rPr lang="en-US" sz="3600" dirty="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Review</a:t>
            </a:r>
            <a:endParaRPr lang="en" sz="3600" b="0" i="0" u="none" strike="noStrike" cap="none" baseline="0" dirty="0">
              <a:solidFill>
                <a:srgbClr val="194484"/>
              </a:solidFill>
              <a:latin typeface="Calibri"/>
              <a:ea typeface="Calibri"/>
              <a:cs typeface="Calibri"/>
              <a:sym typeface="Calibri"/>
              <a:rtl val="0"/>
            </a:endParaRPr>
          </a:p>
        </p:txBody>
      </p:sp>
      <p:sp>
        <p:nvSpPr>
          <p:cNvPr id="257" name="Shape 257"/>
          <p:cNvSpPr txBox="1">
            <a:spLocks noGrp="1"/>
          </p:cNvSpPr>
          <p:nvPr>
            <p:ph type="body" idx="1"/>
          </p:nvPr>
        </p:nvSpPr>
        <p:spPr>
          <a:xfrm>
            <a:off x="457200" y="1600200"/>
            <a:ext cx="8229600" cy="4411434"/>
          </a:xfrm>
          <a:prstGeom prst="rect">
            <a:avLst/>
          </a:prstGeom>
          <a:noFill/>
          <a:ln>
            <a:noFill/>
          </a:ln>
        </p:spPr>
        <p:txBody>
          <a:bodyPr lIns="91425" tIns="91425" rIns="91425" bIns="91425" anchor="t" anchorCtr="0">
            <a:spAutoFit/>
          </a:bodyPr>
          <a:lstStyle/>
          <a:p>
            <a:pPr marL="285750" lvl="0" indent="-273050">
              <a:spcBef>
                <a:spcPts val="640"/>
              </a:spcBef>
              <a:buSzPct val="100000"/>
              <a:buFont typeface="Calibri"/>
              <a:buChar char="•"/>
            </a:pPr>
            <a:r>
              <a:rPr lang="en" sz="2400" dirty="0">
                <a:solidFill>
                  <a:schemeClr val="dk2"/>
                </a:solidFill>
                <a:latin typeface="Calibri"/>
                <a:ea typeface="Calibri"/>
                <a:cs typeface="Calibri"/>
                <a:sym typeface="Calibri"/>
              </a:rPr>
              <a:t>Gather needed information</a:t>
            </a:r>
          </a:p>
          <a:p>
            <a:pPr marL="749300" lvl="1" indent="-285750">
              <a:spcBef>
                <a:spcPts val="560"/>
              </a:spcBef>
              <a:buSzPct val="100000"/>
              <a:buFont typeface="Wingdings" charset="2"/>
              <a:buChar char="Ø"/>
            </a:pPr>
            <a:r>
              <a:rPr lang="en" sz="2000" dirty="0">
                <a:solidFill>
                  <a:schemeClr val="dk2"/>
                </a:solidFill>
                <a:latin typeface="Calibri"/>
                <a:ea typeface="Calibri"/>
                <a:cs typeface="Calibri"/>
                <a:sym typeface="Calibri"/>
              </a:rPr>
              <a:t>Checked files on the system for </a:t>
            </a:r>
            <a:r>
              <a:rPr lang="en" sz="2000" dirty="0" smtClean="0">
                <a:solidFill>
                  <a:schemeClr val="dk2"/>
                </a:solidFill>
                <a:latin typeface="Calibri"/>
                <a:ea typeface="Calibri"/>
                <a:cs typeface="Calibri"/>
                <a:sym typeface="Calibri"/>
              </a:rPr>
              <a:t>compromise</a:t>
            </a:r>
            <a:endParaRPr lang="en-US" sz="2000" dirty="0" smtClean="0">
              <a:solidFill>
                <a:schemeClr val="dk2"/>
              </a:solidFill>
              <a:latin typeface="Calibri"/>
              <a:ea typeface="Calibri"/>
              <a:cs typeface="Calibri"/>
              <a:sym typeface="Calibri"/>
            </a:endParaRPr>
          </a:p>
          <a:p>
            <a:pPr marL="749300" lvl="1" indent="-285750">
              <a:spcBef>
                <a:spcPts val="560"/>
              </a:spcBef>
              <a:buSzPct val="100000"/>
              <a:buFont typeface="Wingdings" charset="2"/>
              <a:buChar char="Ø"/>
            </a:pPr>
            <a:r>
              <a:rPr lang="en-US" sz="2000" dirty="0" smtClean="0">
                <a:solidFill>
                  <a:schemeClr val="dk2"/>
                </a:solidFill>
                <a:latin typeface="Calibri"/>
                <a:ea typeface="Calibri"/>
                <a:cs typeface="Calibri"/>
                <a:sym typeface="Calibri"/>
              </a:rPr>
              <a:t>Collected logs</a:t>
            </a:r>
          </a:p>
          <a:p>
            <a:pPr marL="749300" lvl="1" indent="-285750">
              <a:spcBef>
                <a:spcPts val="560"/>
              </a:spcBef>
              <a:buSzPct val="100000"/>
              <a:buFont typeface="Wingdings" charset="2"/>
              <a:buChar char="Ø"/>
            </a:pPr>
            <a:r>
              <a:rPr lang="en-US" sz="2000" dirty="0" smtClean="0">
                <a:solidFill>
                  <a:srgbClr val="C0504D"/>
                </a:solidFill>
                <a:latin typeface="Calibri"/>
                <a:ea typeface="Calibri"/>
                <a:cs typeface="Calibri"/>
                <a:sym typeface="Calibri"/>
              </a:rPr>
              <a:t>If you haven’t started collecting logs use this is a lesson to find gaps.</a:t>
            </a:r>
            <a:endParaRPr lang="en" sz="2000" dirty="0">
              <a:solidFill>
                <a:schemeClr val="dk2"/>
              </a:solidFill>
              <a:latin typeface="Calibri"/>
              <a:ea typeface="Calibri"/>
              <a:cs typeface="Calibri"/>
              <a:sym typeface="Calibri"/>
            </a:endParaRPr>
          </a:p>
          <a:p>
            <a:pPr marL="285750" lvl="0" indent="-273050">
              <a:spcBef>
                <a:spcPts val="640"/>
              </a:spcBef>
              <a:buSzPct val="100000"/>
              <a:buFont typeface="Calibri"/>
              <a:buChar char="•"/>
            </a:pPr>
            <a:r>
              <a:rPr lang="en" sz="2400" dirty="0">
                <a:solidFill>
                  <a:schemeClr val="dk2"/>
                </a:solidFill>
                <a:latin typeface="Calibri"/>
                <a:ea typeface="Calibri"/>
                <a:cs typeface="Calibri"/>
                <a:sym typeface="Calibri"/>
              </a:rPr>
              <a:t>Contain the incident</a:t>
            </a:r>
          </a:p>
          <a:p>
            <a:pPr marL="749300" lvl="1" indent="-285750">
              <a:spcBef>
                <a:spcPts val="560"/>
              </a:spcBef>
              <a:buSzPct val="100000"/>
              <a:buFont typeface="Wingdings" charset="2"/>
              <a:buChar char="Ø"/>
            </a:pPr>
            <a:r>
              <a:rPr lang="en" sz="2000" dirty="0">
                <a:solidFill>
                  <a:schemeClr val="dk2"/>
                </a:solidFill>
                <a:latin typeface="Calibri"/>
                <a:ea typeface="Calibri"/>
                <a:cs typeface="Calibri"/>
                <a:sym typeface="Calibri"/>
              </a:rPr>
              <a:t>Blocked </a:t>
            </a:r>
            <a:r>
              <a:rPr lang="en" sz="2000" dirty="0" smtClean="0">
                <a:solidFill>
                  <a:schemeClr val="dk2"/>
                </a:solidFill>
                <a:latin typeface="Calibri"/>
                <a:ea typeface="Calibri"/>
                <a:cs typeface="Calibri"/>
                <a:sym typeface="Calibri"/>
              </a:rPr>
              <a:t>accounts</a:t>
            </a:r>
            <a:endParaRPr lang="en-US" sz="2000" dirty="0" smtClean="0">
              <a:solidFill>
                <a:schemeClr val="dk2"/>
              </a:solidFill>
              <a:latin typeface="Calibri"/>
              <a:ea typeface="Calibri"/>
              <a:cs typeface="Calibri"/>
              <a:sym typeface="Calibri"/>
            </a:endParaRPr>
          </a:p>
          <a:p>
            <a:pPr marL="749300" lvl="1" indent="-285750">
              <a:spcBef>
                <a:spcPts val="560"/>
              </a:spcBef>
              <a:buSzPct val="100000"/>
              <a:buFont typeface="Wingdings" charset="2"/>
              <a:buChar char="Ø"/>
            </a:pPr>
            <a:r>
              <a:rPr lang="en-US" sz="2000" dirty="0" smtClean="0">
                <a:solidFill>
                  <a:srgbClr val="C0504D"/>
                </a:solidFill>
                <a:latin typeface="Calibri"/>
                <a:ea typeface="Calibri"/>
                <a:cs typeface="Calibri"/>
                <a:sym typeface="Calibri"/>
              </a:rPr>
              <a:t>Require users to reset passwords and/or implement multi-factor</a:t>
            </a:r>
            <a:endParaRPr lang="en" sz="2000" dirty="0">
              <a:solidFill>
                <a:srgbClr val="C0504D"/>
              </a:solidFill>
              <a:latin typeface="Calibri"/>
              <a:ea typeface="Calibri"/>
              <a:cs typeface="Calibri"/>
              <a:sym typeface="Calibri"/>
            </a:endParaRPr>
          </a:p>
          <a:p>
            <a:pPr marL="285750" lvl="0" indent="-273050">
              <a:spcBef>
                <a:spcPts val="560"/>
              </a:spcBef>
              <a:buClr>
                <a:schemeClr val="dk2"/>
              </a:buClr>
              <a:buSzPct val="100000"/>
              <a:buFont typeface="Calibri"/>
              <a:buChar char="•"/>
            </a:pPr>
            <a:r>
              <a:rPr lang="en" sz="2400" dirty="0">
                <a:solidFill>
                  <a:schemeClr val="dk2"/>
                </a:solidFill>
                <a:latin typeface="Calibri"/>
                <a:ea typeface="Calibri"/>
                <a:cs typeface="Calibri"/>
                <a:sym typeface="Calibri"/>
              </a:rPr>
              <a:t>Eradicate</a:t>
            </a:r>
          </a:p>
          <a:p>
            <a:pPr marL="749300" lvl="1" indent="-285750">
              <a:spcBef>
                <a:spcPts val="560"/>
              </a:spcBef>
              <a:buClr>
                <a:schemeClr val="dk2"/>
              </a:buClr>
              <a:buSzPct val="100000"/>
              <a:buFont typeface="Wingdings" charset="2"/>
              <a:buChar char="Ø"/>
            </a:pPr>
            <a:r>
              <a:rPr lang="en" sz="2000" dirty="0">
                <a:solidFill>
                  <a:schemeClr val="dk2"/>
                </a:solidFill>
                <a:latin typeface="Calibri"/>
                <a:ea typeface="Calibri"/>
                <a:cs typeface="Calibri"/>
                <a:sym typeface="Calibri"/>
              </a:rPr>
              <a:t>Restarted nodes to clean, patched </a:t>
            </a:r>
            <a:r>
              <a:rPr lang="en" sz="2000" dirty="0" smtClean="0">
                <a:solidFill>
                  <a:schemeClr val="dk2"/>
                </a:solidFill>
                <a:latin typeface="Calibri"/>
                <a:ea typeface="Calibri"/>
                <a:cs typeface="Calibri"/>
                <a:sym typeface="Calibri"/>
              </a:rPr>
              <a:t>image</a:t>
            </a:r>
            <a:endParaRPr lang="en-US" sz="2000" dirty="0">
              <a:solidFill>
                <a:schemeClr val="dk2"/>
              </a:solidFill>
              <a:latin typeface="Calibri"/>
              <a:ea typeface="Calibri"/>
              <a:cs typeface="Calibri"/>
              <a:sym typeface="Calibri"/>
            </a:endParaRPr>
          </a:p>
          <a:p>
            <a:pPr marL="749300" lvl="1" indent="-285750">
              <a:spcBef>
                <a:spcPts val="560"/>
              </a:spcBef>
              <a:buClr>
                <a:schemeClr val="dk2"/>
              </a:buClr>
              <a:buSzPct val="100000"/>
              <a:buFont typeface="Wingdings" charset="2"/>
              <a:buChar char="Ø"/>
            </a:pPr>
            <a:r>
              <a:rPr lang="en-US" sz="2000" dirty="0" smtClean="0">
                <a:solidFill>
                  <a:srgbClr val="C0504D"/>
                </a:solidFill>
                <a:latin typeface="Calibri"/>
                <a:ea typeface="Calibri"/>
                <a:cs typeface="Calibri"/>
                <a:sym typeface="Calibri"/>
              </a:rPr>
              <a:t>Follow up with a security scan/review of the system to confirm patches</a:t>
            </a:r>
            <a:endParaRPr lang="en" sz="2000" dirty="0">
              <a:solidFill>
                <a:srgbClr val="C0504D"/>
              </a:solidFill>
              <a:latin typeface="Calibri"/>
              <a:ea typeface="Calibri"/>
              <a:cs typeface="Calibri"/>
              <a:sym typeface="Calibri"/>
            </a:endParaRPr>
          </a:p>
        </p:txBody>
      </p:sp>
      <p:sp>
        <p:nvSpPr>
          <p:cNvPr id="258" name="Shape 258"/>
          <p:cNvSpPr txBox="1">
            <a:spLocks noGrp="1"/>
          </p:cNvSpPr>
          <p:nvPr>
            <p:ph type="dt" idx="10"/>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59" name="Shape 259"/>
          <p:cNvSpPr txBox="1">
            <a:spLocks noGrp="1"/>
          </p:cNvSpPr>
          <p:nvPr>
            <p:ph type="ftr" idx="11"/>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60" name="Shape 260"/>
          <p:cNvPicPr preferRelativeResize="0"/>
          <p:nvPr/>
        </p:nvPicPr>
        <p:blipFill rotWithShape="1">
          <a:blip r:embed="rId3">
            <a:alphaModFix/>
          </a:blip>
          <a:srcRect/>
          <a:stretch/>
        </p:blipFill>
        <p:spPr>
          <a:xfrm>
            <a:off x="7239000" y="152400"/>
            <a:ext cx="1600198" cy="1200150"/>
          </a:xfrm>
          <a:prstGeom prst="rect">
            <a:avLst/>
          </a:prstGeom>
          <a:noFill/>
          <a:ln>
            <a:noFill/>
          </a:ln>
        </p:spPr>
      </p:pic>
    </p:spTree>
    <p:extLst>
      <p:ext uri="{BB962C8B-B14F-4D97-AF65-F5344CB8AC3E}">
        <p14:creationId xmlns:p14="http://schemas.microsoft.com/office/powerpoint/2010/main" val="900689287"/>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prstGeom prst="rect">
            <a:avLst/>
          </a:prstGeom>
          <a:noFill/>
          <a:ln>
            <a:noFill/>
          </a:ln>
        </p:spPr>
        <p:txBody>
          <a:bodyPr lIns="91425" tIns="91425" rIns="91425" bIns="91425" anchor="ctr" anchorCtr="0">
            <a:spAutoFit/>
          </a:bodyPr>
          <a:lstStyle/>
          <a:p>
            <a:pPr lvl="0">
              <a:buSzPct val="25000"/>
            </a:pPr>
            <a:r>
              <a:rPr lang="en" sz="3600" dirty="0">
                <a:solidFill>
                  <a:srgbClr val="194484"/>
                </a:solidFill>
                <a:latin typeface="Calibri"/>
                <a:ea typeface="Calibri"/>
                <a:cs typeface="Calibri"/>
                <a:sym typeface="Calibri"/>
              </a:rPr>
              <a:t>HPC Pivot </a:t>
            </a:r>
            <a:r>
              <a:rPr lang="en" sz="3600" dirty="0" smtClean="0">
                <a:solidFill>
                  <a:srgbClr val="194484"/>
                </a:solidFill>
                <a:latin typeface="Calibri"/>
                <a:ea typeface="Calibri"/>
                <a:cs typeface="Calibri"/>
                <a:sym typeface="Calibri"/>
              </a:rPr>
              <a:t>Attack</a:t>
            </a:r>
            <a:r>
              <a:rPr lang="en-US" sz="3600" dirty="0">
                <a:solidFill>
                  <a:srgbClr val="194484"/>
                </a:solidFill>
                <a:latin typeface="Calibri"/>
                <a:ea typeface="Calibri"/>
                <a:cs typeface="Calibri"/>
                <a:sym typeface="Calibri"/>
              </a:rPr>
              <a:t/>
            </a:r>
            <a:br>
              <a:rPr lang="en-US" sz="3600" dirty="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Review</a:t>
            </a:r>
            <a:endParaRPr lang="en" sz="3600" b="0" i="0" u="none" strike="noStrike" cap="none" baseline="0" dirty="0">
              <a:solidFill>
                <a:srgbClr val="194484"/>
              </a:solidFill>
              <a:latin typeface="Calibri"/>
              <a:ea typeface="Calibri"/>
              <a:cs typeface="Calibri"/>
              <a:sym typeface="Calibri"/>
              <a:rtl val="0"/>
            </a:endParaRPr>
          </a:p>
        </p:txBody>
      </p:sp>
      <p:sp>
        <p:nvSpPr>
          <p:cNvPr id="257" name="Shape 257"/>
          <p:cNvSpPr txBox="1">
            <a:spLocks noGrp="1"/>
          </p:cNvSpPr>
          <p:nvPr>
            <p:ph type="body" idx="1"/>
          </p:nvPr>
        </p:nvSpPr>
        <p:spPr>
          <a:xfrm>
            <a:off x="457200" y="1600200"/>
            <a:ext cx="8229600" cy="2318553"/>
          </a:xfrm>
          <a:prstGeom prst="rect">
            <a:avLst/>
          </a:prstGeom>
          <a:noFill/>
          <a:ln>
            <a:noFill/>
          </a:ln>
        </p:spPr>
        <p:txBody>
          <a:bodyPr lIns="91425" tIns="91425" rIns="91425" bIns="91425" anchor="t" anchorCtr="0">
            <a:spAutoFit/>
          </a:bodyPr>
          <a:lstStyle/>
          <a:p>
            <a:pPr marL="285750" lvl="0" indent="-273050">
              <a:spcBef>
                <a:spcPts val="560"/>
              </a:spcBef>
              <a:buClr>
                <a:schemeClr val="dk2"/>
              </a:buClr>
              <a:buSzPct val="100000"/>
              <a:buFont typeface="Calibri"/>
              <a:buChar char="•"/>
            </a:pPr>
            <a:r>
              <a:rPr lang="en" sz="2400" dirty="0" smtClean="0">
                <a:solidFill>
                  <a:schemeClr val="dk2"/>
                </a:solidFill>
                <a:latin typeface="Calibri"/>
                <a:ea typeface="Calibri"/>
                <a:cs typeface="Calibri"/>
                <a:sym typeface="Calibri"/>
              </a:rPr>
              <a:t>Recovery</a:t>
            </a:r>
            <a:endParaRPr lang="en" sz="2400" dirty="0">
              <a:solidFill>
                <a:schemeClr val="dk2"/>
              </a:solidFill>
              <a:latin typeface="Calibri"/>
              <a:ea typeface="Calibri"/>
              <a:cs typeface="Calibri"/>
              <a:sym typeface="Calibri"/>
            </a:endParaRPr>
          </a:p>
          <a:p>
            <a:pPr marL="749300" lvl="1" indent="-285750">
              <a:spcBef>
                <a:spcPts val="560"/>
              </a:spcBef>
              <a:buClr>
                <a:schemeClr val="dk2"/>
              </a:buClr>
              <a:buSzPct val="100000"/>
              <a:buFont typeface="Wingdings" charset="2"/>
              <a:buChar char="Ø"/>
            </a:pPr>
            <a:r>
              <a:rPr lang="en" sz="2400" dirty="0">
                <a:solidFill>
                  <a:schemeClr val="dk2"/>
                </a:solidFill>
                <a:latin typeface="Calibri"/>
                <a:ea typeface="Calibri"/>
                <a:cs typeface="Calibri"/>
                <a:sym typeface="Calibri"/>
              </a:rPr>
              <a:t>Patching procedure changed</a:t>
            </a:r>
          </a:p>
          <a:p>
            <a:pPr marL="749300" lvl="1" indent="-285750">
              <a:spcBef>
                <a:spcPts val="560"/>
              </a:spcBef>
              <a:buClr>
                <a:schemeClr val="dk2"/>
              </a:buClr>
              <a:buSzPct val="100000"/>
              <a:buFont typeface="Wingdings" charset="2"/>
              <a:buChar char="Ø"/>
            </a:pPr>
            <a:r>
              <a:rPr lang="en" sz="2400" dirty="0">
                <a:solidFill>
                  <a:schemeClr val="dk2"/>
                </a:solidFill>
                <a:latin typeface="Calibri"/>
                <a:ea typeface="Calibri"/>
                <a:cs typeface="Calibri"/>
                <a:sym typeface="Calibri"/>
              </a:rPr>
              <a:t>User </a:t>
            </a:r>
            <a:r>
              <a:rPr lang="en" sz="2400" dirty="0" smtClean="0">
                <a:solidFill>
                  <a:schemeClr val="dk2"/>
                </a:solidFill>
                <a:latin typeface="Calibri"/>
                <a:ea typeface="Calibri"/>
                <a:cs typeface="Calibri"/>
                <a:sym typeface="Calibri"/>
              </a:rPr>
              <a:t>education</a:t>
            </a:r>
            <a:endParaRPr lang="en-US" sz="2400" dirty="0" smtClean="0">
              <a:solidFill>
                <a:schemeClr val="dk2"/>
              </a:solidFill>
              <a:latin typeface="Calibri"/>
              <a:ea typeface="Calibri"/>
              <a:cs typeface="Calibri"/>
              <a:sym typeface="Calibri"/>
            </a:endParaRPr>
          </a:p>
          <a:p>
            <a:pPr marL="749300" lvl="1" indent="-285750">
              <a:spcBef>
                <a:spcPts val="560"/>
              </a:spcBef>
              <a:buClr>
                <a:schemeClr val="dk2"/>
              </a:buClr>
              <a:buSzPct val="100000"/>
              <a:buFont typeface="Wingdings" charset="2"/>
              <a:buChar char="Ø"/>
            </a:pPr>
            <a:r>
              <a:rPr lang="en-US" sz="2400" dirty="0" smtClean="0">
                <a:solidFill>
                  <a:schemeClr val="dk2"/>
                </a:solidFill>
                <a:latin typeface="Calibri"/>
                <a:ea typeface="Calibri"/>
                <a:cs typeface="Calibri"/>
                <a:sym typeface="Calibri"/>
              </a:rPr>
              <a:t>Implement new security procedures</a:t>
            </a:r>
          </a:p>
          <a:p>
            <a:pPr marL="749300" lvl="1" indent="-285750">
              <a:spcBef>
                <a:spcPts val="560"/>
              </a:spcBef>
              <a:buClr>
                <a:schemeClr val="dk2"/>
              </a:buClr>
              <a:buSzPct val="100000"/>
              <a:buFont typeface="Wingdings" charset="2"/>
              <a:buChar char="Ø"/>
            </a:pPr>
            <a:r>
              <a:rPr lang="en-US" sz="2400" dirty="0" smtClean="0">
                <a:solidFill>
                  <a:schemeClr val="dk2"/>
                </a:solidFill>
                <a:latin typeface="Calibri"/>
                <a:ea typeface="Calibri"/>
                <a:cs typeface="Calibri"/>
                <a:sym typeface="Calibri"/>
              </a:rPr>
              <a:t>Identify gaps</a:t>
            </a:r>
            <a:endParaRPr lang="en" sz="2400" dirty="0">
              <a:solidFill>
                <a:schemeClr val="dk2"/>
              </a:solidFill>
              <a:latin typeface="Calibri"/>
              <a:ea typeface="Calibri"/>
              <a:cs typeface="Calibri"/>
              <a:sym typeface="Calibri"/>
            </a:endParaRPr>
          </a:p>
        </p:txBody>
      </p:sp>
      <p:sp>
        <p:nvSpPr>
          <p:cNvPr id="258" name="Shape 258"/>
          <p:cNvSpPr txBox="1">
            <a:spLocks noGrp="1"/>
          </p:cNvSpPr>
          <p:nvPr>
            <p:ph type="dt" idx="10"/>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59" name="Shape 259"/>
          <p:cNvSpPr txBox="1">
            <a:spLocks noGrp="1"/>
          </p:cNvSpPr>
          <p:nvPr>
            <p:ph type="ftr" idx="11"/>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60" name="Shape 260"/>
          <p:cNvPicPr preferRelativeResize="0"/>
          <p:nvPr/>
        </p:nvPicPr>
        <p:blipFill rotWithShape="1">
          <a:blip r:embed="rId3">
            <a:alphaModFix/>
          </a:blip>
          <a:srcRect/>
          <a:stretch/>
        </p:blipFill>
        <p:spPr>
          <a:xfrm>
            <a:off x="7239000" y="152400"/>
            <a:ext cx="1600198" cy="1200150"/>
          </a:xfrm>
          <a:prstGeom prst="rect">
            <a:avLst/>
          </a:prstGeom>
          <a:noFill/>
          <a:ln>
            <a:noFill/>
          </a:ln>
        </p:spPr>
      </p:pic>
    </p:spTree>
    <p:extLst>
      <p:ext uri="{BB962C8B-B14F-4D97-AF65-F5344CB8AC3E}">
        <p14:creationId xmlns:p14="http://schemas.microsoft.com/office/powerpoint/2010/main" val="2026728291"/>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Zero-Day Response</a:t>
            </a:r>
            <a:endParaRPr lang="en" sz="3600" b="0" i="0" u="none" strike="noStrike" cap="none" baseline="0" dirty="0">
              <a:solidFill>
                <a:srgbClr val="194484"/>
              </a:solidFill>
              <a:latin typeface="Calibri"/>
              <a:ea typeface="Calibri"/>
              <a:cs typeface="Calibri"/>
              <a:sym typeface="Calibri"/>
              <a:rtl val="0"/>
            </a:endParaRPr>
          </a:p>
        </p:txBody>
      </p:sp>
      <p:sp>
        <p:nvSpPr>
          <p:cNvPr id="266" name="Shape 266"/>
          <p:cNvSpPr txBox="1">
            <a:spLocks noGrp="1"/>
          </p:cNvSpPr>
          <p:nvPr>
            <p:ph type="body" idx="1"/>
          </p:nvPr>
        </p:nvSpPr>
        <p:spPr>
          <a:xfrm>
            <a:off x="457200" y="1419750"/>
            <a:ext cx="8229600" cy="4308842"/>
          </a:xfrm>
          <a:prstGeom prst="rect">
            <a:avLst/>
          </a:prstGeom>
          <a:noFill/>
          <a:ln>
            <a:noFill/>
          </a:ln>
        </p:spPr>
        <p:txBody>
          <a:bodyPr lIns="91425" tIns="91425" rIns="91425" bIns="91425" anchor="t" anchorCtr="0">
            <a:spAutoFit/>
          </a:bodyPr>
          <a:lstStyle/>
          <a:p>
            <a:pPr marL="457200" marR="0" lvl="0" indent="-342900" algn="l" rtl="0">
              <a:lnSpc>
                <a:spcPct val="100000"/>
              </a:lnSpc>
              <a:spcBef>
                <a:spcPts val="0"/>
              </a:spcBef>
              <a:spcAft>
                <a:spcPts val="0"/>
              </a:spcAft>
              <a:buClr>
                <a:srgbClr val="194484"/>
              </a:buClr>
              <a:buSzPct val="100000"/>
              <a:buFont typeface="Calibri"/>
              <a:buChar char="●"/>
            </a:pPr>
            <a:r>
              <a:rPr lang="en" sz="2400" b="0" i="0" u="none" strike="noStrike" cap="none" baseline="0" dirty="0" smtClean="0">
                <a:solidFill>
                  <a:srgbClr val="194484"/>
                </a:solidFill>
                <a:latin typeface="Calibri"/>
                <a:ea typeface="Calibri"/>
                <a:cs typeface="Calibri"/>
                <a:sym typeface="Calibri"/>
                <a:rtl val="0"/>
              </a:rPr>
              <a:t>Knew </a:t>
            </a:r>
            <a:r>
              <a:rPr lang="en" sz="2400" b="0" i="0" u="none" strike="noStrike" cap="none" baseline="0" dirty="0">
                <a:solidFill>
                  <a:srgbClr val="194484"/>
                </a:solidFill>
                <a:latin typeface="Calibri"/>
                <a:ea typeface="Calibri"/>
                <a:cs typeface="Calibri"/>
                <a:sym typeface="Calibri"/>
                <a:rtl val="0"/>
              </a:rPr>
              <a:t>it was a vulnerability</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Did not know if there were any affected </a:t>
            </a:r>
            <a:r>
              <a:rPr lang="en" sz="2000" b="0" i="0" u="none" strike="noStrike" cap="none" baseline="0" dirty="0" smtClean="0">
                <a:solidFill>
                  <a:srgbClr val="194484"/>
                </a:solidFill>
                <a:latin typeface="Calibri"/>
                <a:ea typeface="Calibri"/>
                <a:cs typeface="Calibri"/>
                <a:sym typeface="Calibri"/>
                <a:rtl val="0"/>
              </a:rPr>
              <a:t>systems</a:t>
            </a:r>
            <a:endParaRPr lang="en-US" sz="2000" dirty="0">
              <a:solidFill>
                <a:srgbClr val="194484"/>
              </a:solidFill>
              <a:latin typeface="Calibri"/>
              <a:ea typeface="Calibri"/>
              <a:cs typeface="Calibri"/>
              <a:sym typeface="Calibri"/>
            </a:endParaRPr>
          </a:p>
          <a:p>
            <a:pPr marL="1593850" lvl="2" indent="-342900">
              <a:spcBef>
                <a:spcPts val="0"/>
              </a:spcBef>
              <a:buSzPct val="100000"/>
            </a:pPr>
            <a:r>
              <a:rPr lang="en-US" sz="2000" b="0" i="1" u="none" strike="noStrike" cap="none" baseline="0" dirty="0" smtClean="0">
                <a:solidFill>
                  <a:srgbClr val="C0504D"/>
                </a:solidFill>
                <a:latin typeface="Calibri"/>
                <a:ea typeface="Calibri"/>
                <a:cs typeface="Calibri"/>
                <a:sym typeface="Calibri"/>
                <a:rtl val="0"/>
              </a:rPr>
              <a:t>this is where a good configuratio</a:t>
            </a:r>
            <a:r>
              <a:rPr lang="en-US" sz="2000" i="1" dirty="0" smtClean="0">
                <a:solidFill>
                  <a:srgbClr val="C0504D"/>
                </a:solidFill>
                <a:latin typeface="Calibri"/>
                <a:ea typeface="Calibri"/>
                <a:cs typeface="Calibri"/>
                <a:sym typeface="Calibri"/>
              </a:rPr>
              <a:t>n management system can help</a:t>
            </a:r>
            <a:endParaRPr lang="en" sz="2000" b="0" i="1" u="none" strike="noStrike" cap="none" baseline="0" dirty="0">
              <a:solidFill>
                <a:srgbClr val="C0504D"/>
              </a:solidFill>
              <a:latin typeface="Calibri"/>
              <a:ea typeface="Calibri"/>
              <a:cs typeface="Calibri"/>
              <a:sym typeface="Calibri"/>
              <a:rtl val="0"/>
            </a:endParaRP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Scanned all systems looking for issues</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Allowed access of memory block </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Assessment made about impact</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Time was spent on figuring out what needed to be done.</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How many systems would be impacted?</a:t>
            </a:r>
          </a:p>
          <a:p>
            <a:pPr marL="1200150" marR="0" lvl="1" indent="-34925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Did all users need to change passwords?</a:t>
            </a:r>
          </a:p>
          <a:p>
            <a:pPr marL="457200" marR="0" lvl="0" indent="-34290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rgbClr val="194484"/>
                </a:solidFill>
                <a:latin typeface="Calibri"/>
                <a:ea typeface="Calibri"/>
                <a:cs typeface="Calibri"/>
                <a:sym typeface="Calibri"/>
                <a:rtl val="0"/>
              </a:rPr>
              <a:t>Having Bro helped</a:t>
            </a:r>
          </a:p>
          <a:p>
            <a:pPr marL="1193800" marR="0" lvl="1" indent="-34290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Bro produced a list of machines that might be a problem</a:t>
            </a:r>
          </a:p>
          <a:p>
            <a:pPr marL="1193800" marR="0" lvl="1" indent="-342900" algn="l" rtl="0">
              <a:lnSpc>
                <a:spcPct val="100000"/>
              </a:lnSpc>
              <a:spcBef>
                <a:spcPts val="0"/>
              </a:spcBef>
              <a:spcAft>
                <a:spcPts val="0"/>
              </a:spcAft>
              <a:buClr>
                <a:srgbClr val="194484"/>
              </a:buClr>
              <a:buSzPct val="100000"/>
              <a:buFont typeface="Wingdings" charset="2"/>
              <a:buChar char="Ø"/>
            </a:pPr>
            <a:r>
              <a:rPr lang="en" sz="2000" b="0" i="0" u="none" strike="noStrike" cap="none" baseline="0" dirty="0">
                <a:solidFill>
                  <a:srgbClr val="194484"/>
                </a:solidFill>
                <a:latin typeface="Calibri"/>
                <a:ea typeface="Calibri"/>
                <a:cs typeface="Calibri"/>
                <a:sym typeface="Calibri"/>
                <a:rtl val="0"/>
              </a:rPr>
              <a:t>Went from thousands of machines to a couple hundred</a:t>
            </a:r>
          </a:p>
        </p:txBody>
      </p:sp>
      <p:sp>
        <p:nvSpPr>
          <p:cNvPr id="267" name="Shape 267"/>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68" name="Shape 268"/>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69" name="Shape 269"/>
          <p:cNvPicPr preferRelativeResize="0"/>
          <p:nvPr/>
        </p:nvPicPr>
        <p:blipFill rotWithShape="1">
          <a:blip r:embed="rId3">
            <a:alphaModFix/>
          </a:blip>
          <a:srcRect/>
          <a:stretch/>
        </p:blipFill>
        <p:spPr>
          <a:xfrm>
            <a:off x="457200" y="86300"/>
            <a:ext cx="1161900" cy="1295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8" name="Shape 98"/>
          <p:cNvPicPr preferRelativeResize="0"/>
          <p:nvPr/>
        </p:nvPicPr>
        <p:blipFill rotWithShape="1">
          <a:blip r:embed="rId3">
            <a:alphaModFix/>
          </a:blip>
          <a:srcRect/>
          <a:stretch/>
        </p:blipFill>
        <p:spPr>
          <a:xfrm>
            <a:off x="77141" y="67734"/>
            <a:ext cx="1143000" cy="1143000"/>
          </a:xfrm>
          <a:prstGeom prst="rect">
            <a:avLst/>
          </a:prstGeom>
          <a:noFill/>
          <a:ln>
            <a:noFill/>
          </a:ln>
        </p:spPr>
      </p:pic>
      <p:sp>
        <p:nvSpPr>
          <p:cNvPr id="94" name="Shape 94"/>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tl val="0"/>
              </a:rPr>
              <a:t>Alert and Determining if it is an Incident</a:t>
            </a:r>
            <a:endParaRPr lang="en" sz="3600" b="0" i="1" u="none" strike="noStrike" cap="none" baseline="0" dirty="0">
              <a:solidFill>
                <a:srgbClr val="C0504D"/>
              </a:solidFill>
              <a:latin typeface="Calibri"/>
              <a:ea typeface="Calibri"/>
              <a:cs typeface="Calibri"/>
              <a:sym typeface="Calibri"/>
              <a:rtl val="0"/>
            </a:endParaRPr>
          </a:p>
        </p:txBody>
      </p:sp>
      <p:sp>
        <p:nvSpPr>
          <p:cNvPr id="95" name="Shape 95"/>
          <p:cNvSpPr txBox="1">
            <a:spLocks noGrp="1"/>
          </p:cNvSpPr>
          <p:nvPr>
            <p:ph type="body" idx="1"/>
          </p:nvPr>
        </p:nvSpPr>
        <p:spPr>
          <a:xfrm>
            <a:off x="457200" y="1600200"/>
            <a:ext cx="4038597" cy="3877954"/>
          </a:xfrm>
          <a:prstGeom prst="rect">
            <a:avLst/>
          </a:prstGeom>
          <a:noFill/>
          <a:ln>
            <a:noFill/>
          </a:ln>
        </p:spPr>
        <p:txBody>
          <a:bodyPr lIns="91425" tIns="91425" rIns="91425" bIns="91425" anchor="t" anchorCtr="0">
            <a:spAutoFit/>
          </a:bodyPr>
          <a:lstStyle/>
          <a:p>
            <a:pPr marL="387350" indent="-285750">
              <a:buClr>
                <a:schemeClr val="dk1"/>
              </a:buClr>
              <a:buSzPct val="91666"/>
              <a:buFont typeface="Arial"/>
              <a:buChar char="•"/>
            </a:pPr>
            <a:r>
              <a:rPr lang="en-US" sz="2000" i="1" dirty="0" smtClean="0">
                <a:solidFill>
                  <a:schemeClr val="accent2"/>
                </a:solidFill>
                <a:latin typeface="Calibri"/>
                <a:ea typeface="Courier New"/>
                <a:cs typeface="Calibri"/>
                <a:sym typeface="Courier New"/>
              </a:rPr>
              <a:t>Alert</a:t>
            </a:r>
            <a:r>
              <a:rPr lang="en-US" sz="2000" dirty="0" smtClean="0">
                <a:solidFill>
                  <a:schemeClr val="accent2"/>
                </a:solidFill>
                <a:latin typeface="Calibri"/>
                <a:ea typeface="Courier New"/>
                <a:cs typeface="Calibri"/>
                <a:sym typeface="Courier New"/>
              </a:rPr>
              <a:t> </a:t>
            </a:r>
            <a:r>
              <a:rPr lang="en-US" sz="2000" dirty="0" smtClean="0">
                <a:solidFill>
                  <a:schemeClr val="bg2"/>
                </a:solidFill>
                <a:latin typeface="Calibri"/>
                <a:ea typeface="Courier New"/>
                <a:cs typeface="Calibri"/>
                <a:sym typeface="Courier New"/>
              </a:rPr>
              <a:t>– One HPC a</a:t>
            </a:r>
            <a:r>
              <a:rPr lang="en" sz="2000" dirty="0" smtClean="0">
                <a:solidFill>
                  <a:schemeClr val="bg2"/>
                </a:solidFill>
                <a:latin typeface="Calibri"/>
                <a:ea typeface="Courier New"/>
                <a:cs typeface="Calibri"/>
                <a:sym typeface="Courier New"/>
              </a:rPr>
              <a:t>dmin </a:t>
            </a:r>
            <a:r>
              <a:rPr lang="en-US" sz="2000" dirty="0" smtClean="0">
                <a:solidFill>
                  <a:schemeClr val="bg2"/>
                </a:solidFill>
                <a:latin typeface="Calibri"/>
                <a:ea typeface="Courier New"/>
                <a:cs typeface="Calibri"/>
                <a:sym typeface="Courier New"/>
              </a:rPr>
              <a:t>identifies an </a:t>
            </a:r>
            <a:r>
              <a:rPr lang="en" sz="2000" dirty="0" smtClean="0">
                <a:solidFill>
                  <a:schemeClr val="bg2"/>
                </a:solidFill>
                <a:latin typeface="Calibri"/>
                <a:ea typeface="Courier New"/>
                <a:cs typeface="Calibri"/>
                <a:sym typeface="Courier New"/>
              </a:rPr>
              <a:t>issue </a:t>
            </a:r>
            <a:r>
              <a:rPr lang="en" sz="2000" dirty="0">
                <a:solidFill>
                  <a:schemeClr val="bg2"/>
                </a:solidFill>
                <a:latin typeface="Calibri"/>
                <a:ea typeface="Courier New"/>
                <a:cs typeface="Calibri"/>
                <a:sym typeface="Courier New"/>
              </a:rPr>
              <a:t>with the HPC job </a:t>
            </a:r>
            <a:r>
              <a:rPr lang="en" sz="2000" dirty="0" smtClean="0">
                <a:solidFill>
                  <a:schemeClr val="bg2"/>
                </a:solidFill>
                <a:latin typeface="Calibri"/>
                <a:ea typeface="Courier New"/>
                <a:cs typeface="Calibri"/>
                <a:sym typeface="Courier New"/>
              </a:rPr>
              <a:t>scheduler</a:t>
            </a:r>
            <a:r>
              <a:rPr lang="en-US" sz="2000" dirty="0" smtClean="0">
                <a:solidFill>
                  <a:schemeClr val="bg2"/>
                </a:solidFill>
                <a:latin typeface="Calibri"/>
                <a:ea typeface="Courier New"/>
                <a:cs typeface="Calibri"/>
                <a:sym typeface="Courier New"/>
              </a:rPr>
              <a:t> and asks another admin whether the </a:t>
            </a:r>
            <a:r>
              <a:rPr lang="en" sz="2000" dirty="0" smtClean="0">
                <a:solidFill>
                  <a:schemeClr val="bg2"/>
                </a:solidFill>
                <a:latin typeface="Calibri"/>
                <a:ea typeface="Courier New"/>
                <a:cs typeface="Calibri"/>
                <a:sym typeface="Courier New"/>
              </a:rPr>
              <a:t>jobs </a:t>
            </a:r>
            <a:r>
              <a:rPr lang="en" sz="2000" dirty="0">
                <a:solidFill>
                  <a:schemeClr val="bg2"/>
                </a:solidFill>
                <a:latin typeface="Calibri"/>
                <a:ea typeface="Courier New"/>
                <a:cs typeface="Calibri"/>
                <a:sym typeface="Courier New"/>
              </a:rPr>
              <a:t>listed were MPMD jobs </a:t>
            </a:r>
            <a:r>
              <a:rPr lang="en" sz="1600" dirty="0">
                <a:solidFill>
                  <a:schemeClr val="bg2"/>
                </a:solidFill>
                <a:latin typeface="Calibri"/>
                <a:ea typeface="Courier New"/>
                <a:cs typeface="Calibri"/>
                <a:sym typeface="Courier New"/>
              </a:rPr>
              <a:t>(multiple program multiple data)</a:t>
            </a:r>
            <a:r>
              <a:rPr lang="en" sz="2000" dirty="0">
                <a:solidFill>
                  <a:schemeClr val="bg2"/>
                </a:solidFill>
                <a:latin typeface="Calibri"/>
                <a:ea typeface="Courier New"/>
                <a:cs typeface="Calibri"/>
                <a:sym typeface="Courier New"/>
              </a:rPr>
              <a:t> that look different </a:t>
            </a:r>
            <a:r>
              <a:rPr lang="en" sz="2000" dirty="0" smtClean="0">
                <a:solidFill>
                  <a:schemeClr val="bg2"/>
                </a:solidFill>
                <a:latin typeface="Calibri"/>
                <a:ea typeface="Courier New"/>
                <a:cs typeface="Calibri"/>
                <a:sym typeface="Courier New"/>
              </a:rPr>
              <a:t>than </a:t>
            </a:r>
            <a:r>
              <a:rPr lang="en" sz="2000" dirty="0">
                <a:solidFill>
                  <a:schemeClr val="bg2"/>
                </a:solidFill>
                <a:latin typeface="Calibri"/>
                <a:ea typeface="Courier New"/>
                <a:cs typeface="Calibri"/>
                <a:sym typeface="Courier New"/>
              </a:rPr>
              <a:t>the usual </a:t>
            </a:r>
            <a:r>
              <a:rPr lang="en" sz="2000" dirty="0" smtClean="0">
                <a:solidFill>
                  <a:schemeClr val="bg2"/>
                </a:solidFill>
                <a:latin typeface="Calibri"/>
                <a:ea typeface="Courier New"/>
                <a:cs typeface="Calibri"/>
                <a:sym typeface="Courier New"/>
              </a:rPr>
              <a:t>job</a:t>
            </a:r>
            <a:r>
              <a:rPr lang="en-US" sz="2000" dirty="0" smtClean="0">
                <a:solidFill>
                  <a:schemeClr val="bg2"/>
                </a:solidFill>
                <a:latin typeface="Calibri"/>
                <a:ea typeface="Courier New"/>
                <a:cs typeface="Calibri"/>
                <a:sym typeface="Courier New"/>
              </a:rPr>
              <a:t>s</a:t>
            </a:r>
            <a:r>
              <a:rPr lang="en" sz="2000" dirty="0" smtClean="0">
                <a:solidFill>
                  <a:schemeClr val="bg2"/>
                </a:solidFill>
                <a:latin typeface="Calibri"/>
                <a:ea typeface="Courier New"/>
                <a:cs typeface="Calibri"/>
                <a:sym typeface="Courier New"/>
              </a:rPr>
              <a:t>.</a:t>
            </a:r>
            <a:endParaRPr sz="2000" dirty="0">
              <a:solidFill>
                <a:schemeClr val="bg2"/>
              </a:solidFill>
              <a:latin typeface="Calibri"/>
              <a:ea typeface="Courier New"/>
              <a:cs typeface="Calibri"/>
              <a:sym typeface="Courier New"/>
            </a:endParaRPr>
          </a:p>
          <a:p>
            <a:pPr marL="387350" indent="-285750">
              <a:buClr>
                <a:schemeClr val="dk1"/>
              </a:buClr>
              <a:buSzPct val="91666"/>
              <a:buFont typeface="Arial"/>
              <a:buChar char="•"/>
            </a:pPr>
            <a:r>
              <a:rPr lang="en-US" sz="2000" dirty="0" smtClean="0">
                <a:solidFill>
                  <a:schemeClr val="bg2"/>
                </a:solidFill>
                <a:latin typeface="Calibri"/>
                <a:ea typeface="Courier New"/>
                <a:cs typeface="Calibri"/>
                <a:sym typeface="Courier New"/>
              </a:rPr>
              <a:t>He</a:t>
            </a:r>
            <a:r>
              <a:rPr lang="en" sz="2000" dirty="0" smtClean="0">
                <a:solidFill>
                  <a:schemeClr val="bg2"/>
                </a:solidFill>
                <a:latin typeface="Calibri"/>
                <a:ea typeface="Courier New"/>
                <a:cs typeface="Calibri"/>
                <a:sym typeface="Courier New"/>
              </a:rPr>
              <a:t> use</a:t>
            </a:r>
            <a:r>
              <a:rPr lang="en-US" sz="2000" dirty="0" smtClean="0">
                <a:solidFill>
                  <a:schemeClr val="bg2"/>
                </a:solidFill>
                <a:latin typeface="Calibri"/>
                <a:ea typeface="Courier New"/>
                <a:cs typeface="Calibri"/>
                <a:sym typeface="Courier New"/>
              </a:rPr>
              <a:t>s</a:t>
            </a:r>
            <a:r>
              <a:rPr lang="en" sz="2000" dirty="0" smtClean="0">
                <a:solidFill>
                  <a:schemeClr val="bg2"/>
                </a:solidFill>
                <a:latin typeface="Calibri"/>
                <a:ea typeface="Courier New"/>
                <a:cs typeface="Calibri"/>
                <a:sym typeface="Courier New"/>
              </a:rPr>
              <a:t> </a:t>
            </a:r>
            <a:r>
              <a:rPr lang="en" sz="2000" dirty="0">
                <a:solidFill>
                  <a:schemeClr val="bg2"/>
                </a:solidFill>
                <a:latin typeface="Calibri"/>
                <a:ea typeface="Courier New"/>
                <a:cs typeface="Calibri"/>
                <a:sym typeface="Courier New"/>
              </a:rPr>
              <a:t>a script that looks at copies of the users job scripts to see if any of the listed job ids were MPMD in nature. </a:t>
            </a:r>
            <a:r>
              <a:rPr lang="en-US" sz="2000" dirty="0" smtClean="0">
                <a:solidFill>
                  <a:schemeClr val="bg2"/>
                </a:solidFill>
                <a:latin typeface="Calibri"/>
                <a:ea typeface="Courier New"/>
                <a:cs typeface="Calibri"/>
                <a:sym typeface="Courier New"/>
              </a:rPr>
              <a:t>He</a:t>
            </a:r>
            <a:r>
              <a:rPr lang="en" sz="2000" dirty="0" smtClean="0">
                <a:solidFill>
                  <a:schemeClr val="bg2"/>
                </a:solidFill>
                <a:latin typeface="Calibri"/>
                <a:ea typeface="Courier New"/>
                <a:cs typeface="Calibri"/>
                <a:sym typeface="Courier New"/>
              </a:rPr>
              <a:t> repl</a:t>
            </a:r>
            <a:r>
              <a:rPr lang="en-US" sz="2000" dirty="0" err="1" smtClean="0">
                <a:solidFill>
                  <a:schemeClr val="bg2"/>
                </a:solidFill>
                <a:latin typeface="Calibri"/>
                <a:ea typeface="Courier New"/>
                <a:cs typeface="Calibri"/>
                <a:sym typeface="Courier New"/>
              </a:rPr>
              <a:t>ies</a:t>
            </a:r>
            <a:r>
              <a:rPr lang="en" sz="2000" dirty="0" smtClean="0">
                <a:solidFill>
                  <a:schemeClr val="bg2"/>
                </a:solidFill>
                <a:latin typeface="Calibri"/>
                <a:ea typeface="Courier New"/>
                <a:cs typeface="Calibri"/>
                <a:sym typeface="Courier New"/>
              </a:rPr>
              <a:t> </a:t>
            </a:r>
            <a:r>
              <a:rPr lang="en" sz="2000" dirty="0">
                <a:solidFill>
                  <a:schemeClr val="bg2"/>
                </a:solidFill>
                <a:latin typeface="Calibri"/>
                <a:ea typeface="Courier New"/>
                <a:cs typeface="Calibri"/>
                <a:sym typeface="Courier New"/>
              </a:rPr>
              <a:t>that there were no MPMD jobs</a:t>
            </a:r>
            <a:r>
              <a:rPr lang="en" sz="2000" dirty="0" smtClean="0">
                <a:solidFill>
                  <a:schemeClr val="bg2"/>
                </a:solidFill>
                <a:latin typeface="Calibri"/>
                <a:ea typeface="Courier New"/>
                <a:cs typeface="Calibri"/>
                <a:sym typeface="Courier New"/>
              </a:rPr>
              <a:t>.</a:t>
            </a:r>
            <a:endParaRPr sz="1200" dirty="0">
              <a:solidFill>
                <a:srgbClr val="194484"/>
              </a:solidFill>
              <a:latin typeface="Courier New"/>
              <a:ea typeface="Courier New"/>
              <a:cs typeface="Courier New"/>
              <a:sym typeface="Courier New"/>
              <a:rtl val="0"/>
            </a:endParaRPr>
          </a:p>
        </p:txBody>
      </p:sp>
      <p:sp>
        <p:nvSpPr>
          <p:cNvPr id="2" name="Text Placeholder 1"/>
          <p:cNvSpPr>
            <a:spLocks noGrp="1"/>
          </p:cNvSpPr>
          <p:nvPr>
            <p:ph type="body" idx="2"/>
          </p:nvPr>
        </p:nvSpPr>
        <p:spPr/>
        <p:txBody>
          <a:bodyPr/>
          <a:lstStyle/>
          <a:p>
            <a:pPr marL="444500" lvl="0" indent="-342900">
              <a:buClr>
                <a:schemeClr val="dk1"/>
              </a:buClr>
              <a:buSzPct val="91666"/>
              <a:buFont typeface="Arial"/>
              <a:buChar char="•"/>
            </a:pPr>
            <a:r>
              <a:rPr lang="en" sz="2000" dirty="0" smtClean="0">
                <a:solidFill>
                  <a:schemeClr val="bg2"/>
                </a:solidFill>
                <a:latin typeface="Calibri"/>
                <a:ea typeface="Courier New"/>
                <a:cs typeface="Calibri"/>
                <a:sym typeface="Courier New"/>
              </a:rPr>
              <a:t>Something </a:t>
            </a:r>
            <a:r>
              <a:rPr lang="en-US" sz="2000" dirty="0" smtClean="0">
                <a:solidFill>
                  <a:schemeClr val="bg2"/>
                </a:solidFill>
                <a:latin typeface="Calibri"/>
                <a:ea typeface="Courier New"/>
                <a:cs typeface="Calibri"/>
                <a:sym typeface="Courier New"/>
              </a:rPr>
              <a:t>looks “funny”</a:t>
            </a:r>
          </a:p>
          <a:p>
            <a:pPr marL="444500" lvl="0" indent="-342900">
              <a:buClr>
                <a:schemeClr val="dk1"/>
              </a:buClr>
              <a:buSzPct val="91666"/>
              <a:buFont typeface="Arial"/>
              <a:buChar char="•"/>
            </a:pPr>
            <a:r>
              <a:rPr lang="en-US" sz="2000" dirty="0" smtClean="0">
                <a:solidFill>
                  <a:schemeClr val="bg2"/>
                </a:solidFill>
                <a:latin typeface="Calibri"/>
                <a:ea typeface="Courier New"/>
                <a:cs typeface="Calibri"/>
                <a:sym typeface="Courier New"/>
              </a:rPr>
              <a:t>He notices </a:t>
            </a:r>
            <a:r>
              <a:rPr lang="en" sz="2000" dirty="0" smtClean="0">
                <a:solidFill>
                  <a:schemeClr val="bg2"/>
                </a:solidFill>
                <a:latin typeface="Calibri"/>
                <a:ea typeface="Courier New"/>
                <a:cs typeface="Calibri"/>
                <a:sym typeface="Courier New"/>
              </a:rPr>
              <a:t>the </a:t>
            </a:r>
            <a:r>
              <a:rPr lang="en" sz="2000" dirty="0">
                <a:solidFill>
                  <a:schemeClr val="bg2"/>
                </a:solidFill>
                <a:latin typeface="Calibri"/>
                <a:ea typeface="Courier New"/>
                <a:cs typeface="Calibri"/>
                <a:sym typeface="Courier New"/>
              </a:rPr>
              <a:t>word </a:t>
            </a:r>
            <a:r>
              <a:rPr lang="en-US" sz="2000" dirty="0" smtClean="0">
                <a:solidFill>
                  <a:schemeClr val="bg2"/>
                </a:solidFill>
                <a:latin typeface="Calibri"/>
                <a:ea typeface="Courier New"/>
                <a:cs typeface="Calibri"/>
                <a:sym typeface="Courier New"/>
              </a:rPr>
              <a:t>“</a:t>
            </a:r>
            <a:r>
              <a:rPr lang="en" sz="2000" dirty="0" smtClean="0">
                <a:solidFill>
                  <a:schemeClr val="bg2"/>
                </a:solidFill>
                <a:latin typeface="Calibri"/>
                <a:ea typeface="Courier New"/>
                <a:cs typeface="Calibri"/>
                <a:sym typeface="Courier New"/>
              </a:rPr>
              <a:t>bitcoin</a:t>
            </a:r>
            <a:r>
              <a:rPr lang="en-US" sz="2000" dirty="0" smtClean="0">
                <a:solidFill>
                  <a:schemeClr val="bg2"/>
                </a:solidFill>
                <a:latin typeface="Calibri"/>
                <a:ea typeface="Courier New"/>
                <a:cs typeface="Calibri"/>
                <a:sym typeface="Courier New"/>
              </a:rPr>
              <a:t>”</a:t>
            </a:r>
            <a:r>
              <a:rPr lang="en" sz="2000" dirty="0" smtClean="0">
                <a:solidFill>
                  <a:schemeClr val="bg2"/>
                </a:solidFill>
                <a:latin typeface="Calibri"/>
                <a:ea typeface="Courier New"/>
                <a:cs typeface="Calibri"/>
                <a:sym typeface="Courier New"/>
              </a:rPr>
              <a:t>:</a:t>
            </a:r>
            <a:endParaRPr lang="en" sz="2000" dirty="0">
              <a:solidFill>
                <a:schemeClr val="bg2"/>
              </a:solidFill>
              <a:latin typeface="Calibri"/>
              <a:ea typeface="Courier New"/>
              <a:cs typeface="Calibri"/>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a:t>
            </a:r>
            <a:r>
              <a:rPr lang="en" sz="1200" dirty="0" smtClean="0">
                <a:solidFill>
                  <a:schemeClr val="bg2"/>
                </a:solidFill>
                <a:latin typeface="Courier New"/>
                <a:ea typeface="Courier New"/>
                <a:cs typeface="Courier New"/>
                <a:sym typeface="Courier New"/>
              </a:rPr>
              <a:t>aprun </a:t>
            </a:r>
            <a:r>
              <a:rPr lang="en" sz="1200" dirty="0">
                <a:solidFill>
                  <a:schemeClr val="bg2"/>
                </a:solidFill>
                <a:latin typeface="Courier New"/>
                <a:ea typeface="Courier New"/>
                <a:cs typeface="Courier New"/>
                <a:sym typeface="Courier New"/>
              </a:rPr>
              <a:t>-n 1024 -N 1 -d 16 -j </a:t>
            </a:r>
            <a:r>
              <a:rPr lang="en" sz="1200" dirty="0" smtClean="0">
                <a:solidFill>
                  <a:schemeClr val="bg2"/>
                </a:solidFill>
                <a:latin typeface="Courier New"/>
                <a:ea typeface="Courier New"/>
                <a:cs typeface="Courier New"/>
                <a:sym typeface="Courier New"/>
              </a:rPr>
              <a:t>1</a:t>
            </a:r>
            <a:endParaRPr lang="en-US" sz="1200" dirty="0" smtClean="0">
              <a:solidFill>
                <a:schemeClr val="bg2"/>
              </a:solidFill>
              <a:latin typeface="Courier New"/>
              <a:ea typeface="Courier New"/>
              <a:cs typeface="Courier New"/>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a:t>
            </a:r>
            <a:r>
              <a:rPr lang="en" sz="1200" dirty="0" smtClean="0">
                <a:solidFill>
                  <a:schemeClr val="bg2"/>
                </a:solidFill>
                <a:latin typeface="Courier New"/>
                <a:ea typeface="Courier New"/>
                <a:cs typeface="Courier New"/>
                <a:sym typeface="Courier New"/>
              </a:rPr>
              <a:t>./alpha-test.x</a:t>
            </a:r>
            <a:endParaRPr lang="en-US" sz="1200" dirty="0" smtClean="0">
              <a:solidFill>
                <a:schemeClr val="bg2"/>
              </a:solidFill>
              <a:latin typeface="Courier New"/>
              <a:ea typeface="Courier New"/>
              <a:cs typeface="Courier New"/>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a:t>
            </a:r>
            <a:r>
              <a:rPr lang="en" sz="1200" dirty="0" smtClean="0">
                <a:solidFill>
                  <a:schemeClr val="bg2"/>
                </a:solidFill>
                <a:latin typeface="Courier New"/>
                <a:ea typeface="Courier New"/>
                <a:cs typeface="Courier New"/>
                <a:sym typeface="Courier New"/>
              </a:rPr>
              <a:t>-url=http</a:t>
            </a:r>
            <a:r>
              <a:rPr lang="en" sz="1200" dirty="0">
                <a:solidFill>
                  <a:schemeClr val="bg2"/>
                </a:solidFill>
                <a:latin typeface="Courier New"/>
                <a:ea typeface="Courier New"/>
                <a:cs typeface="Courier New"/>
                <a:sym typeface="Courier New"/>
              </a:rPr>
              <a:t>://</a:t>
            </a:r>
            <a:r>
              <a:rPr lang="en" sz="1200" dirty="0" smtClean="0">
                <a:solidFill>
                  <a:schemeClr val="bg2"/>
                </a:solidFill>
                <a:latin typeface="Courier New"/>
                <a:ea typeface="Courier New"/>
                <a:cs typeface="Courier New"/>
                <a:sym typeface="Courier New"/>
              </a:rPr>
              <a:t>213.133.127.145:8332</a:t>
            </a:r>
            <a:endParaRPr lang="en-US" sz="1200" dirty="0" smtClean="0">
              <a:solidFill>
                <a:schemeClr val="bg2"/>
              </a:solidFill>
              <a:latin typeface="Courier New"/>
              <a:ea typeface="Courier New"/>
              <a:cs typeface="Courier New"/>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-user=</a:t>
            </a:r>
            <a:r>
              <a:rPr lang="en-US" sz="1200" dirty="0" err="1" smtClean="0">
                <a:solidFill>
                  <a:schemeClr val="bg2"/>
                </a:solidFill>
                <a:latin typeface="Courier New"/>
                <a:ea typeface="Courier New"/>
                <a:cs typeface="Courier New"/>
                <a:sym typeface="Courier New"/>
              </a:rPr>
              <a:t>bitcoin_user@yahoo.com_cpu</a:t>
            </a:r>
            <a:endParaRPr lang="en-US" sz="1200" dirty="0" smtClean="0">
              <a:solidFill>
                <a:schemeClr val="bg2"/>
              </a:solidFill>
              <a:latin typeface="Courier New"/>
              <a:ea typeface="Courier New"/>
              <a:cs typeface="Courier New"/>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a:t>
            </a:r>
            <a:r>
              <a:rPr lang="en" sz="1200" dirty="0" smtClean="0">
                <a:solidFill>
                  <a:schemeClr val="bg2"/>
                </a:solidFill>
                <a:latin typeface="Courier New"/>
                <a:ea typeface="Courier New"/>
                <a:cs typeface="Courier New"/>
                <a:sym typeface="Courier New"/>
              </a:rPr>
              <a:t>-password=foo </a:t>
            </a:r>
            <a:r>
              <a:rPr lang="en" sz="1200" dirty="0">
                <a:solidFill>
                  <a:schemeClr val="bg2"/>
                </a:solidFill>
                <a:latin typeface="Courier New"/>
                <a:ea typeface="Courier New"/>
                <a:cs typeface="Courier New"/>
                <a:sym typeface="Courier New"/>
              </a:rPr>
              <a:t>-</a:t>
            </a:r>
            <a:r>
              <a:rPr lang="en" sz="1200" dirty="0" smtClean="0">
                <a:solidFill>
                  <a:schemeClr val="bg2"/>
                </a:solidFill>
                <a:latin typeface="Courier New"/>
                <a:ea typeface="Courier New"/>
                <a:cs typeface="Courier New"/>
                <a:sym typeface="Courier New"/>
              </a:rPr>
              <a:t>threads=16</a:t>
            </a:r>
            <a:endParaRPr lang="en-US" sz="1200" dirty="0" smtClean="0">
              <a:solidFill>
                <a:schemeClr val="bg2"/>
              </a:solidFill>
              <a:latin typeface="Courier New"/>
              <a:ea typeface="Courier New"/>
              <a:cs typeface="Courier New"/>
              <a:sym typeface="Courier New"/>
            </a:endParaRPr>
          </a:p>
          <a:p>
            <a:pPr marL="101600">
              <a:buClr>
                <a:schemeClr val="dk1"/>
              </a:buClr>
              <a:buSzPct val="91666"/>
              <a:tabLst>
                <a:tab pos="454025" algn="l"/>
                <a:tab pos="915988" algn="l"/>
              </a:tabLst>
            </a:pPr>
            <a:r>
              <a:rPr lang="en-US" sz="1200" dirty="0" smtClean="0">
                <a:solidFill>
                  <a:schemeClr val="bg2"/>
                </a:solidFill>
                <a:latin typeface="Courier New"/>
                <a:ea typeface="Courier New"/>
                <a:cs typeface="Courier New"/>
                <a:sym typeface="Courier New"/>
              </a:rPr>
              <a:t>		</a:t>
            </a:r>
            <a:r>
              <a:rPr lang="en" sz="1200" dirty="0" smtClean="0">
                <a:solidFill>
                  <a:schemeClr val="bg2"/>
                </a:solidFill>
                <a:latin typeface="Courier New"/>
                <a:ea typeface="Courier New"/>
                <a:cs typeface="Courier New"/>
                <a:sym typeface="Courier New"/>
              </a:rPr>
              <a:t>-workrefreshms=2000</a:t>
            </a:r>
            <a:endParaRPr lang="en" sz="1200" dirty="0">
              <a:solidFill>
                <a:schemeClr val="bg2"/>
              </a:solidFill>
              <a:latin typeface="Courier New"/>
              <a:ea typeface="Courier New"/>
              <a:cs typeface="Courier New"/>
              <a:sym typeface="Courier New"/>
            </a:endParaRPr>
          </a:p>
          <a:p>
            <a:pPr marL="387350" lvl="0" indent="-285750">
              <a:buClr>
                <a:schemeClr val="dk1"/>
              </a:buClr>
              <a:buSzPct val="91666"/>
              <a:buFont typeface="Arial"/>
              <a:buChar char="•"/>
            </a:pPr>
            <a:r>
              <a:rPr lang="en-US" sz="2000" dirty="0">
                <a:solidFill>
                  <a:schemeClr val="bg2"/>
                </a:solidFill>
                <a:latin typeface="Calibri"/>
                <a:ea typeface="Courier New"/>
                <a:cs typeface="Calibri"/>
                <a:sym typeface="Courier New"/>
              </a:rPr>
              <a:t>T</a:t>
            </a:r>
            <a:r>
              <a:rPr lang="en" sz="2000" dirty="0" smtClean="0">
                <a:solidFill>
                  <a:schemeClr val="bg2"/>
                </a:solidFill>
                <a:latin typeface="Calibri"/>
                <a:ea typeface="Courier New"/>
                <a:cs typeface="Calibri"/>
                <a:sym typeface="Courier New"/>
              </a:rPr>
              <a:t>he </a:t>
            </a:r>
            <a:r>
              <a:rPr lang="en-US" sz="2000" dirty="0" err="1" smtClean="0">
                <a:solidFill>
                  <a:schemeClr val="bg2"/>
                </a:solidFill>
                <a:latin typeface="Calibri"/>
                <a:ea typeface="Courier New"/>
                <a:cs typeface="Calibri"/>
                <a:sym typeface="Courier New"/>
              </a:rPr>
              <a:t>PoC</a:t>
            </a:r>
            <a:r>
              <a:rPr lang="en" sz="2000" dirty="0" smtClean="0">
                <a:solidFill>
                  <a:schemeClr val="bg2"/>
                </a:solidFill>
                <a:latin typeface="Calibri"/>
                <a:ea typeface="Courier New"/>
                <a:cs typeface="Calibri"/>
                <a:sym typeface="Courier New"/>
              </a:rPr>
              <a:t> </a:t>
            </a:r>
            <a:r>
              <a:rPr lang="en-US" sz="2000" dirty="0" smtClean="0">
                <a:solidFill>
                  <a:schemeClr val="bg2"/>
                </a:solidFill>
                <a:latin typeface="Calibri"/>
                <a:ea typeface="Courier New"/>
                <a:cs typeface="Calibri"/>
                <a:sym typeface="Courier New"/>
              </a:rPr>
              <a:t>for the allocation is contacted and</a:t>
            </a:r>
            <a:r>
              <a:rPr lang="en" sz="2000" dirty="0" smtClean="0">
                <a:solidFill>
                  <a:schemeClr val="bg2"/>
                </a:solidFill>
                <a:latin typeface="Calibri"/>
                <a:ea typeface="Courier New"/>
                <a:cs typeface="Calibri"/>
                <a:sym typeface="Courier New"/>
              </a:rPr>
              <a:t> </a:t>
            </a:r>
            <a:r>
              <a:rPr lang="en" sz="2000" dirty="0">
                <a:solidFill>
                  <a:schemeClr val="bg2"/>
                </a:solidFill>
                <a:latin typeface="Calibri"/>
                <a:ea typeface="Courier New"/>
                <a:cs typeface="Calibri"/>
                <a:sym typeface="Courier New"/>
              </a:rPr>
              <a:t>suggests we escalate this.</a:t>
            </a:r>
          </a:p>
          <a:p>
            <a:pPr marL="387350" lvl="0" indent="-285750">
              <a:buClr>
                <a:schemeClr val="dk1"/>
              </a:buClr>
              <a:buSzPct val="91666"/>
              <a:buFont typeface="Arial"/>
              <a:buChar char="•"/>
            </a:pPr>
            <a:r>
              <a:rPr lang="en-US" sz="2000" dirty="0" smtClean="0">
                <a:solidFill>
                  <a:schemeClr val="bg2"/>
                </a:solidFill>
                <a:latin typeface="Calibri"/>
                <a:ea typeface="Courier New"/>
                <a:cs typeface="Calibri"/>
                <a:sym typeface="Courier New"/>
              </a:rPr>
              <a:t>Admin</a:t>
            </a:r>
            <a:r>
              <a:rPr lang="en" sz="2000" dirty="0" smtClean="0">
                <a:solidFill>
                  <a:schemeClr val="bg2"/>
                </a:solidFill>
                <a:latin typeface="Calibri"/>
                <a:ea typeface="Courier New"/>
                <a:cs typeface="Calibri"/>
                <a:sym typeface="Courier New"/>
              </a:rPr>
              <a:t> d</a:t>
            </a:r>
            <a:r>
              <a:rPr lang="en-US" sz="2000" dirty="0" smtClean="0">
                <a:solidFill>
                  <a:schemeClr val="bg2"/>
                </a:solidFill>
                <a:latin typeface="Calibri"/>
                <a:ea typeface="Courier New"/>
                <a:cs typeface="Calibri"/>
                <a:sym typeface="Courier New"/>
              </a:rPr>
              <a:t>id</a:t>
            </a:r>
            <a:r>
              <a:rPr lang="en" sz="2000" dirty="0" smtClean="0">
                <a:solidFill>
                  <a:schemeClr val="bg2"/>
                </a:solidFill>
                <a:latin typeface="Calibri"/>
                <a:ea typeface="Courier New"/>
                <a:cs typeface="Calibri"/>
                <a:sym typeface="Courier New"/>
              </a:rPr>
              <a:t> </a:t>
            </a:r>
            <a:r>
              <a:rPr lang="en" sz="2000" dirty="0">
                <a:solidFill>
                  <a:schemeClr val="bg2"/>
                </a:solidFill>
                <a:latin typeface="Calibri"/>
                <a:ea typeface="Courier New"/>
                <a:cs typeface="Calibri"/>
                <a:sym typeface="Courier New"/>
              </a:rPr>
              <a:t>a quick check of </a:t>
            </a:r>
            <a:r>
              <a:rPr lang="en" sz="2000" dirty="0" smtClean="0">
                <a:solidFill>
                  <a:schemeClr val="bg2"/>
                </a:solidFill>
                <a:latin typeface="Calibri"/>
                <a:ea typeface="Courier New"/>
                <a:cs typeface="Calibri"/>
                <a:sym typeface="Courier New"/>
              </a:rPr>
              <a:t>usage </a:t>
            </a:r>
            <a:r>
              <a:rPr lang="en" sz="2000" dirty="0">
                <a:solidFill>
                  <a:schemeClr val="bg2"/>
                </a:solidFill>
                <a:latin typeface="Calibri"/>
                <a:ea typeface="Courier New"/>
                <a:cs typeface="Calibri"/>
                <a:sym typeface="Courier New"/>
              </a:rPr>
              <a:t>for jobs showing apparent bitcoin activity and get a little over 75,000 node-hours.</a:t>
            </a:r>
          </a:p>
          <a:p>
            <a:endParaRPr lang="en-US" dirty="0"/>
          </a:p>
        </p:txBody>
      </p:sp>
      <p:sp>
        <p:nvSpPr>
          <p:cNvPr id="96" name="Shape 96"/>
          <p:cNvSpPr txBox="1">
            <a:spLocks noGrp="1"/>
          </p:cNvSpPr>
          <p:nvPr>
            <p:ph type="dt" idx="10"/>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97" name="Shape 97"/>
          <p:cNvSpPr txBox="1">
            <a:spLocks noGrp="1"/>
          </p:cNvSpPr>
          <p:nvPr>
            <p:ph type="ftr" idx="11"/>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dirty="0" smtClean="0">
                <a:solidFill>
                  <a:srgbClr val="194484"/>
                </a:solidFill>
                <a:latin typeface="Calibri"/>
                <a:ea typeface="Calibri"/>
                <a:cs typeface="Calibri"/>
                <a:sym typeface="Calibri"/>
              </a:rPr>
              <a:t>Heartbleed</a:t>
            </a:r>
            <a:r>
              <a:rPr lang="en-US" sz="3600" dirty="0" smtClean="0">
                <a:solidFill>
                  <a:srgbClr val="194484"/>
                </a:solidFill>
                <a:latin typeface="Calibri"/>
                <a:ea typeface="Calibri"/>
                <a:cs typeface="Calibri"/>
                <a:sym typeface="Calibri"/>
              </a:rPr>
              <a:t/>
            </a:r>
            <a:br>
              <a:rPr lang="en-US" sz="3600" dirty="0" smtClean="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Example of Vulnerability</a:t>
            </a:r>
            <a:endParaRPr lang="en" sz="3600" dirty="0">
              <a:solidFill>
                <a:srgbClr val="194484"/>
              </a:solidFill>
              <a:latin typeface="Calibri"/>
              <a:ea typeface="Calibri"/>
              <a:cs typeface="Calibri"/>
              <a:sym typeface="Calibri"/>
            </a:endParaRPr>
          </a:p>
        </p:txBody>
      </p:sp>
      <p:sp>
        <p:nvSpPr>
          <p:cNvPr id="275" name="Shape 275"/>
          <p:cNvSpPr txBox="1">
            <a:spLocks noGrp="1"/>
          </p:cNvSpPr>
          <p:nvPr>
            <p:ph type="body" idx="1"/>
          </p:nvPr>
        </p:nvSpPr>
        <p:spPr>
          <a:xfrm>
            <a:off x="457200" y="1419750"/>
            <a:ext cx="8229600" cy="4018499"/>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0210: 6B 69 65 3A 20 50 48 50 53 45 53 53 49 44 3D 38  kie: PHPSESSID=8</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0220: 32 62 33 32 61 33 66 64 61 33 61 30 34 33 37 62  2b32a3fda3a0437b</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0230: 31 64 39 37 37 34 32 31 37 32 30 66 31 36 35 3B  1d977421720f165;</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0240: 20 63 6F 6F 6B 69 65 5F 74 65 73 74 3D 31 33 39   cookie_test=139</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0250: 37 31 34 35 30 35 37 0D 0A 0D 0A 5F 5F 63 73 72  7145057....__csr</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0260: 66 5F 6D 61 67 69 63 3D 73 69 64 25 33 41 33 32  f_magic=sid%3A32</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0270: 37 34 33 66 33 38 39 65 66 62 35 38 63 33 65 36  743f389efb58c3e6</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0280: 34 63 36 62 65 62 62 38 63 65 62 39 36 35 33 32  4c6bebb8ceb96532</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0290: 33 39 37 66 36 36 25 32 43 31 33 39 37 31 34 31  397f66%2C1397141</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02a0: 34 35 37 26 75 73 65 72 6E 61 6D 65 66 6C 64 3D  457&amp;usernamefld=</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02b0: 61 64 6D 69 6E 26 70 61 73 73 77 6F 72 64 66 6C  admin&amp;passwordfl</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02c0: 64 3D 78 36 38 61 70 68 75 66 61 70 68 61 26 6C  d=x68aphufapha&amp;l</a:t>
            </a:r>
          </a:p>
          <a:p>
            <a:pPr marL="0" marR="0" lvl="0" indent="0" algn="l" rtl="0">
              <a:lnSpc>
                <a:spcPct val="100000"/>
              </a:lnSpc>
              <a:spcBef>
                <a:spcPts val="0"/>
              </a:spcBef>
              <a:spcAft>
                <a:spcPts val="0"/>
              </a:spcAft>
              <a:buClr>
                <a:srgbClr val="194484"/>
              </a:buClr>
              <a:buSzPct val="25000"/>
              <a:buFont typeface="Calibri"/>
              <a:buNone/>
            </a:pPr>
            <a:r>
              <a:rPr lang="en" sz="1400" b="1" i="0" u="none" strike="noStrike" cap="none" baseline="0">
                <a:solidFill>
                  <a:srgbClr val="194484"/>
                </a:solidFill>
                <a:latin typeface="Courier New"/>
                <a:ea typeface="Courier New"/>
                <a:cs typeface="Courier New"/>
                <a:sym typeface="Courier New"/>
                <a:rtl val="0"/>
              </a:rPr>
              <a:t>  02d0: 6F 67 69 6E 3D 4C 6F 67 69 6E 30 75 83 31 CE 8E  ogin=Login0u.1..</a:t>
            </a:r>
          </a:p>
        </p:txBody>
      </p:sp>
      <p:sp>
        <p:nvSpPr>
          <p:cNvPr id="276" name="Shape 276"/>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77" name="Shape 277"/>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78" name="Shape 278"/>
          <p:cNvPicPr preferRelativeResize="0"/>
          <p:nvPr/>
        </p:nvPicPr>
        <p:blipFill rotWithShape="1">
          <a:blip r:embed="rId3">
            <a:alphaModFix/>
          </a:blip>
          <a:srcRect/>
          <a:stretch/>
        </p:blipFill>
        <p:spPr>
          <a:xfrm>
            <a:off x="457200" y="86300"/>
            <a:ext cx="1161900" cy="1295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Moving Forward</a:t>
            </a:r>
            <a:endParaRPr lang="en" sz="3600" b="0" i="0" u="none" strike="noStrike" cap="none" baseline="0" dirty="0">
              <a:solidFill>
                <a:srgbClr val="194484"/>
              </a:solidFill>
              <a:latin typeface="Calibri"/>
              <a:ea typeface="Calibri"/>
              <a:cs typeface="Calibri"/>
              <a:sym typeface="Calibri"/>
              <a:rtl val="0"/>
            </a:endParaRPr>
          </a:p>
        </p:txBody>
      </p:sp>
      <p:sp>
        <p:nvSpPr>
          <p:cNvPr id="284" name="Shape 284"/>
          <p:cNvSpPr txBox="1">
            <a:spLocks noGrp="1"/>
          </p:cNvSpPr>
          <p:nvPr>
            <p:ph type="body" idx="1"/>
          </p:nvPr>
        </p:nvSpPr>
        <p:spPr>
          <a:xfrm>
            <a:off x="457200" y="1419750"/>
            <a:ext cx="8229600" cy="4493508"/>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Contacted </a:t>
            </a:r>
            <a:r>
              <a:rPr lang="en" sz="2800" b="0" i="0" u="none" strike="noStrike" cap="none" baseline="0" dirty="0">
                <a:solidFill>
                  <a:srgbClr val="194484"/>
                </a:solidFill>
                <a:latin typeface="Calibri"/>
                <a:ea typeface="Calibri"/>
                <a:cs typeface="Calibri"/>
                <a:sym typeface="Calibri"/>
                <a:rtl val="0"/>
              </a:rPr>
              <a:t>admins of problem machines told to fix immediately</a:t>
            </a:r>
          </a:p>
          <a:p>
            <a:pPr marL="457200" indent="-349250">
              <a:spcBef>
                <a:spcPts val="0"/>
              </a:spcBef>
              <a:buSzPct val="100000"/>
              <a:buFont typeface="Calibri"/>
              <a:buChar char="●"/>
            </a:pP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Or </a:t>
            </a:r>
            <a:r>
              <a:rPr lang="en" sz="2800" b="0" i="0" u="none" strike="noStrike" cap="none" baseline="0" dirty="0">
                <a:solidFill>
                  <a:srgbClr val="194484"/>
                </a:solidFill>
                <a:latin typeface="Calibri"/>
                <a:ea typeface="Calibri"/>
                <a:cs typeface="Calibri"/>
                <a:sym typeface="Calibri"/>
                <a:rtl val="0"/>
              </a:rPr>
              <a:t>come up with a plan to deal with</a:t>
            </a:r>
          </a:p>
          <a:p>
            <a:pPr marL="457200" indent="-349250">
              <a:spcBef>
                <a:spcPts val="0"/>
              </a:spcBef>
              <a:buSzPct val="100000"/>
              <a:buFont typeface="Calibri"/>
              <a:buChar char="●"/>
            </a:pP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Blocked </a:t>
            </a:r>
            <a:r>
              <a:rPr lang="en" sz="2800" b="0" i="0" u="none" strike="noStrike" cap="none" baseline="0" dirty="0">
                <a:solidFill>
                  <a:srgbClr val="194484"/>
                </a:solidFill>
                <a:latin typeface="Calibri"/>
                <a:ea typeface="Calibri"/>
                <a:cs typeface="Calibri"/>
                <a:sym typeface="Calibri"/>
                <a:rtl val="0"/>
              </a:rPr>
              <a:t>problem machines until fixed</a:t>
            </a:r>
          </a:p>
          <a:p>
            <a:pPr marL="457200" indent="-349250">
              <a:spcBef>
                <a:spcPts val="0"/>
              </a:spcBef>
              <a:buSzPct val="100000"/>
              <a:buFont typeface="Calibri"/>
              <a:buChar char="●"/>
            </a:pP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Sent </a:t>
            </a:r>
            <a:r>
              <a:rPr lang="en" sz="2800" b="0" i="0" u="none" strike="noStrike" cap="none" baseline="0" dirty="0">
                <a:solidFill>
                  <a:srgbClr val="194484"/>
                </a:solidFill>
                <a:latin typeface="Calibri"/>
                <a:ea typeface="Calibri"/>
                <a:cs typeface="Calibri"/>
                <a:sym typeface="Calibri"/>
                <a:rtl val="0"/>
              </a:rPr>
              <a:t>an email to all staff, explaining what Heartbleed was, and gave instructions on what to </a:t>
            </a:r>
            <a:r>
              <a:rPr lang="en" sz="2800" b="0" i="0" u="none" strike="noStrike" cap="none" baseline="0" dirty="0" smtClean="0">
                <a:solidFill>
                  <a:srgbClr val="194484"/>
                </a:solidFill>
                <a:latin typeface="Calibri"/>
                <a:ea typeface="Calibri"/>
                <a:cs typeface="Calibri"/>
                <a:sym typeface="Calibri"/>
                <a:rtl val="0"/>
              </a:rPr>
              <a:t>do</a:t>
            </a:r>
            <a:endParaRPr lang="en" sz="2800" b="0" i="0" u="none" strike="noStrike" cap="none" baseline="0" dirty="0">
              <a:solidFill>
                <a:srgbClr val="194484"/>
              </a:solidFill>
              <a:latin typeface="Calibri"/>
              <a:ea typeface="Calibri"/>
              <a:cs typeface="Calibri"/>
              <a:sym typeface="Calibri"/>
              <a:rtl val="0"/>
            </a:endParaRPr>
          </a:p>
        </p:txBody>
      </p:sp>
      <p:sp>
        <p:nvSpPr>
          <p:cNvPr id="285" name="Shape 28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86" name="Shape 28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87" name="Shape 287"/>
          <p:cNvPicPr preferRelativeResize="0"/>
          <p:nvPr/>
        </p:nvPicPr>
        <p:blipFill rotWithShape="1">
          <a:blip r:embed="rId3">
            <a:alphaModFix/>
          </a:blip>
          <a:srcRect/>
          <a:stretch/>
        </p:blipFill>
        <p:spPr>
          <a:xfrm>
            <a:off x="457200" y="76200"/>
            <a:ext cx="1161900" cy="1295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Monitoring/Alerting</a:t>
            </a:r>
            <a:endParaRPr lang="en" sz="3600" b="0" i="0" u="none" strike="noStrike" cap="none" baseline="0" dirty="0">
              <a:solidFill>
                <a:srgbClr val="194484"/>
              </a:solidFill>
              <a:latin typeface="Calibri"/>
              <a:ea typeface="Calibri"/>
              <a:cs typeface="Calibri"/>
              <a:sym typeface="Calibri"/>
              <a:rtl val="0"/>
            </a:endParaRPr>
          </a:p>
        </p:txBody>
      </p:sp>
      <p:sp>
        <p:nvSpPr>
          <p:cNvPr id="284" name="Shape 284"/>
          <p:cNvSpPr txBox="1">
            <a:spLocks noGrp="1"/>
          </p:cNvSpPr>
          <p:nvPr>
            <p:ph type="body" idx="1"/>
          </p:nvPr>
        </p:nvSpPr>
        <p:spPr>
          <a:xfrm>
            <a:off x="457200" y="1419750"/>
            <a:ext cx="8229600" cy="2523738"/>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US" sz="2400" b="0" i="0" u="none" strike="noStrike" cap="none" baseline="0" dirty="0" smtClean="0">
                <a:solidFill>
                  <a:srgbClr val="194484"/>
                </a:solidFill>
                <a:latin typeface="Calibri"/>
                <a:ea typeface="Calibri"/>
                <a:cs typeface="Calibri"/>
                <a:sym typeface="Calibri"/>
                <a:rtl val="0"/>
              </a:rPr>
              <a:t>Created automated</a:t>
            </a:r>
            <a:r>
              <a:rPr lang="en-US" sz="2400" b="0" i="0" u="none" strike="noStrike" cap="none" dirty="0" smtClean="0">
                <a:solidFill>
                  <a:srgbClr val="194484"/>
                </a:solidFill>
                <a:latin typeface="Calibri"/>
                <a:ea typeface="Calibri"/>
                <a:cs typeface="Calibri"/>
                <a:sym typeface="Calibri"/>
                <a:rtl val="0"/>
              </a:rPr>
              <a:t> scan to find vulnerable hosts</a:t>
            </a:r>
          </a:p>
          <a:p>
            <a:pPr marL="1200150" lvl="1" indent="-349250">
              <a:spcBef>
                <a:spcPts val="0"/>
              </a:spcBef>
              <a:buSzPct val="100000"/>
              <a:buFont typeface="Wingdings" charset="2"/>
              <a:buChar char="Ø"/>
            </a:pPr>
            <a:r>
              <a:rPr lang="en-US" sz="2000" baseline="0" dirty="0" smtClean="0">
                <a:solidFill>
                  <a:srgbClr val="194484"/>
                </a:solidFill>
                <a:latin typeface="Calibri"/>
                <a:ea typeface="Calibri"/>
                <a:cs typeface="Calibri"/>
                <a:sym typeface="Calibri"/>
              </a:rPr>
              <a:t>Leveraged</a:t>
            </a:r>
            <a:r>
              <a:rPr lang="en-US" sz="2000" dirty="0" smtClean="0">
                <a:solidFill>
                  <a:srgbClr val="194484"/>
                </a:solidFill>
                <a:latin typeface="Calibri"/>
                <a:ea typeface="Calibri"/>
                <a:cs typeface="Calibri"/>
                <a:sym typeface="Calibri"/>
              </a:rPr>
              <a:t> Bro ‘Services’ log</a:t>
            </a:r>
          </a:p>
          <a:p>
            <a:pPr marL="1200150" lvl="1" indent="-349250">
              <a:spcBef>
                <a:spcPts val="0"/>
              </a:spcBef>
              <a:buSzPct val="100000"/>
              <a:buFont typeface="Wingdings" charset="2"/>
              <a:buChar char="Ø"/>
            </a:pPr>
            <a:r>
              <a:rPr lang="en-US" sz="2000" b="0" i="0" u="none" strike="noStrike" cap="none" baseline="0" dirty="0" smtClean="0">
                <a:solidFill>
                  <a:srgbClr val="194484"/>
                </a:solidFill>
                <a:latin typeface="Calibri"/>
                <a:ea typeface="Calibri"/>
                <a:cs typeface="Calibri"/>
                <a:sym typeface="Calibri"/>
                <a:rtl val="0"/>
              </a:rPr>
              <a:t>Leveraged Proof</a:t>
            </a:r>
            <a:r>
              <a:rPr lang="en-US" sz="2000" b="0" i="0" u="none" strike="noStrike" cap="none" dirty="0" smtClean="0">
                <a:solidFill>
                  <a:srgbClr val="194484"/>
                </a:solidFill>
                <a:latin typeface="Calibri"/>
                <a:ea typeface="Calibri"/>
                <a:cs typeface="Calibri"/>
                <a:sym typeface="Calibri"/>
                <a:rtl val="0"/>
              </a:rPr>
              <a:t> of Concept Script</a:t>
            </a:r>
          </a:p>
          <a:p>
            <a:pPr marL="1200150" lvl="1" indent="-349250">
              <a:spcBef>
                <a:spcPts val="0"/>
              </a:spcBef>
              <a:buSzPct val="100000"/>
              <a:buFont typeface="Wingdings" charset="2"/>
              <a:buChar char="Ø"/>
            </a:pPr>
            <a:r>
              <a:rPr lang="en-US" sz="2000" baseline="0" dirty="0" smtClean="0">
                <a:solidFill>
                  <a:srgbClr val="194484"/>
                </a:solidFill>
                <a:latin typeface="Calibri"/>
                <a:ea typeface="Calibri"/>
                <a:cs typeface="Calibri"/>
                <a:sym typeface="Calibri"/>
              </a:rPr>
              <a:t>Leveraged</a:t>
            </a:r>
            <a:r>
              <a:rPr lang="en-US" sz="2000" dirty="0" smtClean="0">
                <a:solidFill>
                  <a:srgbClr val="194484"/>
                </a:solidFill>
                <a:latin typeface="Calibri"/>
                <a:ea typeface="Calibri"/>
                <a:cs typeface="Calibri"/>
                <a:sym typeface="Calibri"/>
              </a:rPr>
              <a:t> </a:t>
            </a:r>
            <a:r>
              <a:rPr lang="en-US" sz="2000" dirty="0" err="1" smtClean="0">
                <a:solidFill>
                  <a:srgbClr val="194484"/>
                </a:solidFill>
                <a:latin typeface="Calibri"/>
                <a:ea typeface="Calibri"/>
                <a:cs typeface="Calibri"/>
                <a:sym typeface="Calibri"/>
              </a:rPr>
              <a:t>Splunk</a:t>
            </a:r>
            <a:endParaRPr lang="en-US" sz="2000" dirty="0">
              <a:solidFill>
                <a:srgbClr val="194484"/>
              </a:solidFill>
              <a:latin typeface="Calibri"/>
              <a:ea typeface="Calibri"/>
              <a:cs typeface="Calibri"/>
              <a:sym typeface="Calibri"/>
            </a:endParaRPr>
          </a:p>
          <a:p>
            <a:pPr marL="457200" indent="-349250">
              <a:spcBef>
                <a:spcPts val="0"/>
              </a:spcBef>
              <a:buSzPct val="100000"/>
              <a:buFont typeface="Calibri"/>
              <a:buChar char="●"/>
            </a:pPr>
            <a:endParaRPr lang="en-US" sz="2400" dirty="0" smtClean="0">
              <a:solidFill>
                <a:srgbClr val="194484"/>
              </a:solidFill>
              <a:latin typeface="Calibri"/>
              <a:ea typeface="Calibri"/>
              <a:cs typeface="Calibri"/>
              <a:sym typeface="Calibri"/>
            </a:endParaRPr>
          </a:p>
          <a:p>
            <a:pPr marL="457200" indent="-349250">
              <a:spcBef>
                <a:spcPts val="0"/>
              </a:spcBef>
              <a:buSzPct val="100000"/>
              <a:buFont typeface="Calibri"/>
              <a:buChar char="●"/>
            </a:pPr>
            <a:r>
              <a:rPr lang="en-US" sz="2400" dirty="0" smtClean="0">
                <a:solidFill>
                  <a:srgbClr val="194484"/>
                </a:solidFill>
                <a:latin typeface="Calibri"/>
                <a:ea typeface="Calibri"/>
                <a:cs typeface="Calibri"/>
                <a:sym typeface="Calibri"/>
              </a:rPr>
              <a:t>Network Monitoring</a:t>
            </a:r>
          </a:p>
          <a:p>
            <a:pPr marL="1200150" lvl="1" indent="-349250">
              <a:spcBef>
                <a:spcPts val="0"/>
              </a:spcBef>
              <a:buSzPct val="100000"/>
              <a:buFont typeface="Wingdings" charset="2"/>
              <a:buChar char="Ø"/>
            </a:pPr>
            <a:r>
              <a:rPr lang="en-US" sz="2000" dirty="0" smtClean="0">
                <a:solidFill>
                  <a:srgbClr val="194484"/>
                </a:solidFill>
                <a:latin typeface="Calibri"/>
                <a:ea typeface="Calibri"/>
                <a:cs typeface="Calibri"/>
                <a:sym typeface="Calibri"/>
                <a:rtl val="0"/>
              </a:rPr>
              <a:t>Implemented NSM solution for detecting attempts</a:t>
            </a:r>
            <a:endParaRPr lang="en" sz="2000" b="0" i="0" u="none" strike="noStrike" cap="none" baseline="0" dirty="0">
              <a:solidFill>
                <a:srgbClr val="194484"/>
              </a:solidFill>
              <a:latin typeface="Calibri"/>
              <a:ea typeface="Calibri"/>
              <a:cs typeface="Calibri"/>
              <a:sym typeface="Calibri"/>
              <a:rtl val="0"/>
            </a:endParaRPr>
          </a:p>
        </p:txBody>
      </p:sp>
      <p:sp>
        <p:nvSpPr>
          <p:cNvPr id="285" name="Shape 28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86" name="Shape 28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87" name="Shape 287"/>
          <p:cNvPicPr preferRelativeResize="0"/>
          <p:nvPr/>
        </p:nvPicPr>
        <p:blipFill rotWithShape="1">
          <a:blip r:embed="rId3">
            <a:alphaModFix/>
          </a:blip>
          <a:srcRect/>
          <a:stretch/>
        </p:blipFill>
        <p:spPr>
          <a:xfrm>
            <a:off x="457200" y="76200"/>
            <a:ext cx="1161900" cy="1295400"/>
          </a:xfrm>
          <a:prstGeom prst="rect">
            <a:avLst/>
          </a:prstGeom>
          <a:noFill/>
          <a:ln>
            <a:noFill/>
          </a:ln>
        </p:spPr>
      </p:pic>
    </p:spTree>
    <p:extLst>
      <p:ext uri="{BB962C8B-B14F-4D97-AF65-F5344CB8AC3E}">
        <p14:creationId xmlns:p14="http://schemas.microsoft.com/office/powerpoint/2010/main" val="688523127"/>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Recovery</a:t>
            </a:r>
            <a:endParaRPr lang="en" sz="3600" b="0" i="0" u="none" strike="noStrike" cap="none" baseline="0" dirty="0">
              <a:solidFill>
                <a:srgbClr val="194484"/>
              </a:solidFill>
              <a:latin typeface="Calibri"/>
              <a:ea typeface="Calibri"/>
              <a:cs typeface="Calibri"/>
              <a:sym typeface="Calibri"/>
              <a:rtl val="0"/>
            </a:endParaRPr>
          </a:p>
        </p:txBody>
      </p:sp>
      <p:sp>
        <p:nvSpPr>
          <p:cNvPr id="284" name="Shape 284"/>
          <p:cNvSpPr txBox="1">
            <a:spLocks noGrp="1"/>
          </p:cNvSpPr>
          <p:nvPr>
            <p:ph type="body" idx="1"/>
          </p:nvPr>
        </p:nvSpPr>
        <p:spPr>
          <a:xfrm>
            <a:off x="457200" y="1419750"/>
            <a:ext cx="8229600" cy="2769959"/>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Fix </a:t>
            </a:r>
            <a:r>
              <a:rPr lang="en" sz="2800" b="0" i="0" u="none" strike="noStrike" cap="none" baseline="0" dirty="0">
                <a:solidFill>
                  <a:srgbClr val="194484"/>
                </a:solidFill>
                <a:latin typeface="Calibri"/>
                <a:ea typeface="Calibri"/>
                <a:cs typeface="Calibri"/>
                <a:sym typeface="Calibri"/>
                <a:rtl val="0"/>
              </a:rPr>
              <a:t>took a patch </a:t>
            </a:r>
            <a:r>
              <a:rPr lang="en" sz="2800" b="0" i="0" u="sng" strike="noStrike" cap="none" baseline="0" dirty="0">
                <a:solidFill>
                  <a:srgbClr val="194484"/>
                </a:solidFill>
                <a:latin typeface="Calibri"/>
                <a:ea typeface="Calibri"/>
                <a:cs typeface="Calibri"/>
                <a:sym typeface="Calibri"/>
                <a:rtl val="0"/>
              </a:rPr>
              <a:t>and</a:t>
            </a:r>
            <a:r>
              <a:rPr lang="en" sz="2800" b="0" i="0" u="none" strike="noStrike" cap="none" baseline="0" dirty="0">
                <a:solidFill>
                  <a:srgbClr val="194484"/>
                </a:solidFill>
                <a:latin typeface="Calibri"/>
                <a:ea typeface="Calibri"/>
                <a:cs typeface="Calibri"/>
                <a:sym typeface="Calibri"/>
                <a:rtl val="0"/>
              </a:rPr>
              <a:t> reboot.</a:t>
            </a:r>
          </a:p>
          <a:p>
            <a:pPr marL="457200" indent="-349250">
              <a:spcBef>
                <a:spcPts val="0"/>
              </a:spcBef>
              <a:buSzPct val="100000"/>
              <a:buFont typeface="Calibri"/>
              <a:buChar char="●"/>
            </a:pP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r>
              <a:rPr lang="en" sz="2800" b="0" i="0" u="none" strike="noStrike" cap="none" baseline="0" dirty="0" smtClean="0">
                <a:solidFill>
                  <a:srgbClr val="194484"/>
                </a:solidFill>
                <a:latin typeface="Calibri"/>
                <a:ea typeface="Calibri"/>
                <a:cs typeface="Calibri"/>
                <a:sym typeface="Calibri"/>
                <a:rtl val="0"/>
              </a:rPr>
              <a:t>Systems </a:t>
            </a:r>
            <a:r>
              <a:rPr lang="en" sz="2800" b="0" i="0" u="none" strike="noStrike" cap="none" baseline="0" dirty="0">
                <a:solidFill>
                  <a:srgbClr val="194484"/>
                </a:solidFill>
                <a:latin typeface="Calibri"/>
                <a:ea typeface="Calibri"/>
                <a:cs typeface="Calibri"/>
                <a:sym typeface="Calibri"/>
                <a:rtl val="0"/>
              </a:rPr>
              <a:t>were not allowed back until script verified they were properly </a:t>
            </a:r>
            <a:r>
              <a:rPr lang="en" sz="2800" b="0" i="0" u="none" strike="noStrike" cap="none" baseline="0" dirty="0" smtClean="0">
                <a:solidFill>
                  <a:srgbClr val="194484"/>
                </a:solidFill>
                <a:latin typeface="Calibri"/>
                <a:ea typeface="Calibri"/>
                <a:cs typeface="Calibri"/>
                <a:sym typeface="Calibri"/>
                <a:rtl val="0"/>
              </a:rPr>
              <a:t>fixed</a:t>
            </a:r>
            <a:endParaRPr lang="en-US" sz="28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Calibri"/>
              <a:buChar char="●"/>
            </a:pPr>
            <a:endParaRPr lang="en-US" sz="2800" dirty="0" smtClean="0">
              <a:solidFill>
                <a:srgbClr val="194484"/>
              </a:solidFill>
              <a:latin typeface="Calibri"/>
              <a:ea typeface="Calibri"/>
              <a:cs typeface="Calibri"/>
              <a:sym typeface="Calibri"/>
            </a:endParaRPr>
          </a:p>
          <a:p>
            <a:pPr marL="457200" indent="-349250">
              <a:spcBef>
                <a:spcPts val="0"/>
              </a:spcBef>
              <a:buSzPct val="100000"/>
              <a:buFont typeface="Calibri"/>
              <a:buChar char="●"/>
            </a:pPr>
            <a:r>
              <a:rPr lang="en-US" sz="2800" dirty="0" smtClean="0">
                <a:solidFill>
                  <a:srgbClr val="194484"/>
                </a:solidFill>
                <a:latin typeface="Calibri"/>
                <a:ea typeface="Calibri"/>
                <a:cs typeface="Calibri"/>
                <a:sym typeface="Calibri"/>
              </a:rPr>
              <a:t>Many systems took a long time to patch</a:t>
            </a:r>
            <a:r>
              <a:rPr lang="en-US" sz="2800" dirty="0">
                <a:solidFill>
                  <a:srgbClr val="194484"/>
                </a:solidFill>
                <a:latin typeface="Calibri"/>
                <a:ea typeface="Calibri"/>
                <a:cs typeface="Calibri"/>
                <a:sym typeface="Calibri"/>
              </a:rPr>
              <a:t> </a:t>
            </a:r>
            <a:r>
              <a:rPr lang="en-US" sz="2800" dirty="0" smtClean="0">
                <a:solidFill>
                  <a:srgbClr val="194484"/>
                </a:solidFill>
                <a:latin typeface="Calibri"/>
                <a:ea typeface="Calibri"/>
                <a:cs typeface="Calibri"/>
                <a:sym typeface="Calibri"/>
              </a:rPr>
              <a:t>(e.g. ESX)</a:t>
            </a:r>
          </a:p>
        </p:txBody>
      </p:sp>
      <p:sp>
        <p:nvSpPr>
          <p:cNvPr id="285" name="Shape 28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86" name="Shape 28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87" name="Shape 287"/>
          <p:cNvPicPr preferRelativeResize="0"/>
          <p:nvPr/>
        </p:nvPicPr>
        <p:blipFill rotWithShape="1">
          <a:blip r:embed="rId3">
            <a:alphaModFix/>
          </a:blip>
          <a:srcRect/>
          <a:stretch/>
        </p:blipFill>
        <p:spPr>
          <a:xfrm>
            <a:off x="457200" y="76200"/>
            <a:ext cx="1161900" cy="1295400"/>
          </a:xfrm>
          <a:prstGeom prst="rect">
            <a:avLst/>
          </a:prstGeom>
          <a:noFill/>
          <a:ln>
            <a:noFill/>
          </a:ln>
        </p:spPr>
      </p:pic>
    </p:spTree>
    <p:extLst>
      <p:ext uri="{BB962C8B-B14F-4D97-AF65-F5344CB8AC3E}">
        <p14:creationId xmlns:p14="http://schemas.microsoft.com/office/powerpoint/2010/main" val="2105056829"/>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74816"/>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dirty="0">
                <a:solidFill>
                  <a:srgbClr val="194484"/>
                </a:solidFill>
                <a:latin typeface="Calibri"/>
                <a:ea typeface="Calibri"/>
                <a:cs typeface="Calibri"/>
                <a:sym typeface="Calibri"/>
              </a:rPr>
              <a:t/>
            </a:r>
            <a:br>
              <a:rPr lang="en-US" sz="3600" dirty="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Review</a:t>
            </a:r>
            <a:endParaRPr lang="en" sz="3600" b="0" i="0" u="none" strike="noStrike" cap="none" baseline="0" dirty="0">
              <a:solidFill>
                <a:srgbClr val="194484"/>
              </a:solidFill>
              <a:latin typeface="Calibri"/>
              <a:ea typeface="Calibri"/>
              <a:cs typeface="Calibri"/>
              <a:sym typeface="Calibri"/>
              <a:rtl val="0"/>
            </a:endParaRPr>
          </a:p>
        </p:txBody>
      </p:sp>
      <p:sp>
        <p:nvSpPr>
          <p:cNvPr id="293" name="Shape 293"/>
          <p:cNvSpPr txBox="1">
            <a:spLocks noGrp="1"/>
          </p:cNvSpPr>
          <p:nvPr>
            <p:ph type="body" idx="1"/>
          </p:nvPr>
        </p:nvSpPr>
        <p:spPr>
          <a:xfrm>
            <a:off x="381000" y="1209100"/>
            <a:ext cx="8229600" cy="4042102"/>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chemeClr val="dk2"/>
                </a:solidFill>
                <a:latin typeface="Calibri"/>
                <a:ea typeface="Calibri"/>
                <a:cs typeface="Calibri"/>
                <a:sym typeface="Calibri"/>
                <a:rtl val="0"/>
              </a:rPr>
              <a:t>Determining if there is an incident </a:t>
            </a:r>
          </a:p>
          <a:p>
            <a:pPr marL="1028700" marR="0" lvl="1" indent="-292100" algn="l" rtl="0">
              <a:lnSpc>
                <a:spcPct val="100000"/>
              </a:lnSpc>
              <a:spcBef>
                <a:spcPts val="0"/>
              </a:spcBef>
              <a:spcAft>
                <a:spcPts val="0"/>
              </a:spcAft>
              <a:buClr>
                <a:schemeClr val="dk2"/>
              </a:buClr>
              <a:buSzPct val="100000"/>
              <a:buFont typeface="Wingdings" charset="2"/>
              <a:buChar char="Ø"/>
            </a:pPr>
            <a:r>
              <a:rPr lang="en" sz="2000" b="0" i="0" u="none" strike="noStrike" cap="none" baseline="0" dirty="0" smtClean="0">
                <a:solidFill>
                  <a:schemeClr val="dk2"/>
                </a:solidFill>
                <a:latin typeface="Calibri"/>
                <a:ea typeface="Calibri"/>
                <a:cs typeface="Calibri"/>
                <a:sym typeface="Calibri"/>
                <a:rtl val="0"/>
              </a:rPr>
              <a:t>IR</a:t>
            </a:r>
            <a:r>
              <a:rPr lang="en-US" sz="2000" b="0" i="0" u="none" strike="noStrike" cap="none" baseline="0" dirty="0" smtClean="0">
                <a:solidFill>
                  <a:schemeClr val="dk2"/>
                </a:solidFill>
                <a:latin typeface="Calibri"/>
                <a:ea typeface="Calibri"/>
                <a:cs typeface="Calibri"/>
                <a:sym typeface="Calibri"/>
                <a:rtl val="0"/>
              </a:rPr>
              <a:t>T</a:t>
            </a:r>
            <a:r>
              <a:rPr lang="en" sz="2000" b="0" i="0" u="none" strike="noStrike" cap="none" baseline="0" dirty="0" smtClean="0">
                <a:solidFill>
                  <a:schemeClr val="dk2"/>
                </a:solidFill>
                <a:latin typeface="Calibri"/>
                <a:ea typeface="Calibri"/>
                <a:cs typeface="Calibri"/>
                <a:sym typeface="Calibri"/>
                <a:rtl val="0"/>
              </a:rPr>
              <a:t> </a:t>
            </a:r>
            <a:r>
              <a:rPr lang="en" sz="2000" b="0" i="0" u="none" strike="noStrike" cap="none" baseline="0" dirty="0">
                <a:solidFill>
                  <a:schemeClr val="dk2"/>
                </a:solidFill>
                <a:latin typeface="Calibri"/>
                <a:ea typeface="Calibri"/>
                <a:cs typeface="Calibri"/>
                <a:sym typeface="Calibri"/>
                <a:rtl val="0"/>
              </a:rPr>
              <a:t>was proactive, knew there was a </a:t>
            </a:r>
            <a:r>
              <a:rPr lang="en" sz="2000" b="0" i="0" u="none" strike="noStrike" cap="none" baseline="0" dirty="0" smtClean="0">
                <a:solidFill>
                  <a:schemeClr val="dk2"/>
                </a:solidFill>
                <a:latin typeface="Calibri"/>
                <a:ea typeface="Calibri"/>
                <a:cs typeface="Calibri"/>
                <a:sym typeface="Calibri"/>
                <a:rtl val="0"/>
              </a:rPr>
              <a:t>vulnerability</a:t>
            </a:r>
            <a:endParaRPr lang="en-US" sz="2000" b="0" i="0" u="none" strike="noStrike" cap="none" baseline="0" dirty="0" smtClean="0">
              <a:solidFill>
                <a:schemeClr val="dk2"/>
              </a:solidFill>
              <a:latin typeface="Calibri"/>
              <a:ea typeface="Calibri"/>
              <a:cs typeface="Calibri"/>
              <a:sym typeface="Calibri"/>
              <a:rtl val="0"/>
            </a:endParaRPr>
          </a:p>
          <a:p>
            <a:pPr marL="1028700" marR="0" lvl="1" indent="-292100" algn="l" rtl="0">
              <a:lnSpc>
                <a:spcPct val="100000"/>
              </a:lnSpc>
              <a:spcBef>
                <a:spcPts val="0"/>
              </a:spcBef>
              <a:spcAft>
                <a:spcPts val="0"/>
              </a:spcAft>
              <a:buClr>
                <a:schemeClr val="dk2"/>
              </a:buClr>
              <a:buSzPct val="100000"/>
              <a:buFont typeface="Wingdings" charset="2"/>
              <a:buChar char="Ø"/>
            </a:pPr>
            <a:r>
              <a:rPr lang="en-US" sz="2000" b="0" i="0" u="none" strike="noStrike" cap="none" baseline="0" dirty="0" smtClean="0">
                <a:solidFill>
                  <a:srgbClr val="C0504D"/>
                </a:solidFill>
                <a:latin typeface="Calibri"/>
                <a:ea typeface="Calibri"/>
                <a:cs typeface="Calibri"/>
                <a:sym typeface="Calibri"/>
                <a:rtl val="0"/>
              </a:rPr>
              <a:t>IRT needs to keep up to date</a:t>
            </a:r>
            <a:r>
              <a:rPr lang="en-US" sz="2000" b="0" i="0" u="none" strike="noStrike" cap="none" dirty="0" smtClean="0">
                <a:solidFill>
                  <a:srgbClr val="C0504D"/>
                </a:solidFill>
                <a:latin typeface="Calibri"/>
                <a:ea typeface="Calibri"/>
                <a:cs typeface="Calibri"/>
                <a:sym typeface="Calibri"/>
                <a:rtl val="0"/>
              </a:rPr>
              <a:t> on latest threats</a:t>
            </a:r>
            <a:endParaRPr lang="en" sz="2000" b="0" i="0" u="none" strike="noStrike" cap="none" baseline="0" dirty="0">
              <a:solidFill>
                <a:srgbClr val="C0504D"/>
              </a:solidFill>
              <a:latin typeface="Calibri"/>
              <a:ea typeface="Calibri"/>
              <a:cs typeface="Calibri"/>
              <a:sym typeface="Calibri"/>
              <a:rtl val="0"/>
            </a:endParaRPr>
          </a:p>
          <a:p>
            <a:pPr marL="285750" marR="0" lvl="0" indent="-285750" algn="l" rtl="0">
              <a:lnSpc>
                <a:spcPct val="100000"/>
              </a:lnSpc>
              <a:spcBef>
                <a:spcPts val="0"/>
              </a:spcBef>
              <a:spcAft>
                <a:spcPts val="0"/>
              </a:spcAft>
              <a:buClr>
                <a:schemeClr val="dk2"/>
              </a:buClr>
              <a:buSzPct val="100000"/>
              <a:buFont typeface="Calibri"/>
              <a:buChar char="•"/>
            </a:pPr>
            <a:r>
              <a:rPr lang="en" sz="2400" b="0" i="0" u="none" strike="noStrike" cap="none" baseline="0" dirty="0">
                <a:solidFill>
                  <a:schemeClr val="dk2"/>
                </a:solidFill>
                <a:latin typeface="Calibri"/>
                <a:ea typeface="Calibri"/>
                <a:cs typeface="Calibri"/>
                <a:sym typeface="Calibri"/>
                <a:rtl val="0"/>
              </a:rPr>
              <a:t>Determine how to handle the incident</a:t>
            </a:r>
          </a:p>
          <a:p>
            <a:pPr marL="1028700" marR="0" lvl="1" indent="-292100" algn="l" rtl="0">
              <a:lnSpc>
                <a:spcPct val="100000"/>
              </a:lnSpc>
              <a:spcBef>
                <a:spcPts val="0"/>
              </a:spcBef>
              <a:spcAft>
                <a:spcPts val="0"/>
              </a:spcAft>
              <a:buClr>
                <a:schemeClr val="dk2"/>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Staff spent a lot of time evaluating situation and came up with an action plan</a:t>
            </a:r>
          </a:p>
          <a:p>
            <a:pPr marL="285750" marR="0" lvl="0" indent="-285750" algn="l" rtl="0">
              <a:lnSpc>
                <a:spcPct val="100000"/>
              </a:lnSpc>
              <a:spcBef>
                <a:spcPts val="0"/>
              </a:spcBef>
              <a:spcAft>
                <a:spcPts val="0"/>
              </a:spcAft>
              <a:buClr>
                <a:srgbClr val="194484"/>
              </a:buClr>
              <a:buSzPct val="100000"/>
              <a:buFont typeface="Calibri"/>
              <a:buChar char="•"/>
            </a:pPr>
            <a:r>
              <a:rPr lang="en" sz="2400" b="0" i="0" u="none" strike="noStrike" cap="none" baseline="0" dirty="0">
                <a:solidFill>
                  <a:schemeClr val="dk2"/>
                </a:solidFill>
                <a:latin typeface="Calibri"/>
                <a:ea typeface="Calibri"/>
                <a:cs typeface="Calibri"/>
                <a:sym typeface="Calibri"/>
                <a:rtl val="0"/>
              </a:rPr>
              <a:t>Communicate the incident</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Contacted staff and admins about issue and what to do</a:t>
            </a:r>
          </a:p>
          <a:p>
            <a:pPr marL="285750" marR="0" lvl="0" indent="-285750" algn="l" rtl="0">
              <a:lnSpc>
                <a:spcPct val="100000"/>
              </a:lnSpc>
              <a:spcBef>
                <a:spcPts val="640"/>
              </a:spcBef>
              <a:spcAft>
                <a:spcPts val="0"/>
              </a:spcAft>
              <a:buClr>
                <a:srgbClr val="194484"/>
              </a:buClr>
              <a:buSzPct val="100000"/>
              <a:buFont typeface="Calibri"/>
              <a:buChar char="•"/>
            </a:pPr>
            <a:r>
              <a:rPr lang="en" sz="2400" b="0" i="0" u="none" strike="noStrike" cap="none" baseline="0" dirty="0">
                <a:solidFill>
                  <a:schemeClr val="dk2"/>
                </a:solidFill>
                <a:latin typeface="Calibri"/>
                <a:ea typeface="Calibri"/>
                <a:cs typeface="Calibri"/>
                <a:sym typeface="Calibri"/>
                <a:rtl val="0"/>
              </a:rPr>
              <a:t>Gather needed information</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Determining the vulnerable systems (and their admins) and how to mitigate the issue with a </a:t>
            </a:r>
            <a:r>
              <a:rPr lang="en" sz="2000" b="0" i="0" u="none" strike="noStrike" cap="none" baseline="0" dirty="0" smtClean="0">
                <a:solidFill>
                  <a:schemeClr val="dk2"/>
                </a:solidFill>
                <a:latin typeface="Calibri"/>
                <a:ea typeface="Calibri"/>
                <a:cs typeface="Calibri"/>
                <a:sym typeface="Calibri"/>
                <a:rtl val="0"/>
              </a:rPr>
              <a:t>patch</a:t>
            </a:r>
            <a:endParaRPr lang="en" sz="2000" b="0" i="0" u="none" strike="noStrike" cap="none" baseline="0" dirty="0">
              <a:solidFill>
                <a:schemeClr val="dk2"/>
              </a:solidFill>
              <a:latin typeface="Calibri"/>
              <a:ea typeface="Calibri"/>
              <a:cs typeface="Calibri"/>
              <a:sym typeface="Calibri"/>
              <a:rtl val="0"/>
            </a:endParaRPr>
          </a:p>
        </p:txBody>
      </p:sp>
      <p:sp>
        <p:nvSpPr>
          <p:cNvPr id="294" name="Shape 294"/>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95" name="Shape 295"/>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96" name="Shape 296"/>
          <p:cNvPicPr preferRelativeResize="0"/>
          <p:nvPr/>
        </p:nvPicPr>
        <p:blipFill rotWithShape="1">
          <a:blip r:embed="rId3">
            <a:alphaModFix/>
          </a:blip>
          <a:srcRect/>
          <a:stretch/>
        </p:blipFill>
        <p:spPr>
          <a:xfrm>
            <a:off x="381000" y="0"/>
            <a:ext cx="1161900" cy="1295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74816"/>
            <a:ext cx="8229600" cy="1292631"/>
          </a:xfrm>
          <a:prstGeom prst="rect">
            <a:avLst/>
          </a:prstGeom>
          <a:noFill/>
          <a:ln>
            <a:noFill/>
          </a:ln>
        </p:spPr>
        <p:txBody>
          <a:bodyPr lIns="91425" tIns="91425" rIns="91425" bIns="91425" anchor="ctr" anchorCtr="0">
            <a:spAutoFit/>
          </a:bodyPr>
          <a:lstStyle/>
          <a:p>
            <a:pPr lvl="0">
              <a:buSzPct val="25000"/>
            </a:pPr>
            <a:r>
              <a:rPr lang="en" sz="3600" b="0" i="0" u="none" strike="noStrike" cap="none" baseline="0" dirty="0" smtClean="0">
                <a:solidFill>
                  <a:srgbClr val="194484"/>
                </a:solidFill>
                <a:latin typeface="Calibri"/>
                <a:ea typeface="Calibri"/>
                <a:cs typeface="Calibri"/>
                <a:sym typeface="Calibri"/>
                <a:rtl val="0"/>
              </a:rPr>
              <a:t>Heartbleed</a:t>
            </a:r>
            <a:r>
              <a:rPr lang="en-US" sz="3600" dirty="0">
                <a:solidFill>
                  <a:srgbClr val="194484"/>
                </a:solidFill>
                <a:latin typeface="Calibri"/>
                <a:ea typeface="Calibri"/>
                <a:cs typeface="Calibri"/>
                <a:sym typeface="Calibri"/>
              </a:rPr>
              <a:t/>
            </a:r>
            <a:br>
              <a:rPr lang="en-US" sz="3600" dirty="0">
                <a:solidFill>
                  <a:srgbClr val="194484"/>
                </a:solidFill>
                <a:latin typeface="Calibri"/>
                <a:ea typeface="Calibri"/>
                <a:cs typeface="Calibri"/>
                <a:sym typeface="Calibri"/>
              </a:rPr>
            </a:br>
            <a:r>
              <a:rPr lang="en-US" sz="3600" i="1" dirty="0" smtClean="0">
                <a:solidFill>
                  <a:srgbClr val="C0504D"/>
                </a:solidFill>
                <a:latin typeface="Calibri"/>
                <a:ea typeface="Calibri"/>
                <a:cs typeface="Calibri"/>
                <a:sym typeface="Calibri"/>
              </a:rPr>
              <a:t>Review</a:t>
            </a:r>
            <a:endParaRPr lang="en" sz="3600" b="0" i="0" u="none" strike="noStrike" cap="none" baseline="0" dirty="0">
              <a:solidFill>
                <a:srgbClr val="194484"/>
              </a:solidFill>
              <a:latin typeface="Calibri"/>
              <a:ea typeface="Calibri"/>
              <a:cs typeface="Calibri"/>
              <a:sym typeface="Calibri"/>
              <a:rtl val="0"/>
            </a:endParaRPr>
          </a:p>
        </p:txBody>
      </p:sp>
      <p:sp>
        <p:nvSpPr>
          <p:cNvPr id="293" name="Shape 293"/>
          <p:cNvSpPr txBox="1">
            <a:spLocks noGrp="1"/>
          </p:cNvSpPr>
          <p:nvPr>
            <p:ph type="body" idx="1"/>
          </p:nvPr>
        </p:nvSpPr>
        <p:spPr>
          <a:xfrm>
            <a:off x="381000" y="1209100"/>
            <a:ext cx="8229600" cy="3939510"/>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640"/>
              </a:spcBef>
              <a:spcAft>
                <a:spcPts val="0"/>
              </a:spcAft>
              <a:buClr>
                <a:srgbClr val="194484"/>
              </a:buClr>
              <a:buSzPct val="100000"/>
              <a:buFont typeface="Calibri"/>
              <a:buChar char="•"/>
            </a:pPr>
            <a:r>
              <a:rPr lang="en" sz="2400" b="0" i="0" u="none" strike="noStrike" cap="none" baseline="0" dirty="0" smtClean="0">
                <a:solidFill>
                  <a:schemeClr val="dk2"/>
                </a:solidFill>
                <a:latin typeface="Calibri"/>
                <a:ea typeface="Calibri"/>
                <a:cs typeface="Calibri"/>
                <a:sym typeface="Calibri"/>
                <a:rtl val="0"/>
              </a:rPr>
              <a:t>Contain </a:t>
            </a:r>
            <a:r>
              <a:rPr lang="en" sz="2400" b="0" i="0" u="none" strike="noStrike" cap="none" baseline="0" dirty="0">
                <a:solidFill>
                  <a:schemeClr val="dk2"/>
                </a:solidFill>
                <a:latin typeface="Calibri"/>
                <a:ea typeface="Calibri"/>
                <a:cs typeface="Calibri"/>
                <a:sym typeface="Calibri"/>
                <a:rtl val="0"/>
              </a:rPr>
              <a:t>the incident</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Plan to block hosts if they weren't </a:t>
            </a:r>
            <a:r>
              <a:rPr lang="en" sz="2000" b="0" i="0" u="none" strike="noStrike" cap="none" baseline="0" dirty="0" smtClean="0">
                <a:solidFill>
                  <a:schemeClr val="dk2"/>
                </a:solidFill>
                <a:latin typeface="Calibri"/>
                <a:ea typeface="Calibri"/>
                <a:cs typeface="Calibri"/>
                <a:sym typeface="Calibri"/>
                <a:rtl val="0"/>
              </a:rPr>
              <a:t>patched</a:t>
            </a:r>
            <a:endParaRPr lang="en-US" sz="2000" b="0" i="0" u="none" strike="noStrike" cap="none" baseline="0" dirty="0" smtClean="0">
              <a:solidFill>
                <a:schemeClr val="dk2"/>
              </a:solidFill>
              <a:latin typeface="Calibri"/>
              <a:ea typeface="Calibri"/>
              <a:cs typeface="Calibri"/>
              <a:sym typeface="Calibri"/>
              <a:rtl val="0"/>
            </a:endParaRPr>
          </a:p>
          <a:p>
            <a:pPr marL="285750" marR="0" lvl="0" indent="-285750" algn="l" rtl="0">
              <a:lnSpc>
                <a:spcPct val="100000"/>
              </a:lnSpc>
              <a:spcBef>
                <a:spcPts val="640"/>
              </a:spcBef>
              <a:spcAft>
                <a:spcPts val="0"/>
              </a:spcAft>
              <a:buClr>
                <a:srgbClr val="194484"/>
              </a:buClr>
              <a:buSzPct val="100000"/>
              <a:buFont typeface="Calibri"/>
              <a:buChar char="•"/>
            </a:pPr>
            <a:r>
              <a:rPr lang="en-US" sz="2400" b="0" i="0" u="none" strike="noStrike" cap="none" baseline="0" dirty="0" smtClean="0">
                <a:solidFill>
                  <a:schemeClr val="dk2"/>
                </a:solidFill>
                <a:latin typeface="Calibri"/>
                <a:ea typeface="Calibri"/>
                <a:cs typeface="Calibri"/>
                <a:sym typeface="Calibri"/>
                <a:rtl val="0"/>
              </a:rPr>
              <a:t>Monitor</a:t>
            </a:r>
            <a:r>
              <a:rPr lang="en-US" sz="2400" b="0" i="0" u="none" strike="noStrike" cap="none" dirty="0" smtClean="0">
                <a:solidFill>
                  <a:schemeClr val="dk2"/>
                </a:solidFill>
                <a:latin typeface="Calibri"/>
                <a:ea typeface="Calibri"/>
                <a:cs typeface="Calibri"/>
                <a:sym typeface="Calibri"/>
                <a:rtl val="0"/>
              </a:rPr>
              <a:t> &amp; </a:t>
            </a:r>
            <a:r>
              <a:rPr lang="en" sz="2400" b="0" i="0" u="none" strike="noStrike" cap="none" baseline="0" dirty="0" smtClean="0">
                <a:solidFill>
                  <a:schemeClr val="dk2"/>
                </a:solidFill>
                <a:latin typeface="Calibri"/>
                <a:ea typeface="Calibri"/>
                <a:cs typeface="Calibri"/>
                <a:sym typeface="Calibri"/>
                <a:rtl val="0"/>
              </a:rPr>
              <a:t>Eradicate</a:t>
            </a:r>
            <a:endParaRPr lang="en" sz="2400" b="0" i="0" u="none" strike="noStrike" cap="none" baseline="0" dirty="0">
              <a:solidFill>
                <a:schemeClr val="dk2"/>
              </a:solidFill>
              <a:latin typeface="Calibri"/>
              <a:ea typeface="Calibri"/>
              <a:cs typeface="Calibri"/>
              <a:sym typeface="Calibri"/>
              <a:rtl val="0"/>
            </a:endParaRP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This took time.  Needed to identify hosts and develop plan to patch</a:t>
            </a:r>
            <a:r>
              <a:rPr lang="en" sz="2000" b="0" i="0" u="none" strike="noStrike" cap="none" baseline="0" dirty="0" smtClean="0">
                <a:solidFill>
                  <a:schemeClr val="dk2"/>
                </a:solidFill>
                <a:latin typeface="Calibri"/>
                <a:ea typeface="Calibri"/>
                <a:cs typeface="Calibri"/>
                <a:sym typeface="Calibri"/>
                <a:rtl val="0"/>
              </a:rPr>
              <a:t>.</a:t>
            </a:r>
            <a:endParaRPr lang="en-US" sz="2000" b="0" i="0" u="none" strike="noStrike" cap="none" baseline="0" dirty="0" smtClean="0">
              <a:solidFill>
                <a:schemeClr val="dk2"/>
              </a:solidFill>
              <a:latin typeface="Calibri"/>
              <a:ea typeface="Calibri"/>
              <a:cs typeface="Calibri"/>
              <a:sym typeface="Calibri"/>
              <a:rtl val="0"/>
            </a:endParaRPr>
          </a:p>
          <a:p>
            <a:pPr marL="1028700" marR="0" lvl="1" indent="-292100" algn="l" rtl="0">
              <a:lnSpc>
                <a:spcPct val="100000"/>
              </a:lnSpc>
              <a:spcBef>
                <a:spcPts val="560"/>
              </a:spcBef>
              <a:spcAft>
                <a:spcPts val="0"/>
              </a:spcAft>
              <a:buClr>
                <a:srgbClr val="194484"/>
              </a:buClr>
              <a:buSzPct val="100000"/>
              <a:buFont typeface="Wingdings" charset="2"/>
              <a:buChar char="Ø"/>
            </a:pPr>
            <a:r>
              <a:rPr lang="en-US" sz="2000" dirty="0" smtClean="0">
                <a:solidFill>
                  <a:schemeClr val="dk2"/>
                </a:solidFill>
                <a:latin typeface="Calibri"/>
                <a:ea typeface="Calibri"/>
                <a:cs typeface="Calibri"/>
                <a:sym typeface="Calibri"/>
              </a:rPr>
              <a:t>Monitoring should be automated, not one-off checks</a:t>
            </a:r>
            <a:r>
              <a:rPr lang="en" sz="2000" b="0" i="0" u="none" strike="noStrike" cap="none" baseline="0" dirty="0">
                <a:solidFill>
                  <a:schemeClr val="dk2"/>
                </a:solidFill>
                <a:latin typeface="Calibri"/>
                <a:ea typeface="Calibri"/>
                <a:cs typeface="Calibri"/>
                <a:sym typeface="Calibri"/>
                <a:rtl val="0"/>
              </a:rPr>
              <a:t> </a:t>
            </a:r>
          </a:p>
          <a:p>
            <a:pPr marL="285750" marR="0" lvl="0" indent="-285750" algn="l" rtl="0">
              <a:lnSpc>
                <a:spcPct val="100000"/>
              </a:lnSpc>
              <a:spcBef>
                <a:spcPts val="640"/>
              </a:spcBef>
              <a:spcAft>
                <a:spcPts val="0"/>
              </a:spcAft>
              <a:buClr>
                <a:srgbClr val="194484"/>
              </a:buClr>
              <a:buSzPct val="100000"/>
              <a:buFont typeface="Calibri"/>
              <a:buChar char="•"/>
            </a:pPr>
            <a:r>
              <a:rPr lang="en" sz="2400" b="0" i="0" u="none" strike="noStrike" cap="none" baseline="0" dirty="0">
                <a:solidFill>
                  <a:schemeClr val="dk2"/>
                </a:solidFill>
                <a:latin typeface="Calibri"/>
                <a:ea typeface="Calibri"/>
                <a:cs typeface="Calibri"/>
                <a:sym typeface="Calibri"/>
                <a:rtl val="0"/>
              </a:rPr>
              <a:t>Recovery</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Once the patches were up they could remove the blocks in the network</a:t>
            </a:r>
          </a:p>
          <a:p>
            <a:pPr marL="1028700" marR="0" lvl="1" indent="-292100" algn="l" rtl="0">
              <a:lnSpc>
                <a:spcPct val="100000"/>
              </a:lnSpc>
              <a:spcBef>
                <a:spcPts val="560"/>
              </a:spcBef>
              <a:spcAft>
                <a:spcPts val="0"/>
              </a:spcAft>
              <a:buClr>
                <a:srgbClr val="194484"/>
              </a:buClr>
              <a:buSzPct val="100000"/>
              <a:buFont typeface="Wingdings" charset="2"/>
              <a:buChar char="Ø"/>
            </a:pPr>
            <a:r>
              <a:rPr lang="en" sz="2000" b="0" i="0" u="none" strike="noStrike" cap="none" baseline="0" dirty="0">
                <a:solidFill>
                  <a:schemeClr val="dk2"/>
                </a:solidFill>
                <a:latin typeface="Calibri"/>
                <a:ea typeface="Calibri"/>
                <a:cs typeface="Calibri"/>
                <a:sym typeface="Calibri"/>
                <a:rtl val="0"/>
              </a:rPr>
              <a:t>Everyone on campus had to change their PWs</a:t>
            </a:r>
          </a:p>
          <a:p>
            <a:pPr marL="1028700" marR="0" lvl="1" indent="-203200" algn="l" rtl="0">
              <a:lnSpc>
                <a:spcPct val="100000"/>
              </a:lnSpc>
              <a:spcBef>
                <a:spcPts val="0"/>
              </a:spcBef>
              <a:spcAft>
                <a:spcPts val="0"/>
              </a:spcAft>
              <a:buClr>
                <a:srgbClr val="194484"/>
              </a:buClr>
              <a:buFont typeface="Arial"/>
              <a:buNone/>
            </a:pPr>
            <a:endParaRPr sz="1800" b="0" i="0" u="none" strike="noStrike" cap="none" baseline="0" dirty="0">
              <a:solidFill>
                <a:srgbClr val="000000"/>
              </a:solidFill>
              <a:sym typeface="Arial"/>
              <a:rtl val="0"/>
            </a:endParaRPr>
          </a:p>
        </p:txBody>
      </p:sp>
      <p:sp>
        <p:nvSpPr>
          <p:cNvPr id="294" name="Shape 294"/>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295" name="Shape 295"/>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296" name="Shape 296"/>
          <p:cNvPicPr preferRelativeResize="0"/>
          <p:nvPr/>
        </p:nvPicPr>
        <p:blipFill rotWithShape="1">
          <a:blip r:embed="rId3">
            <a:alphaModFix/>
          </a:blip>
          <a:srcRect/>
          <a:stretch/>
        </p:blipFill>
        <p:spPr>
          <a:xfrm>
            <a:off x="381000" y="0"/>
            <a:ext cx="1161900" cy="1295400"/>
          </a:xfrm>
          <a:prstGeom prst="rect">
            <a:avLst/>
          </a:prstGeom>
          <a:noFill/>
          <a:ln>
            <a:noFill/>
          </a:ln>
        </p:spPr>
      </p:pic>
    </p:spTree>
    <p:extLst>
      <p:ext uri="{BB962C8B-B14F-4D97-AF65-F5344CB8AC3E}">
        <p14:creationId xmlns:p14="http://schemas.microsoft.com/office/powerpoint/2010/main" val="631402130"/>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Overview</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4062621"/>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US" sz="2800" dirty="0" smtClean="0">
                <a:solidFill>
                  <a:schemeClr val="dk2"/>
                </a:solidFill>
                <a:latin typeface="Calibri"/>
                <a:ea typeface="Calibri"/>
                <a:cs typeface="Calibri"/>
                <a:sym typeface="Calibri"/>
              </a:rPr>
              <a:t>Crimean Referendum site was </a:t>
            </a:r>
            <a:r>
              <a:rPr lang="en-US" sz="2800" dirty="0" err="1" smtClean="0">
                <a:solidFill>
                  <a:schemeClr val="dk2"/>
                </a:solidFill>
                <a:latin typeface="Calibri"/>
                <a:ea typeface="Calibri"/>
                <a:cs typeface="Calibri"/>
                <a:sym typeface="Calibri"/>
              </a:rPr>
              <a:t>DDoSed</a:t>
            </a:r>
            <a:endParaRPr lang="en-US" sz="2800" dirty="0">
              <a:solidFill>
                <a:schemeClr val="dk2"/>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endParaRPr lang="en-US" sz="2800" b="0" i="0" u="none" strike="noStrike" cap="none" baseline="0"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baseline="0" dirty="0" smtClean="0">
                <a:solidFill>
                  <a:schemeClr val="dk2"/>
                </a:solidFill>
                <a:latin typeface="Calibri"/>
                <a:ea typeface="Calibri"/>
                <a:cs typeface="Calibri"/>
                <a:sym typeface="Calibri"/>
                <a:rtl val="0"/>
              </a:rPr>
              <a:t>University</a:t>
            </a:r>
            <a:r>
              <a:rPr lang="en-US" sz="2800" b="0" i="0" u="none" strike="noStrike" cap="none" dirty="0" smtClean="0">
                <a:solidFill>
                  <a:schemeClr val="dk2"/>
                </a:solidFill>
                <a:latin typeface="Calibri"/>
                <a:ea typeface="Calibri"/>
                <a:cs typeface="Calibri"/>
                <a:sym typeface="Calibri"/>
                <a:rtl val="0"/>
              </a:rPr>
              <a:t> was blamed</a:t>
            </a:r>
          </a:p>
          <a:p>
            <a:pPr marL="285750" marR="0" lvl="0" indent="-285750" algn="l" rtl="0">
              <a:lnSpc>
                <a:spcPct val="100000"/>
              </a:lnSpc>
              <a:spcBef>
                <a:spcPts val="0"/>
              </a:spcBef>
              <a:spcAft>
                <a:spcPts val="0"/>
              </a:spcAft>
              <a:buClr>
                <a:srgbClr val="194484"/>
              </a:buClr>
              <a:buSzPct val="100000"/>
              <a:buFont typeface="Calibri"/>
              <a:buChar char="•"/>
            </a:pPr>
            <a:endParaRPr lang="en-US" sz="2800"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800" dirty="0" smtClean="0">
                <a:solidFill>
                  <a:schemeClr val="dk2"/>
                </a:solidFill>
                <a:latin typeface="Calibri"/>
                <a:ea typeface="Calibri"/>
                <a:cs typeface="Calibri"/>
                <a:sym typeface="Calibri"/>
                <a:rtl val="0"/>
              </a:rPr>
              <a:t>PR was contacted with inferences that we contributed to attack</a:t>
            </a:r>
          </a:p>
          <a:p>
            <a:pPr marL="285750" marR="0" lvl="0" indent="-285750" algn="l" rtl="0">
              <a:lnSpc>
                <a:spcPct val="100000"/>
              </a:lnSpc>
              <a:spcBef>
                <a:spcPts val="0"/>
              </a:spcBef>
              <a:spcAft>
                <a:spcPts val="0"/>
              </a:spcAft>
              <a:buClr>
                <a:srgbClr val="194484"/>
              </a:buClr>
              <a:buSzPct val="100000"/>
              <a:buFont typeface="Calibri"/>
              <a:buChar char="•"/>
            </a:pPr>
            <a:endParaRPr lang="en-US" sz="2800" b="0" i="0" u="none" strike="noStrike" cap="none" baseline="0" dirty="0" smtClean="0">
              <a:solidFill>
                <a:schemeClr val="dk2"/>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baseline="0" dirty="0" smtClean="0">
                <a:solidFill>
                  <a:schemeClr val="dk2"/>
                </a:solidFill>
                <a:latin typeface="Calibri"/>
                <a:ea typeface="Calibri"/>
                <a:cs typeface="Calibri"/>
                <a:sym typeface="Calibri"/>
              </a:rPr>
              <a:t>Were</a:t>
            </a:r>
            <a:r>
              <a:rPr lang="en-US" sz="2800" b="0" i="0" u="none" strike="noStrike" cap="none" dirty="0" smtClean="0">
                <a:solidFill>
                  <a:schemeClr val="dk2"/>
                </a:solidFill>
                <a:latin typeface="Calibri"/>
                <a:ea typeface="Calibri"/>
                <a:cs typeface="Calibri"/>
                <a:sym typeface="Calibri"/>
              </a:rPr>
              <a:t> able to confirm we did not contribute to the attack</a:t>
            </a:r>
            <a:endParaRPr lang="en" sz="2800" b="0" i="0" u="none" strike="noStrike" cap="none" baseline="0" dirty="0">
              <a:solidFill>
                <a:schemeClr val="dk2"/>
              </a:solidFill>
              <a:latin typeface="Calibri"/>
              <a:ea typeface="Calibri"/>
              <a:cs typeface="Calibri"/>
              <a:sym typeface="Calibri"/>
              <a:rtl val="0"/>
            </a:endParaRP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tl val="0"/>
              </a:rPr>
              <a:t>Threat Identification</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3139291"/>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US" sz="2400" b="0" i="0" u="none" strike="noStrike" cap="none" baseline="0" dirty="0" smtClean="0">
                <a:solidFill>
                  <a:schemeClr val="dk2"/>
                </a:solidFill>
                <a:latin typeface="Calibri"/>
                <a:ea typeface="Calibri"/>
                <a:cs typeface="Calibri"/>
                <a:sym typeface="Calibri"/>
                <a:rtl val="0"/>
              </a:rPr>
              <a:t>IRT </a:t>
            </a:r>
            <a:r>
              <a:rPr lang="en-US" sz="2400" dirty="0" smtClean="0">
                <a:solidFill>
                  <a:schemeClr val="dk2"/>
                </a:solidFill>
                <a:latin typeface="Calibri"/>
                <a:ea typeface="Calibri"/>
                <a:cs typeface="Calibri"/>
                <a:sym typeface="Calibri"/>
              </a:rPr>
              <a:t>identifies a potential threat against the site weeks before the incident</a:t>
            </a:r>
          </a:p>
          <a:p>
            <a:pPr marL="285750" marR="0" lvl="0" indent="-285750" algn="l" rtl="0">
              <a:lnSpc>
                <a:spcPct val="100000"/>
              </a:lnSpc>
              <a:spcBef>
                <a:spcPts val="0"/>
              </a:spcBef>
              <a:spcAft>
                <a:spcPts val="0"/>
              </a:spcAft>
              <a:buClr>
                <a:srgbClr val="194484"/>
              </a:buClr>
              <a:buSzPct val="100000"/>
              <a:buFont typeface="Calibri"/>
              <a:buChar char="•"/>
            </a:pPr>
            <a:endParaRPr lang="en-US" sz="2400" b="0" i="0" u="none" strike="noStrike" cap="none" baseline="0"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400" b="0" i="0" u="none" strike="noStrike" cap="none" baseline="0" dirty="0" smtClean="0">
                <a:solidFill>
                  <a:schemeClr val="dk2"/>
                </a:solidFill>
                <a:latin typeface="Calibri"/>
                <a:ea typeface="Calibri"/>
                <a:cs typeface="Calibri"/>
                <a:sym typeface="Calibri"/>
                <a:rtl val="0"/>
              </a:rPr>
              <a:t>NTP</a:t>
            </a:r>
            <a:r>
              <a:rPr lang="en-US" sz="2400" b="0" i="0" u="none" strike="noStrike" cap="none" dirty="0" smtClean="0">
                <a:solidFill>
                  <a:schemeClr val="dk2"/>
                </a:solidFill>
                <a:latin typeface="Calibri"/>
                <a:ea typeface="Calibri"/>
                <a:cs typeface="Calibri"/>
                <a:sym typeface="Calibri"/>
                <a:rtl val="0"/>
              </a:rPr>
              <a:t> Reflection is possible</a:t>
            </a:r>
          </a:p>
          <a:p>
            <a:pPr marL="285750" marR="0" lvl="0" indent="-285750" algn="l" rtl="0">
              <a:lnSpc>
                <a:spcPct val="100000"/>
              </a:lnSpc>
              <a:spcBef>
                <a:spcPts val="0"/>
              </a:spcBef>
              <a:spcAft>
                <a:spcPts val="0"/>
              </a:spcAft>
              <a:buClr>
                <a:srgbClr val="194484"/>
              </a:buClr>
              <a:buSzPct val="100000"/>
              <a:buFont typeface="Calibri"/>
              <a:buChar char="•"/>
            </a:pPr>
            <a:endParaRPr lang="en-US" sz="2400" baseline="0" dirty="0" smtClean="0">
              <a:solidFill>
                <a:schemeClr val="dk2"/>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r>
              <a:rPr lang="en-US" sz="2400" baseline="0" dirty="0" smtClean="0">
                <a:solidFill>
                  <a:schemeClr val="dk2"/>
                </a:solidFill>
                <a:latin typeface="Calibri"/>
                <a:ea typeface="Calibri"/>
                <a:cs typeface="Calibri"/>
                <a:sym typeface="Calibri"/>
              </a:rPr>
              <a:t>Not an immediate threat</a:t>
            </a:r>
          </a:p>
          <a:p>
            <a:pPr marL="285750" marR="0" lvl="0" indent="-285750" algn="l" rtl="0">
              <a:lnSpc>
                <a:spcPct val="100000"/>
              </a:lnSpc>
              <a:spcBef>
                <a:spcPts val="0"/>
              </a:spcBef>
              <a:spcAft>
                <a:spcPts val="0"/>
              </a:spcAft>
              <a:buClr>
                <a:srgbClr val="194484"/>
              </a:buClr>
              <a:buSzPct val="100000"/>
              <a:buFont typeface="Calibri"/>
              <a:buChar char="•"/>
            </a:pPr>
            <a:endParaRPr lang="en-US" sz="2400" b="0" i="0" u="none" strike="noStrike" cap="none"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400" b="0" i="0" u="none" strike="noStrike" cap="none" dirty="0" smtClean="0">
                <a:solidFill>
                  <a:schemeClr val="dk2"/>
                </a:solidFill>
                <a:latin typeface="Calibri"/>
                <a:ea typeface="Calibri"/>
                <a:cs typeface="Calibri"/>
                <a:sym typeface="Calibri"/>
                <a:rtl val="0"/>
              </a:rPr>
              <a:t>May not adversely affect the network</a:t>
            </a:r>
            <a:endParaRPr lang="en" sz="2400" b="0" i="0" u="none" strike="noStrike" cap="none" baseline="0" dirty="0">
              <a:solidFill>
                <a:schemeClr val="dk2"/>
              </a:solidFill>
              <a:latin typeface="Calibri"/>
              <a:ea typeface="Calibri"/>
              <a:cs typeface="Calibri"/>
              <a:sym typeface="Calibri"/>
              <a:rtl val="0"/>
            </a:endParaRP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3689922152"/>
      </p:ext>
    </p:extLst>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b="0" i="1" u="none" strike="noStrike" cap="none" baseline="0" dirty="0" smtClean="0">
                <a:solidFill>
                  <a:srgbClr val="C0504D"/>
                </a:solidFill>
                <a:latin typeface="Calibri"/>
                <a:ea typeface="Calibri"/>
                <a:cs typeface="Calibri"/>
                <a:sym typeface="Calibri"/>
                <a:rtl val="0"/>
              </a:rPr>
              <a:t>Mitigation of Threat</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3508623"/>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baseline="0" dirty="0" smtClean="0">
                <a:solidFill>
                  <a:schemeClr val="dk2"/>
                </a:solidFill>
                <a:latin typeface="Calibri"/>
                <a:ea typeface="Calibri"/>
                <a:cs typeface="Calibri"/>
                <a:sym typeface="Calibri"/>
                <a:rtl val="0"/>
              </a:rPr>
              <a:t>IRT identifies</a:t>
            </a:r>
            <a:r>
              <a:rPr lang="en-US" sz="2800" b="0" i="0" u="none" strike="noStrike" cap="none" dirty="0" smtClean="0">
                <a:solidFill>
                  <a:schemeClr val="dk2"/>
                </a:solidFill>
                <a:latin typeface="Calibri"/>
                <a:ea typeface="Calibri"/>
                <a:cs typeface="Calibri"/>
                <a:sym typeface="Calibri"/>
                <a:rtl val="0"/>
              </a:rPr>
              <a:t> hosts running NTP</a:t>
            </a:r>
          </a:p>
          <a:p>
            <a:pPr marL="285750" marR="0" lvl="0" indent="-285750" algn="l" rtl="0">
              <a:lnSpc>
                <a:spcPct val="100000"/>
              </a:lnSpc>
              <a:spcBef>
                <a:spcPts val="0"/>
              </a:spcBef>
              <a:spcAft>
                <a:spcPts val="0"/>
              </a:spcAft>
              <a:buClr>
                <a:srgbClr val="194484"/>
              </a:buClr>
              <a:buSzPct val="100000"/>
              <a:buFont typeface="Calibri"/>
              <a:buChar char="•"/>
            </a:pPr>
            <a:endParaRPr lang="en-US" sz="2800" baseline="0" dirty="0" smtClean="0">
              <a:solidFill>
                <a:schemeClr val="dk2"/>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r>
              <a:rPr lang="en-US" sz="2800" baseline="0" dirty="0" smtClean="0">
                <a:solidFill>
                  <a:schemeClr val="dk2"/>
                </a:solidFill>
                <a:latin typeface="Calibri"/>
                <a:ea typeface="Calibri"/>
                <a:cs typeface="Calibri"/>
                <a:sym typeface="Calibri"/>
              </a:rPr>
              <a:t>IRT</a:t>
            </a:r>
            <a:r>
              <a:rPr lang="en-US" sz="2800" dirty="0" smtClean="0">
                <a:solidFill>
                  <a:schemeClr val="dk2"/>
                </a:solidFill>
                <a:latin typeface="Calibri"/>
                <a:ea typeface="Calibri"/>
                <a:cs typeface="Calibri"/>
                <a:sym typeface="Calibri"/>
              </a:rPr>
              <a:t> checks for vulnerability</a:t>
            </a:r>
          </a:p>
          <a:p>
            <a:pPr marL="285750" marR="0" lvl="0" indent="-285750" algn="l" rtl="0">
              <a:lnSpc>
                <a:spcPct val="100000"/>
              </a:lnSpc>
              <a:spcBef>
                <a:spcPts val="0"/>
              </a:spcBef>
              <a:spcAft>
                <a:spcPts val="0"/>
              </a:spcAft>
              <a:buClr>
                <a:srgbClr val="194484"/>
              </a:buClr>
              <a:buSzPct val="100000"/>
              <a:buFont typeface="Calibri"/>
              <a:buChar char="•"/>
            </a:pPr>
            <a:endParaRPr lang="en-US" sz="2800" b="0" i="0" u="none" strike="noStrike" cap="none" baseline="0"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baseline="0" dirty="0" smtClean="0">
                <a:solidFill>
                  <a:schemeClr val="dk2"/>
                </a:solidFill>
                <a:latin typeface="Calibri"/>
                <a:ea typeface="Calibri"/>
                <a:cs typeface="Calibri"/>
                <a:sym typeface="Calibri"/>
                <a:rtl val="0"/>
              </a:rPr>
              <a:t>IRT</a:t>
            </a:r>
            <a:r>
              <a:rPr lang="en-US" sz="2800" b="0" i="0" u="none" strike="noStrike" cap="none" dirty="0" smtClean="0">
                <a:solidFill>
                  <a:schemeClr val="dk2"/>
                </a:solidFill>
                <a:latin typeface="Calibri"/>
                <a:ea typeface="Calibri"/>
                <a:cs typeface="Calibri"/>
                <a:sym typeface="Calibri"/>
                <a:rtl val="0"/>
              </a:rPr>
              <a:t> notifies administrators of threat and require mitigation</a:t>
            </a:r>
          </a:p>
          <a:p>
            <a:pPr lvl="1">
              <a:spcBef>
                <a:spcPts val="0"/>
              </a:spcBef>
              <a:buSzPct val="100000"/>
              <a:buFont typeface="Wingdings" charset="2"/>
              <a:buChar char="Ø"/>
            </a:pPr>
            <a:r>
              <a:rPr lang="en-US" sz="2400" baseline="0" dirty="0" smtClean="0">
                <a:solidFill>
                  <a:schemeClr val="dk2"/>
                </a:solidFill>
                <a:latin typeface="Calibri"/>
                <a:ea typeface="Calibri"/>
                <a:cs typeface="Calibri"/>
                <a:sym typeface="Calibri"/>
              </a:rPr>
              <a:t>Block</a:t>
            </a:r>
            <a:endParaRPr lang="en-US" sz="2400" dirty="0">
              <a:solidFill>
                <a:schemeClr val="dk2"/>
              </a:solidFill>
              <a:latin typeface="Calibri"/>
              <a:ea typeface="Calibri"/>
              <a:cs typeface="Calibri"/>
              <a:sym typeface="Calibri"/>
            </a:endParaRPr>
          </a:p>
          <a:p>
            <a:pPr lvl="1">
              <a:spcBef>
                <a:spcPts val="0"/>
              </a:spcBef>
              <a:buSzPct val="100000"/>
              <a:buFont typeface="Wingdings" charset="2"/>
              <a:buChar char="Ø"/>
            </a:pPr>
            <a:r>
              <a:rPr lang="en-US" sz="2400" b="0" i="0" u="none" strike="noStrike" cap="none" baseline="0" dirty="0" smtClean="0">
                <a:solidFill>
                  <a:schemeClr val="dk2"/>
                </a:solidFill>
                <a:latin typeface="Calibri"/>
                <a:ea typeface="Calibri"/>
                <a:cs typeface="Calibri"/>
                <a:sym typeface="Calibri"/>
                <a:rtl val="0"/>
              </a:rPr>
              <a:t>Patch</a:t>
            </a:r>
            <a:r>
              <a:rPr lang="en-US" sz="2400" b="0" i="0" u="none" strike="noStrike" cap="none" dirty="0" smtClean="0">
                <a:solidFill>
                  <a:schemeClr val="dk2"/>
                </a:solidFill>
                <a:latin typeface="Calibri"/>
                <a:ea typeface="Calibri"/>
                <a:cs typeface="Calibri"/>
                <a:sym typeface="Calibri"/>
                <a:rtl val="0"/>
              </a:rPr>
              <a:t> and rescan</a:t>
            </a: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2194464822"/>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b="0" i="1" u="none" strike="noStrike" cap="none" baseline="0" dirty="0" smtClean="0">
                <a:solidFill>
                  <a:srgbClr val="C0504D"/>
                </a:solidFill>
                <a:latin typeface="Calibri"/>
                <a:ea typeface="Calibri"/>
                <a:cs typeface="Calibri"/>
                <a:sym typeface="Calibri"/>
                <a:rtl val="0"/>
              </a:rPr>
              <a:t>Communication/Initial Investigation</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4308841"/>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baseline="0" dirty="0" smtClean="0">
                <a:solidFill>
                  <a:schemeClr val="dk2"/>
                </a:solidFill>
                <a:latin typeface="Calibri"/>
                <a:ea typeface="Calibri"/>
                <a:cs typeface="Calibri"/>
                <a:sym typeface="Calibri"/>
                <a:rtl val="0"/>
              </a:rPr>
              <a:t>Public Relations</a:t>
            </a:r>
            <a:r>
              <a:rPr lang="en-US" sz="2800" b="0" i="0" u="none" strike="noStrike" cap="none" dirty="0" smtClean="0">
                <a:solidFill>
                  <a:schemeClr val="dk2"/>
                </a:solidFill>
                <a:latin typeface="Calibri"/>
                <a:ea typeface="Calibri"/>
                <a:cs typeface="Calibri"/>
                <a:sym typeface="Calibri"/>
                <a:rtl val="0"/>
              </a:rPr>
              <a:t> is contacted by a reporter asking about claims of NCSA’s involvement in Crimean referendum </a:t>
            </a:r>
            <a:r>
              <a:rPr lang="en-US" sz="2800" b="0" i="0" u="none" strike="noStrike" cap="none" dirty="0" err="1" smtClean="0">
                <a:solidFill>
                  <a:schemeClr val="dk2"/>
                </a:solidFill>
                <a:latin typeface="Calibri"/>
                <a:ea typeface="Calibri"/>
                <a:cs typeface="Calibri"/>
                <a:sym typeface="Calibri"/>
                <a:rtl val="0"/>
              </a:rPr>
              <a:t>DDoS</a:t>
            </a:r>
            <a:r>
              <a:rPr lang="en-US" sz="2800" dirty="0">
                <a:solidFill>
                  <a:schemeClr val="dk2"/>
                </a:solidFill>
                <a:latin typeface="Calibri"/>
                <a:ea typeface="Calibri"/>
                <a:cs typeface="Calibri"/>
                <a:sym typeface="Calibri"/>
                <a:rtl val="0"/>
              </a:rPr>
              <a:t> </a:t>
            </a:r>
            <a:r>
              <a:rPr lang="en-US" sz="2800" dirty="0" smtClean="0">
                <a:solidFill>
                  <a:schemeClr val="dk2"/>
                </a:solidFill>
                <a:latin typeface="Calibri"/>
                <a:ea typeface="Calibri"/>
                <a:cs typeface="Calibri"/>
                <a:sym typeface="Calibri"/>
                <a:rtl val="0"/>
              </a:rPr>
              <a:t>attack.</a:t>
            </a:r>
          </a:p>
          <a:p>
            <a:pPr marL="285750" marR="0" lvl="0" indent="-285750" algn="l" rtl="0">
              <a:lnSpc>
                <a:spcPct val="100000"/>
              </a:lnSpc>
              <a:spcBef>
                <a:spcPts val="0"/>
              </a:spcBef>
              <a:spcAft>
                <a:spcPts val="0"/>
              </a:spcAft>
              <a:buClr>
                <a:srgbClr val="194484"/>
              </a:buClr>
              <a:buSzPct val="100000"/>
              <a:buFont typeface="Calibri"/>
              <a:buChar char="•"/>
            </a:pPr>
            <a:endParaRPr lang="en-US" sz="2800" b="0" i="0" u="none" strike="noStrike" cap="none" dirty="0" smtClean="0">
              <a:solidFill>
                <a:schemeClr val="dk2"/>
              </a:solidFill>
              <a:latin typeface="Calibri"/>
              <a:ea typeface="Calibri"/>
              <a:cs typeface="Calibri"/>
              <a:sym typeface="Calibri"/>
            </a:endParaRPr>
          </a:p>
          <a:p>
            <a:pPr marL="285750" marR="0" lvl="0" indent="-285750" algn="l" rtl="0">
              <a:lnSpc>
                <a:spcPct val="100000"/>
              </a:lnSpc>
              <a:spcBef>
                <a:spcPts val="0"/>
              </a:spcBef>
              <a:spcAft>
                <a:spcPts val="0"/>
              </a:spcAft>
              <a:buClr>
                <a:srgbClr val="194484"/>
              </a:buClr>
              <a:buSzPct val="100000"/>
              <a:buFont typeface="Calibri"/>
              <a:buChar char="•"/>
            </a:pPr>
            <a:r>
              <a:rPr lang="en-US" sz="2800" b="0" i="0" u="none" strike="noStrike" cap="none" dirty="0" smtClean="0">
                <a:solidFill>
                  <a:schemeClr val="dk2"/>
                </a:solidFill>
                <a:latin typeface="Calibri"/>
                <a:ea typeface="Calibri"/>
                <a:cs typeface="Calibri"/>
                <a:sym typeface="Calibri"/>
              </a:rPr>
              <a:t>PR relays information to IRT</a:t>
            </a:r>
          </a:p>
          <a:p>
            <a:pPr marL="285750" marR="0" lvl="0" indent="-285750" algn="l" rtl="0">
              <a:lnSpc>
                <a:spcPct val="100000"/>
              </a:lnSpc>
              <a:spcBef>
                <a:spcPts val="0"/>
              </a:spcBef>
              <a:spcAft>
                <a:spcPts val="0"/>
              </a:spcAft>
              <a:buClr>
                <a:srgbClr val="194484"/>
              </a:buClr>
              <a:buSzPct val="100000"/>
              <a:buFont typeface="Calibri"/>
              <a:buChar char="•"/>
            </a:pPr>
            <a:endParaRPr lang="en-US" sz="2800" dirty="0" smtClean="0">
              <a:solidFill>
                <a:schemeClr val="dk2"/>
              </a:solidFill>
              <a:latin typeface="Calibri"/>
              <a:ea typeface="Calibri"/>
              <a:cs typeface="Calibri"/>
              <a:sym typeface="Calibri"/>
              <a:rtl val="0"/>
            </a:endParaRPr>
          </a:p>
          <a:p>
            <a:pPr marL="285750" marR="0" lvl="0" indent="-285750" algn="l" rtl="0">
              <a:lnSpc>
                <a:spcPct val="100000"/>
              </a:lnSpc>
              <a:spcBef>
                <a:spcPts val="0"/>
              </a:spcBef>
              <a:spcAft>
                <a:spcPts val="0"/>
              </a:spcAft>
              <a:buClr>
                <a:srgbClr val="194484"/>
              </a:buClr>
              <a:buSzPct val="100000"/>
              <a:buFont typeface="Calibri"/>
              <a:buChar char="•"/>
            </a:pPr>
            <a:r>
              <a:rPr lang="en-US" sz="2800" dirty="0" smtClean="0">
                <a:solidFill>
                  <a:schemeClr val="dk2"/>
                </a:solidFill>
                <a:latin typeface="Calibri"/>
                <a:ea typeface="Calibri"/>
                <a:cs typeface="Calibri"/>
                <a:sym typeface="Calibri"/>
                <a:rtl val="0"/>
              </a:rPr>
              <a:t>IRT starts analysis</a:t>
            </a:r>
          </a:p>
          <a:p>
            <a:pPr lvl="1">
              <a:spcBef>
                <a:spcPts val="0"/>
              </a:spcBef>
              <a:buSzPct val="100000"/>
              <a:buFont typeface="Wingdings" charset="2"/>
              <a:buChar char="Ø"/>
            </a:pPr>
            <a:r>
              <a:rPr lang="en-US" sz="2400" b="0" i="0" u="none" strike="noStrike" cap="none" dirty="0" smtClean="0">
                <a:solidFill>
                  <a:schemeClr val="dk2"/>
                </a:solidFill>
                <a:latin typeface="Calibri"/>
                <a:ea typeface="Calibri"/>
                <a:cs typeface="Calibri"/>
                <a:sym typeface="Calibri"/>
              </a:rPr>
              <a:t>Checks flow logs – </a:t>
            </a:r>
            <a:r>
              <a:rPr lang="en-US" sz="2400" b="0" i="0" u="none" strike="noStrike" cap="none" dirty="0" smtClean="0">
                <a:solidFill>
                  <a:srgbClr val="C0504D"/>
                </a:solidFill>
                <a:latin typeface="Calibri"/>
                <a:ea typeface="Calibri"/>
                <a:cs typeface="Calibri"/>
                <a:sym typeface="Calibri"/>
              </a:rPr>
              <a:t>Nothing found</a:t>
            </a:r>
            <a:endParaRPr lang="en-US" sz="2400" b="0" i="0" u="none" strike="noStrike" cap="none" dirty="0" smtClean="0">
              <a:solidFill>
                <a:schemeClr val="dk2"/>
              </a:solidFill>
              <a:latin typeface="Calibri"/>
              <a:ea typeface="Calibri"/>
              <a:cs typeface="Calibri"/>
              <a:sym typeface="Calibri"/>
            </a:endParaRPr>
          </a:p>
          <a:p>
            <a:pPr lvl="1">
              <a:spcBef>
                <a:spcPts val="0"/>
              </a:spcBef>
              <a:buSzPct val="100000"/>
              <a:buFont typeface="Wingdings" charset="2"/>
              <a:buChar char="Ø"/>
            </a:pPr>
            <a:r>
              <a:rPr lang="en-US" sz="2400" dirty="0" smtClean="0">
                <a:solidFill>
                  <a:schemeClr val="dk2"/>
                </a:solidFill>
                <a:latin typeface="Calibri"/>
                <a:ea typeface="Calibri"/>
                <a:cs typeface="Calibri"/>
                <a:sym typeface="Calibri"/>
                <a:rtl val="0"/>
              </a:rPr>
              <a:t>Checks http logs </a:t>
            </a:r>
            <a:r>
              <a:rPr lang="en-US" sz="2400" dirty="0" smtClean="0">
                <a:solidFill>
                  <a:schemeClr val="dk2"/>
                </a:solidFill>
                <a:latin typeface="Calibri"/>
                <a:ea typeface="Calibri"/>
                <a:cs typeface="Calibri"/>
                <a:sym typeface="Calibri"/>
              </a:rPr>
              <a:t>– </a:t>
            </a:r>
            <a:r>
              <a:rPr lang="en-US" sz="2400" dirty="0">
                <a:solidFill>
                  <a:srgbClr val="C0504D"/>
                </a:solidFill>
                <a:latin typeface="Calibri"/>
                <a:ea typeface="Calibri"/>
                <a:cs typeface="Calibri"/>
                <a:sym typeface="Calibri"/>
              </a:rPr>
              <a:t>Nothing found</a:t>
            </a:r>
            <a:endParaRPr lang="en-US" sz="2400" dirty="0" smtClean="0">
              <a:solidFill>
                <a:schemeClr val="dk2"/>
              </a:solidFill>
              <a:latin typeface="Calibri"/>
              <a:ea typeface="Calibri"/>
              <a:cs typeface="Calibri"/>
              <a:sym typeface="Calibri"/>
              <a:rtl val="0"/>
            </a:endParaRPr>
          </a:p>
          <a:p>
            <a:pPr lvl="1">
              <a:spcBef>
                <a:spcPts val="0"/>
              </a:spcBef>
              <a:buSzPct val="100000"/>
              <a:buFont typeface="Wingdings" charset="2"/>
              <a:buChar char="Ø"/>
            </a:pPr>
            <a:r>
              <a:rPr lang="en-US" sz="2400" dirty="0" smtClean="0">
                <a:solidFill>
                  <a:schemeClr val="dk2"/>
                </a:solidFill>
                <a:latin typeface="Calibri"/>
                <a:ea typeface="Calibri"/>
                <a:cs typeface="Calibri"/>
                <a:sym typeface="Calibri"/>
                <a:rtl val="0"/>
              </a:rPr>
              <a:t>Checks another scan </a:t>
            </a:r>
            <a:r>
              <a:rPr lang="en-US" sz="2400" dirty="0">
                <a:solidFill>
                  <a:schemeClr val="dk2"/>
                </a:solidFill>
                <a:latin typeface="Calibri"/>
                <a:ea typeface="Calibri"/>
                <a:cs typeface="Calibri"/>
                <a:sym typeface="Calibri"/>
              </a:rPr>
              <a:t>– </a:t>
            </a:r>
            <a:r>
              <a:rPr lang="en-US" sz="2400" dirty="0">
                <a:solidFill>
                  <a:srgbClr val="C0504D"/>
                </a:solidFill>
                <a:latin typeface="Calibri"/>
                <a:ea typeface="Calibri"/>
                <a:cs typeface="Calibri"/>
                <a:sym typeface="Calibri"/>
              </a:rPr>
              <a:t>Nothing found</a:t>
            </a:r>
            <a:endParaRPr lang="en-US" sz="2400" dirty="0" smtClean="0">
              <a:solidFill>
                <a:schemeClr val="dk2"/>
              </a:solidFill>
              <a:latin typeface="Calibri"/>
              <a:ea typeface="Calibri"/>
              <a:cs typeface="Calibri"/>
              <a:sym typeface="Calibri"/>
              <a:rtl val="0"/>
            </a:endParaRP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4283996203"/>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Initial Investigation</a:t>
            </a:r>
            <a:endParaRPr lang="en" sz="3600" b="0" i="1" u="none" strike="noStrike" cap="none" baseline="0" dirty="0">
              <a:solidFill>
                <a:srgbClr val="C0504D"/>
              </a:solidFill>
              <a:latin typeface="Calibri"/>
              <a:ea typeface="Calibri"/>
              <a:cs typeface="Calibri"/>
              <a:sym typeface="Calibri"/>
              <a:rtl val="0"/>
            </a:endParaRPr>
          </a:p>
        </p:txBody>
      </p:sp>
      <p:sp>
        <p:nvSpPr>
          <p:cNvPr id="104" name="Shape 104"/>
          <p:cNvSpPr txBox="1">
            <a:spLocks noGrp="1"/>
          </p:cNvSpPr>
          <p:nvPr>
            <p:ph type="body" idx="1"/>
          </p:nvPr>
        </p:nvSpPr>
        <p:spPr>
          <a:xfrm>
            <a:off x="457200" y="1419750"/>
            <a:ext cx="8229600" cy="4493507"/>
          </a:xfrm>
          <a:prstGeom prst="rect">
            <a:avLst/>
          </a:prstGeom>
          <a:noFill/>
          <a:ln>
            <a:noFill/>
          </a:ln>
        </p:spPr>
        <p:txBody>
          <a:bodyPr lIns="91425" tIns="91425" rIns="91425" bIns="91425" anchor="t" anchorCtr="0">
            <a:spAutoFit/>
          </a:bodyPr>
          <a:lstStyle/>
          <a:p>
            <a:pPr marL="450850" indent="-342900">
              <a:spcBef>
                <a:spcPts val="0"/>
              </a:spcBef>
              <a:buSzPct val="100000"/>
              <a:buFont typeface="Arial"/>
              <a:buChar char="•"/>
            </a:pPr>
            <a:r>
              <a:rPr lang="en-US" sz="2400" b="0" i="0" u="none" strike="noStrike" cap="none" baseline="0" dirty="0" smtClean="0">
                <a:solidFill>
                  <a:srgbClr val="194484"/>
                </a:solidFill>
                <a:latin typeface="Calibri"/>
                <a:ea typeface="Calibri"/>
                <a:cs typeface="Calibri"/>
                <a:sym typeface="Calibri"/>
                <a:rtl val="0"/>
              </a:rPr>
              <a:t>Under IRT direction the </a:t>
            </a:r>
            <a:r>
              <a:rPr lang="en" sz="2400" b="0" i="0" u="none" strike="noStrike" cap="none" baseline="0" dirty="0" smtClean="0">
                <a:solidFill>
                  <a:srgbClr val="194484"/>
                </a:solidFill>
                <a:latin typeface="Calibri"/>
                <a:ea typeface="Calibri"/>
                <a:cs typeface="Calibri"/>
                <a:sym typeface="Calibri"/>
                <a:rtl val="0"/>
              </a:rPr>
              <a:t>Admins </a:t>
            </a:r>
            <a:r>
              <a:rPr lang="en" sz="2400" b="0" i="0" u="none" strike="noStrike" cap="none" baseline="0" dirty="0">
                <a:solidFill>
                  <a:srgbClr val="194484"/>
                </a:solidFill>
                <a:latin typeface="Calibri"/>
                <a:ea typeface="Calibri"/>
                <a:cs typeface="Calibri"/>
                <a:sym typeface="Calibri"/>
                <a:rtl val="0"/>
              </a:rPr>
              <a:t>looked into directory, found odd </a:t>
            </a:r>
            <a:r>
              <a:rPr lang="en" sz="2400" b="0" i="0" u="none" strike="noStrike" cap="none" baseline="0" dirty="0" smtClean="0">
                <a:solidFill>
                  <a:srgbClr val="194484"/>
                </a:solidFill>
                <a:latin typeface="Calibri"/>
                <a:ea typeface="Calibri"/>
                <a:cs typeface="Calibri"/>
                <a:sym typeface="Calibri"/>
                <a:rtl val="0"/>
              </a:rPr>
              <a:t>files</a:t>
            </a:r>
            <a:endParaRPr lang="en-US" sz="2400" b="0" i="0" u="none" strike="noStrike" cap="none" baseline="0" dirty="0" smtClean="0">
              <a:solidFill>
                <a:srgbClr val="194484"/>
              </a:solidFill>
              <a:latin typeface="Calibri"/>
              <a:ea typeface="Calibri"/>
              <a:cs typeface="Calibri"/>
              <a:sym typeface="Calibri"/>
              <a:rtl val="0"/>
            </a:endParaRPr>
          </a:p>
          <a:p>
            <a:pPr marL="457200" indent="-349250">
              <a:spcBef>
                <a:spcPts val="0"/>
              </a:spcBef>
              <a:buSzPct val="100000"/>
              <a:buFont typeface="Arial"/>
              <a:buChar char="•"/>
            </a:pPr>
            <a:r>
              <a:rPr lang="en-US" sz="2400" dirty="0" smtClean="0">
                <a:solidFill>
                  <a:srgbClr val="194484"/>
                </a:solidFill>
                <a:latin typeface="Calibri"/>
                <a:ea typeface="Calibri"/>
                <a:cs typeface="Calibri"/>
                <a:sym typeface="Calibri"/>
              </a:rPr>
              <a:t>Reviewed </a:t>
            </a:r>
            <a:r>
              <a:rPr lang="en-US" sz="2400" dirty="0" err="1" smtClean="0">
                <a:solidFill>
                  <a:srgbClr val="194484"/>
                </a:solidFill>
                <a:latin typeface="Calibri"/>
                <a:ea typeface="Calibri"/>
                <a:cs typeface="Calibri"/>
                <a:sym typeface="Calibri"/>
              </a:rPr>
              <a:t>executables</a:t>
            </a:r>
            <a:r>
              <a:rPr lang="en-US" sz="2400" dirty="0" smtClean="0">
                <a:solidFill>
                  <a:srgbClr val="194484"/>
                </a:solidFill>
                <a:latin typeface="Calibri"/>
                <a:ea typeface="Calibri"/>
                <a:cs typeface="Calibri"/>
                <a:sym typeface="Calibri"/>
              </a:rPr>
              <a:t> that were found in the user’s directory and verified via “strings” that it was </a:t>
            </a:r>
            <a:r>
              <a:rPr lang="en-US" sz="2400" dirty="0" err="1" smtClean="0">
                <a:solidFill>
                  <a:srgbClr val="194484"/>
                </a:solidFill>
                <a:latin typeface="Calibri"/>
                <a:ea typeface="Calibri"/>
                <a:cs typeface="Calibri"/>
                <a:sym typeface="Calibri"/>
              </a:rPr>
              <a:t>Bitcoin</a:t>
            </a:r>
            <a:r>
              <a:rPr lang="en-US" sz="2400" dirty="0" smtClean="0">
                <a:solidFill>
                  <a:srgbClr val="194484"/>
                </a:solidFill>
                <a:latin typeface="Calibri"/>
                <a:ea typeface="Calibri"/>
                <a:cs typeface="Calibri"/>
                <a:sym typeface="Calibri"/>
              </a:rPr>
              <a:t> related</a:t>
            </a:r>
            <a:endParaRPr lang="en" sz="2400" b="0" i="0" u="none" strike="noStrike" cap="none" baseline="0" dirty="0">
              <a:solidFill>
                <a:srgbClr val="194484"/>
              </a:solidFill>
              <a:latin typeface="Calibri"/>
              <a:ea typeface="Calibri"/>
              <a:cs typeface="Calibri"/>
              <a:sym typeface="Calibri"/>
              <a:rtl val="0"/>
            </a:endParaRPr>
          </a:p>
          <a:p>
            <a:pPr marL="457200" indent="-349250">
              <a:spcBef>
                <a:spcPts val="0"/>
              </a:spcBef>
              <a:buSzPct val="100000"/>
              <a:buFont typeface="Arial"/>
              <a:buChar char="•"/>
            </a:pPr>
            <a:r>
              <a:rPr lang="en" sz="2400" b="0" i="0" u="none" strike="noStrike" cap="none" baseline="0" dirty="0">
                <a:solidFill>
                  <a:srgbClr val="194484"/>
                </a:solidFill>
                <a:latin typeface="Calibri"/>
                <a:ea typeface="Calibri"/>
                <a:cs typeface="Calibri"/>
                <a:sym typeface="Calibri"/>
                <a:rtl val="0"/>
              </a:rPr>
              <a:t>IRT staff looked at keystroke and Bro </a:t>
            </a:r>
            <a:r>
              <a:rPr lang="en" sz="2400" b="0" i="0" u="none" strike="noStrike" cap="none" baseline="0" dirty="0" smtClean="0">
                <a:solidFill>
                  <a:srgbClr val="194484"/>
                </a:solidFill>
                <a:latin typeface="Calibri"/>
                <a:ea typeface="Calibri"/>
                <a:cs typeface="Calibri"/>
                <a:sym typeface="Calibri"/>
                <a:rtl val="0"/>
              </a:rPr>
              <a:t>logs</a:t>
            </a:r>
            <a:r>
              <a:rPr lang="en-US" sz="2400" b="0" i="0" u="none" strike="noStrike" cap="none" baseline="0" dirty="0" smtClean="0">
                <a:solidFill>
                  <a:srgbClr val="194484"/>
                </a:solidFill>
                <a:latin typeface="Calibri"/>
                <a:ea typeface="Calibri"/>
                <a:cs typeface="Calibri"/>
                <a:sym typeface="Calibri"/>
                <a:rtl val="0"/>
              </a:rPr>
              <a:t> –</a:t>
            </a:r>
            <a:r>
              <a:rPr lang="en-US" sz="2400" b="0" i="0" u="none" strike="noStrike" cap="none" dirty="0" smtClean="0">
                <a:solidFill>
                  <a:srgbClr val="194484"/>
                </a:solidFill>
                <a:latin typeface="Calibri"/>
                <a:ea typeface="Calibri"/>
                <a:cs typeface="Calibri"/>
                <a:sym typeface="Calibri"/>
                <a:rtl val="0"/>
              </a:rPr>
              <a:t> </a:t>
            </a:r>
            <a:r>
              <a:rPr lang="en-US" sz="2000" b="0" i="1" u="none" strike="noStrike" cap="none" baseline="0" dirty="0" smtClean="0">
                <a:solidFill>
                  <a:srgbClr val="C0504D"/>
                </a:solidFill>
                <a:latin typeface="Calibri"/>
                <a:ea typeface="Calibri"/>
                <a:cs typeface="Calibri"/>
                <a:sym typeface="Calibri"/>
                <a:rtl val="0"/>
              </a:rPr>
              <a:t>we have a pre-formed</a:t>
            </a:r>
            <a:r>
              <a:rPr lang="en-US" sz="2000" b="0" i="1" u="none" strike="noStrike" cap="none" dirty="0" smtClean="0">
                <a:solidFill>
                  <a:srgbClr val="C0504D"/>
                </a:solidFill>
                <a:latin typeface="Calibri"/>
                <a:ea typeface="Calibri"/>
                <a:cs typeface="Calibri"/>
                <a:sym typeface="Calibri"/>
                <a:rtl val="0"/>
              </a:rPr>
              <a:t> team to respond to incidents</a:t>
            </a:r>
            <a:endParaRPr lang="en" sz="2400" b="0" i="0" u="none" strike="noStrike" cap="none" baseline="0" dirty="0">
              <a:solidFill>
                <a:srgbClr val="194484"/>
              </a:solidFill>
              <a:latin typeface="Calibri"/>
              <a:ea typeface="Calibri"/>
              <a:cs typeface="Calibri"/>
              <a:sym typeface="Calibri"/>
              <a:rtl val="0"/>
            </a:endParaRPr>
          </a:p>
          <a:p>
            <a:pPr marL="457200" indent="-349250">
              <a:spcBef>
                <a:spcPts val="0"/>
              </a:spcBef>
              <a:buSzPct val="100000"/>
              <a:buFont typeface="Arial"/>
              <a:buChar char="•"/>
            </a:pPr>
            <a:r>
              <a:rPr lang="en-US" sz="2400" b="0" i="0" u="none" strike="noStrike" cap="none" baseline="0" dirty="0" smtClean="0">
                <a:solidFill>
                  <a:srgbClr val="194484"/>
                </a:solidFill>
                <a:latin typeface="Calibri"/>
                <a:ea typeface="Calibri"/>
                <a:cs typeface="Calibri"/>
                <a:sym typeface="Calibri"/>
                <a:rtl val="0"/>
              </a:rPr>
              <a:t>Reviewed</a:t>
            </a:r>
            <a:r>
              <a:rPr lang="en-US" sz="2400" b="0" i="0" u="none" strike="noStrike" cap="none" dirty="0" smtClean="0">
                <a:solidFill>
                  <a:srgbClr val="194484"/>
                </a:solidFill>
                <a:latin typeface="Calibri"/>
                <a:ea typeface="Calibri"/>
                <a:cs typeface="Calibri"/>
                <a:sym typeface="Calibri"/>
                <a:rtl val="0"/>
              </a:rPr>
              <a:t> Bro conn </a:t>
            </a:r>
            <a:r>
              <a:rPr lang="en-US" sz="2400" dirty="0" smtClean="0">
                <a:solidFill>
                  <a:srgbClr val="194484"/>
                </a:solidFill>
                <a:latin typeface="Calibri"/>
                <a:ea typeface="Calibri"/>
                <a:cs typeface="Calibri"/>
                <a:sym typeface="Calibri"/>
              </a:rPr>
              <a:t>l</a:t>
            </a:r>
            <a:r>
              <a:rPr lang="en" sz="2400" b="0" i="0" u="none" strike="noStrike" cap="none" baseline="0" dirty="0" smtClean="0">
                <a:solidFill>
                  <a:srgbClr val="194484"/>
                </a:solidFill>
                <a:latin typeface="Calibri"/>
                <a:ea typeface="Calibri"/>
                <a:cs typeface="Calibri"/>
                <a:sym typeface="Calibri"/>
                <a:rtl val="0"/>
              </a:rPr>
              <a:t>o</a:t>
            </a:r>
            <a:r>
              <a:rPr lang="en-US" sz="2400" b="0" i="0" u="none" strike="noStrike" cap="none" baseline="0" dirty="0" err="1" smtClean="0">
                <a:solidFill>
                  <a:srgbClr val="194484"/>
                </a:solidFill>
                <a:latin typeface="Calibri"/>
                <a:ea typeface="Calibri"/>
                <a:cs typeface="Calibri"/>
                <a:sym typeface="Calibri"/>
                <a:rtl val="0"/>
              </a:rPr>
              <a:t>gs</a:t>
            </a:r>
            <a:r>
              <a:rPr lang="en-US" sz="2400" b="0" i="0" u="none" strike="noStrike" cap="none" baseline="0" dirty="0" smtClean="0">
                <a:solidFill>
                  <a:srgbClr val="194484"/>
                </a:solidFill>
                <a:latin typeface="Calibri"/>
                <a:ea typeface="Calibri"/>
                <a:cs typeface="Calibri"/>
                <a:sym typeface="Calibri"/>
                <a:rtl val="0"/>
              </a:rPr>
              <a:t> to identify the </a:t>
            </a:r>
            <a:r>
              <a:rPr lang="en" sz="2400" b="0" i="0" u="none" strike="noStrike" cap="none" baseline="0" dirty="0" smtClean="0">
                <a:solidFill>
                  <a:srgbClr val="194484"/>
                </a:solidFill>
                <a:latin typeface="Calibri"/>
                <a:ea typeface="Calibri"/>
                <a:cs typeface="Calibri"/>
                <a:sym typeface="Calibri"/>
                <a:rtl val="0"/>
              </a:rPr>
              <a:t>ports </a:t>
            </a:r>
            <a:r>
              <a:rPr lang="en" sz="2400" b="0" i="0" u="none" strike="noStrike" cap="none" baseline="0" dirty="0">
                <a:solidFill>
                  <a:srgbClr val="194484"/>
                </a:solidFill>
                <a:latin typeface="Calibri"/>
                <a:ea typeface="Calibri"/>
                <a:cs typeface="Calibri"/>
                <a:sym typeface="Calibri"/>
                <a:rtl val="0"/>
              </a:rPr>
              <a:t>being used.  </a:t>
            </a:r>
            <a:endParaRPr lang="en-US" sz="2400" b="0" i="0" u="none" strike="noStrike" cap="none" baseline="0" dirty="0" smtClean="0">
              <a:solidFill>
                <a:srgbClr val="194484"/>
              </a:solidFill>
              <a:latin typeface="Calibri"/>
              <a:ea typeface="Calibri"/>
              <a:cs typeface="Calibri"/>
              <a:sym typeface="Calibri"/>
              <a:rtl val="0"/>
            </a:endParaRPr>
          </a:p>
          <a:p>
            <a:pPr marL="1200150" lvl="1" indent="-349250">
              <a:spcBef>
                <a:spcPts val="0"/>
              </a:spcBef>
              <a:buSzPct val="100000"/>
              <a:buFont typeface="Wingdings" charset="2"/>
              <a:buChar char="Ø"/>
            </a:pPr>
            <a:r>
              <a:rPr lang="en" sz="2000" b="0" i="0" u="none" strike="noStrike" cap="none" baseline="0" dirty="0" smtClean="0">
                <a:solidFill>
                  <a:srgbClr val="194484"/>
                </a:solidFill>
                <a:latin typeface="Calibri"/>
                <a:ea typeface="Calibri"/>
                <a:cs typeface="Calibri"/>
                <a:sym typeface="Calibri"/>
                <a:rtl val="0"/>
              </a:rPr>
              <a:t>The </a:t>
            </a:r>
            <a:r>
              <a:rPr lang="en" sz="2000" b="0" i="0" u="none" strike="noStrike" cap="none" baseline="0" dirty="0">
                <a:solidFill>
                  <a:srgbClr val="194484"/>
                </a:solidFill>
                <a:latin typeface="Calibri"/>
                <a:ea typeface="Calibri"/>
                <a:cs typeface="Calibri"/>
                <a:sym typeface="Calibri"/>
                <a:rtl val="0"/>
              </a:rPr>
              <a:t>ports correlated with known bitcoin ports</a:t>
            </a:r>
          </a:p>
          <a:p>
            <a:pPr marL="457200" indent="-349250">
              <a:spcBef>
                <a:spcPts val="0"/>
              </a:spcBef>
              <a:buSzPct val="100000"/>
              <a:buFont typeface="Arial"/>
              <a:buChar char="•"/>
            </a:pPr>
            <a:r>
              <a:rPr lang="en" sz="2400" b="0" i="0" u="none" strike="noStrike" cap="none" baseline="0" dirty="0">
                <a:solidFill>
                  <a:srgbClr val="194484"/>
                </a:solidFill>
                <a:latin typeface="Calibri"/>
                <a:ea typeface="Calibri"/>
                <a:cs typeface="Calibri"/>
                <a:sym typeface="Calibri"/>
                <a:rtl val="0"/>
              </a:rPr>
              <a:t>Found out the user was </a:t>
            </a:r>
            <a:r>
              <a:rPr lang="en-US" sz="2400" b="0" i="0" u="none" strike="noStrike" cap="none" baseline="0" dirty="0" smtClean="0">
                <a:solidFill>
                  <a:srgbClr val="194484"/>
                </a:solidFill>
                <a:latin typeface="Calibri"/>
                <a:ea typeface="Calibri"/>
                <a:cs typeface="Calibri"/>
                <a:sym typeface="Calibri"/>
                <a:rtl val="0"/>
              </a:rPr>
              <a:t>a team member on the project allocation</a:t>
            </a:r>
          </a:p>
          <a:p>
            <a:pPr marL="450850">
              <a:spcBef>
                <a:spcPts val="0"/>
              </a:spcBef>
              <a:buSzPct val="100000"/>
            </a:pPr>
            <a:r>
              <a:rPr lang="en-US" sz="2400" i="1" dirty="0" smtClean="0">
                <a:solidFill>
                  <a:schemeClr val="accent2"/>
                </a:solidFill>
                <a:latin typeface="Calibri"/>
                <a:ea typeface="Calibri"/>
                <a:cs typeface="Calibri"/>
                <a:sym typeface="Calibri"/>
              </a:rPr>
              <a:t>After consulting with key stakeholders we Identified that monitoring was the appropriate containment</a:t>
            </a:r>
            <a:endParaRPr lang="en-US" sz="2400" b="0" i="1" u="none" strike="noStrike" cap="none" baseline="0" dirty="0" smtClean="0">
              <a:solidFill>
                <a:schemeClr val="accent2"/>
              </a:solidFill>
              <a:latin typeface="Calibri"/>
              <a:ea typeface="Calibri"/>
              <a:cs typeface="Calibri"/>
              <a:sym typeface="Calibri"/>
              <a:rtl val="0"/>
            </a:endParaRPr>
          </a:p>
        </p:txBody>
      </p:sp>
      <p:sp>
        <p:nvSpPr>
          <p:cNvPr id="105" name="Shape 10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06" name="Shape 10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07" name="Shape 107"/>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The Voice of Russia Claims</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3877954"/>
          </a:xfrm>
          <a:prstGeom prst="rect">
            <a:avLst/>
          </a:prstGeom>
          <a:noFill/>
          <a:ln>
            <a:noFill/>
          </a:ln>
        </p:spPr>
        <p:txBody>
          <a:bodyPr lIns="91425" tIns="91425" rIns="91425" bIns="91425" anchor="t" anchorCtr="0">
            <a:spAutoFit/>
          </a:bodyPr>
          <a:lstStyle/>
          <a:p>
            <a:pPr marL="285750" lvl="0" indent="-285750">
              <a:spcBef>
                <a:spcPts val="0"/>
              </a:spcBef>
              <a:buSzPct val="100000"/>
              <a:buFont typeface="Calibri"/>
              <a:buChar char="•"/>
            </a:pPr>
            <a:r>
              <a:rPr lang="en-US" sz="2400" dirty="0">
                <a:solidFill>
                  <a:schemeClr val="dk2"/>
                </a:solidFill>
                <a:latin typeface="Calibri"/>
                <a:ea typeface="Calibri"/>
                <a:cs typeface="Calibri"/>
                <a:sym typeface="Calibri"/>
              </a:rPr>
              <a:t>“Our IT safety experts managed to find out where those attacks came from. It is University of Illinois at Urbana Champaign. The most powerful scanning of servers before the attack was carried out exactly from there.</a:t>
            </a:r>
            <a:r>
              <a:rPr lang="en-US" sz="2400" dirty="0" smtClean="0">
                <a:solidFill>
                  <a:schemeClr val="dk2"/>
                </a:solidFill>
                <a:latin typeface="Calibri"/>
                <a:ea typeface="Calibri"/>
                <a:cs typeface="Calibri"/>
                <a:sym typeface="Calibri"/>
              </a:rPr>
              <a:t>”</a:t>
            </a:r>
            <a:endParaRPr lang="en-US" sz="2400" dirty="0">
              <a:solidFill>
                <a:schemeClr val="dk2"/>
              </a:solidFill>
              <a:latin typeface="Calibri"/>
              <a:ea typeface="Calibri"/>
              <a:cs typeface="Calibri"/>
              <a:sym typeface="Calibri"/>
            </a:endParaRPr>
          </a:p>
          <a:p>
            <a:pPr marL="285750" lvl="0" indent="-285750">
              <a:spcBef>
                <a:spcPts val="0"/>
              </a:spcBef>
              <a:buSzPct val="100000"/>
              <a:buFont typeface="Calibri"/>
              <a:buChar char="•"/>
            </a:pPr>
            <a:endParaRPr lang="en-US" sz="2400" dirty="0" smtClean="0">
              <a:solidFill>
                <a:schemeClr val="dk2"/>
              </a:solidFill>
              <a:latin typeface="Calibri"/>
              <a:ea typeface="Calibri"/>
              <a:cs typeface="Calibri"/>
              <a:sym typeface="Calibri"/>
            </a:endParaRPr>
          </a:p>
          <a:p>
            <a:pPr marL="285750" lvl="0" indent="-285750">
              <a:spcBef>
                <a:spcPts val="0"/>
              </a:spcBef>
              <a:buSzPct val="100000"/>
              <a:buFont typeface="Calibri"/>
              <a:buChar char="•"/>
            </a:pPr>
            <a:r>
              <a:rPr lang="en-US" sz="2400" dirty="0" smtClean="0">
                <a:solidFill>
                  <a:schemeClr val="dk2"/>
                </a:solidFill>
                <a:latin typeface="Calibri"/>
                <a:ea typeface="Calibri"/>
                <a:cs typeface="Calibri"/>
                <a:sym typeface="Calibri"/>
              </a:rPr>
              <a:t>We have 3 airports</a:t>
            </a:r>
          </a:p>
          <a:p>
            <a:pPr marL="285750" lvl="0" indent="-285750">
              <a:spcBef>
                <a:spcPts val="0"/>
              </a:spcBef>
              <a:buSzPct val="100000"/>
              <a:buFont typeface="Calibri"/>
              <a:buChar char="•"/>
            </a:pPr>
            <a:endParaRPr lang="en-US" sz="2400" dirty="0" smtClean="0">
              <a:solidFill>
                <a:schemeClr val="dk2"/>
              </a:solidFill>
              <a:latin typeface="Calibri"/>
              <a:ea typeface="Calibri"/>
              <a:cs typeface="Calibri"/>
              <a:sym typeface="Calibri"/>
            </a:endParaRPr>
          </a:p>
          <a:p>
            <a:pPr marL="285750" lvl="0" indent="-285750">
              <a:spcBef>
                <a:spcPts val="0"/>
              </a:spcBef>
              <a:buSzPct val="100000"/>
              <a:buFont typeface="Calibri"/>
              <a:buChar char="•"/>
            </a:pPr>
            <a:r>
              <a:rPr lang="en-US" sz="2400" dirty="0" smtClean="0">
                <a:solidFill>
                  <a:schemeClr val="dk2"/>
                </a:solidFill>
                <a:latin typeface="Calibri"/>
                <a:ea typeface="Calibri"/>
                <a:cs typeface="Calibri"/>
                <a:sym typeface="Calibri"/>
              </a:rPr>
              <a:t>500 IP addresses per resident of Champaign</a:t>
            </a:r>
          </a:p>
          <a:p>
            <a:pPr marL="285750" lvl="0" indent="-285750">
              <a:spcBef>
                <a:spcPts val="0"/>
              </a:spcBef>
              <a:buSzPct val="100000"/>
              <a:buFont typeface="Calibri"/>
              <a:buChar char="•"/>
            </a:pPr>
            <a:endParaRPr lang="en-US" sz="2400" dirty="0" smtClean="0">
              <a:solidFill>
                <a:schemeClr val="dk2"/>
              </a:solidFill>
              <a:latin typeface="Calibri"/>
              <a:ea typeface="Calibri"/>
              <a:cs typeface="Calibri"/>
              <a:sym typeface="Calibri"/>
            </a:endParaRPr>
          </a:p>
          <a:p>
            <a:pPr marL="285750" lvl="0" indent="-285750">
              <a:spcBef>
                <a:spcPts val="0"/>
              </a:spcBef>
              <a:buSzPct val="100000"/>
              <a:buFont typeface="Calibri"/>
              <a:buChar char="•"/>
            </a:pPr>
            <a:r>
              <a:rPr lang="en-US" sz="2400" dirty="0" smtClean="0">
                <a:solidFill>
                  <a:schemeClr val="dk2"/>
                </a:solidFill>
                <a:latin typeface="Calibri"/>
                <a:ea typeface="Calibri"/>
                <a:cs typeface="Calibri"/>
                <a:sym typeface="Calibri"/>
              </a:rPr>
              <a:t>One HQ of the NSA is located there</a:t>
            </a: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410669310"/>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Communication</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3200846"/>
          </a:xfrm>
          <a:prstGeom prst="rect">
            <a:avLst/>
          </a:prstGeom>
          <a:noFill/>
          <a:ln>
            <a:noFill/>
          </a:ln>
        </p:spPr>
        <p:txBody>
          <a:bodyPr lIns="91425" tIns="91425" rIns="91425" bIns="91425" anchor="t" anchorCtr="0">
            <a:spAutoFit/>
          </a:bodyPr>
          <a:lstStyle/>
          <a:p>
            <a:pPr marL="285750" lvl="0" indent="-285750">
              <a:spcBef>
                <a:spcPts val="0"/>
              </a:spcBef>
              <a:buSzPct val="100000"/>
              <a:buFont typeface="Calibri"/>
              <a:buChar char="•"/>
            </a:pPr>
            <a:r>
              <a:rPr lang="en-US" sz="2800" dirty="0" smtClean="0">
                <a:solidFill>
                  <a:schemeClr val="dk2"/>
                </a:solidFill>
                <a:latin typeface="Calibri"/>
                <a:ea typeface="Calibri"/>
                <a:cs typeface="Calibri"/>
                <a:sym typeface="Calibri"/>
              </a:rPr>
              <a:t>Contact central IT security and relay report</a:t>
            </a:r>
          </a:p>
          <a:p>
            <a:pPr marL="285750" lvl="0" indent="-285750">
              <a:spcBef>
                <a:spcPts val="0"/>
              </a:spcBef>
              <a:buSzPct val="100000"/>
              <a:buFont typeface="Calibri"/>
              <a:buChar char="•"/>
            </a:pPr>
            <a:endParaRPr lang="en-US" sz="2800" dirty="0" smtClean="0">
              <a:solidFill>
                <a:schemeClr val="dk2"/>
              </a:solidFill>
              <a:latin typeface="Calibri"/>
              <a:ea typeface="Calibri"/>
              <a:cs typeface="Calibri"/>
              <a:sym typeface="Calibri"/>
            </a:endParaRPr>
          </a:p>
          <a:p>
            <a:pPr marL="285750" lvl="0" indent="-285750">
              <a:spcBef>
                <a:spcPts val="0"/>
              </a:spcBef>
              <a:buSzPct val="100000"/>
              <a:buFont typeface="Calibri"/>
              <a:buChar char="•"/>
            </a:pPr>
            <a:r>
              <a:rPr lang="en-US" sz="2800" dirty="0" smtClean="0">
                <a:solidFill>
                  <a:schemeClr val="dk2"/>
                </a:solidFill>
                <a:latin typeface="Calibri"/>
                <a:ea typeface="Calibri"/>
                <a:cs typeface="Calibri"/>
                <a:sym typeface="Calibri"/>
              </a:rPr>
              <a:t>Send heads up to org directors and campus legal and CISO</a:t>
            </a:r>
          </a:p>
          <a:p>
            <a:pPr marL="285750" lvl="0" indent="-285750">
              <a:spcBef>
                <a:spcPts val="0"/>
              </a:spcBef>
              <a:buSzPct val="100000"/>
              <a:buFont typeface="Calibri"/>
              <a:buChar char="•"/>
            </a:pPr>
            <a:endParaRPr lang="en-US" sz="2800" dirty="0" smtClean="0">
              <a:solidFill>
                <a:schemeClr val="dk2"/>
              </a:solidFill>
              <a:latin typeface="Calibri"/>
              <a:ea typeface="Calibri"/>
              <a:cs typeface="Calibri"/>
              <a:sym typeface="Calibri"/>
            </a:endParaRPr>
          </a:p>
          <a:p>
            <a:pPr marL="285750" lvl="0" indent="-285750">
              <a:spcBef>
                <a:spcPts val="0"/>
              </a:spcBef>
              <a:buSzPct val="100000"/>
              <a:buFont typeface="Calibri"/>
              <a:buChar char="•"/>
            </a:pPr>
            <a:r>
              <a:rPr lang="en-US" sz="2800" dirty="0" smtClean="0">
                <a:solidFill>
                  <a:schemeClr val="dk2"/>
                </a:solidFill>
                <a:latin typeface="Calibri"/>
                <a:ea typeface="Calibri"/>
                <a:cs typeface="Calibri"/>
                <a:sym typeface="Calibri"/>
              </a:rPr>
              <a:t>Contact PR to confirm details that we did not, in any way, contribute</a:t>
            </a: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4027858933"/>
      </p:ext>
    </p:extLst>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5" name="Shape 305"/>
          <p:cNvPicPr preferRelativeResize="0"/>
          <p:nvPr/>
        </p:nvPicPr>
        <p:blipFill rotWithShape="1">
          <a:blip r:embed="rId3">
            <a:alphaModFix/>
          </a:blip>
          <a:srcRect/>
          <a:stretch/>
        </p:blipFill>
        <p:spPr>
          <a:xfrm>
            <a:off x="6821431" y="152400"/>
            <a:ext cx="1951094" cy="889187"/>
          </a:xfrm>
          <a:prstGeom prst="rect">
            <a:avLst/>
          </a:prstGeom>
          <a:noFill/>
          <a:ln>
            <a:noFill/>
          </a:ln>
        </p:spPr>
      </p:pic>
      <p:sp>
        <p:nvSpPr>
          <p:cNvPr id="301" name="Shape 301"/>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smtClean="0">
                <a:solidFill>
                  <a:srgbClr val="194484"/>
                </a:solidFill>
                <a:latin typeface="Calibri"/>
                <a:ea typeface="Calibri"/>
                <a:cs typeface="Calibri"/>
                <a:sym typeface="Calibri"/>
                <a:rtl val="0"/>
              </a:rPr>
              <a:t>Crimea</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Review</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2646848"/>
          </a:xfrm>
          <a:prstGeom prst="rect">
            <a:avLst/>
          </a:prstGeom>
          <a:noFill/>
          <a:ln>
            <a:noFill/>
          </a:ln>
        </p:spPr>
        <p:txBody>
          <a:bodyPr lIns="91425" tIns="91425" rIns="91425" bIns="91425" anchor="t" anchorCtr="0">
            <a:spAutoFit/>
          </a:bodyPr>
          <a:lstStyle/>
          <a:p>
            <a:pPr marL="285750" lvl="0" indent="-285750">
              <a:spcBef>
                <a:spcPts val="0"/>
              </a:spcBef>
              <a:buSzPct val="100000"/>
              <a:buFont typeface="Calibri"/>
              <a:buChar char="•"/>
            </a:pPr>
            <a:r>
              <a:rPr lang="en-US" sz="2400" dirty="0" smtClean="0">
                <a:solidFill>
                  <a:schemeClr val="dk2"/>
                </a:solidFill>
                <a:latin typeface="Calibri"/>
                <a:ea typeface="Calibri"/>
                <a:cs typeface="Calibri"/>
                <a:sym typeface="Calibri"/>
              </a:rPr>
              <a:t>Identify potential threat</a:t>
            </a:r>
          </a:p>
          <a:p>
            <a:pPr lvl="1">
              <a:spcBef>
                <a:spcPts val="0"/>
              </a:spcBef>
              <a:buSzPct val="100000"/>
              <a:buFont typeface="Wingdings" charset="2"/>
              <a:buChar char="Ø"/>
            </a:pPr>
            <a:r>
              <a:rPr lang="en-US" sz="2000" dirty="0" smtClean="0">
                <a:solidFill>
                  <a:schemeClr val="dk2"/>
                </a:solidFill>
                <a:latin typeface="Calibri"/>
                <a:ea typeface="Calibri"/>
                <a:cs typeface="Calibri"/>
                <a:sym typeface="Calibri"/>
              </a:rPr>
              <a:t>IRT should keep up to date on latest threats</a:t>
            </a:r>
          </a:p>
          <a:p>
            <a:pPr marL="285750" indent="-285750">
              <a:spcBef>
                <a:spcPts val="0"/>
              </a:spcBef>
              <a:buSzPct val="100000"/>
              <a:buFont typeface="Calibri"/>
              <a:buChar char="•"/>
            </a:pPr>
            <a:endParaRPr lang="en-US" sz="2400" dirty="0" smtClean="0">
              <a:solidFill>
                <a:schemeClr val="dk2"/>
              </a:solidFill>
              <a:latin typeface="Calibri"/>
              <a:ea typeface="Calibri"/>
              <a:cs typeface="Calibri"/>
              <a:sym typeface="Calibri"/>
            </a:endParaRPr>
          </a:p>
          <a:p>
            <a:pPr marL="285750" indent="-285750">
              <a:spcBef>
                <a:spcPts val="0"/>
              </a:spcBef>
              <a:buSzPct val="100000"/>
              <a:buFont typeface="Calibri"/>
              <a:buChar char="•"/>
            </a:pPr>
            <a:r>
              <a:rPr lang="en-US" sz="2400" dirty="0" smtClean="0">
                <a:solidFill>
                  <a:schemeClr val="dk2"/>
                </a:solidFill>
                <a:latin typeface="Calibri"/>
                <a:ea typeface="Calibri"/>
                <a:cs typeface="Calibri"/>
                <a:sym typeface="Calibri"/>
              </a:rPr>
              <a:t>Patch and Scan</a:t>
            </a:r>
          </a:p>
          <a:p>
            <a:pPr lvl="1">
              <a:spcBef>
                <a:spcPts val="0"/>
              </a:spcBef>
              <a:buSzPct val="100000"/>
              <a:buFont typeface="Wingdings" charset="2"/>
              <a:buChar char="Ø"/>
            </a:pPr>
            <a:r>
              <a:rPr lang="en-US" sz="2000" dirty="0" smtClean="0">
                <a:solidFill>
                  <a:schemeClr val="dk2"/>
                </a:solidFill>
                <a:latin typeface="Calibri"/>
                <a:ea typeface="Calibri"/>
                <a:cs typeface="Calibri"/>
                <a:sym typeface="Calibri"/>
              </a:rPr>
              <a:t>Do not only identify vulnerabilities but add monitoring</a:t>
            </a:r>
          </a:p>
          <a:p>
            <a:pPr marL="285750" indent="-285750">
              <a:spcBef>
                <a:spcPts val="0"/>
              </a:spcBef>
              <a:buSzPct val="100000"/>
              <a:buFont typeface="Calibri"/>
              <a:buChar char="•"/>
            </a:pPr>
            <a:endParaRPr lang="en-US" sz="2400" dirty="0" smtClean="0">
              <a:solidFill>
                <a:schemeClr val="dk2"/>
              </a:solidFill>
              <a:latin typeface="Calibri"/>
              <a:ea typeface="Calibri"/>
              <a:cs typeface="Calibri"/>
              <a:sym typeface="Calibri"/>
            </a:endParaRPr>
          </a:p>
          <a:p>
            <a:pPr marL="285750" indent="-285750">
              <a:spcBef>
                <a:spcPts val="0"/>
              </a:spcBef>
              <a:buSzPct val="100000"/>
              <a:buFont typeface="Calibri"/>
              <a:buChar char="•"/>
            </a:pPr>
            <a:r>
              <a:rPr lang="en-US" sz="2400" dirty="0" smtClean="0">
                <a:solidFill>
                  <a:schemeClr val="dk2"/>
                </a:solidFill>
                <a:latin typeface="Calibri"/>
                <a:ea typeface="Calibri"/>
                <a:cs typeface="Calibri"/>
                <a:sym typeface="Calibri"/>
              </a:rPr>
              <a:t>Keep communication lines open</a:t>
            </a: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1342539912"/>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476821"/>
            <a:ext cx="8229600" cy="738633"/>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US" sz="3600" b="0" i="0" u="none" strike="noStrike" cap="none" baseline="0" dirty="0" smtClean="0">
                <a:solidFill>
                  <a:srgbClr val="194484"/>
                </a:solidFill>
                <a:latin typeface="Calibri"/>
                <a:ea typeface="Calibri"/>
                <a:cs typeface="Calibri"/>
                <a:sym typeface="Calibri"/>
                <a:rtl val="0"/>
              </a:rPr>
              <a:t>Questions?</a:t>
            </a:r>
            <a:endParaRPr lang="en" sz="3600" b="0" i="1" u="none" strike="noStrike" cap="none" baseline="0" dirty="0">
              <a:solidFill>
                <a:srgbClr val="C0504D"/>
              </a:solidFill>
              <a:latin typeface="Calibri"/>
              <a:ea typeface="Calibri"/>
              <a:cs typeface="Calibri"/>
              <a:sym typeface="Calibri"/>
              <a:rtl val="0"/>
            </a:endParaRPr>
          </a:p>
        </p:txBody>
      </p:sp>
      <p:sp>
        <p:nvSpPr>
          <p:cNvPr id="302" name="Shape 302"/>
          <p:cNvSpPr txBox="1">
            <a:spLocks noGrp="1"/>
          </p:cNvSpPr>
          <p:nvPr>
            <p:ph type="body" idx="1"/>
          </p:nvPr>
        </p:nvSpPr>
        <p:spPr>
          <a:xfrm>
            <a:off x="457200" y="1419750"/>
            <a:ext cx="8229600" cy="461635"/>
          </a:xfrm>
          <a:prstGeom prst="rect">
            <a:avLst/>
          </a:prstGeom>
          <a:noFill/>
          <a:ln>
            <a:noFill/>
          </a:ln>
        </p:spPr>
        <p:txBody>
          <a:bodyPr lIns="91425" tIns="91425" rIns="91425" bIns="91425" anchor="t" anchorCtr="0">
            <a:spAutoFit/>
          </a:bodyPr>
          <a:lstStyle/>
          <a:p>
            <a:pPr marL="285750" lvl="0" indent="-285750">
              <a:spcBef>
                <a:spcPts val="0"/>
              </a:spcBef>
              <a:buSzPct val="100000"/>
              <a:buFont typeface="Calibri"/>
              <a:buChar char="•"/>
            </a:pPr>
            <a:endParaRPr lang="en-US" sz="1800" dirty="0" smtClean="0">
              <a:solidFill>
                <a:schemeClr val="dk2"/>
              </a:solidFill>
              <a:latin typeface="Calibri"/>
              <a:ea typeface="Calibri"/>
              <a:cs typeface="Calibri"/>
              <a:sym typeface="Calibri"/>
            </a:endParaRPr>
          </a:p>
        </p:txBody>
      </p:sp>
      <p:sp>
        <p:nvSpPr>
          <p:cNvPr id="303" name="Shape 303"/>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304" name="Shape 304"/>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spTree>
    <p:extLst>
      <p:ext uri="{BB962C8B-B14F-4D97-AF65-F5344CB8AC3E}">
        <p14:creationId xmlns:p14="http://schemas.microsoft.com/office/powerpoint/2010/main" val="74908666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Communicating the Incident</a:t>
            </a:r>
            <a:endParaRPr lang="en" sz="3600" b="0" i="1" u="none" strike="noStrike" cap="none" baseline="0" dirty="0">
              <a:solidFill>
                <a:srgbClr val="C0504D"/>
              </a:solidFill>
              <a:latin typeface="Calibri"/>
              <a:ea typeface="Calibri"/>
              <a:cs typeface="Calibri"/>
              <a:sym typeface="Calibri"/>
              <a:rtl val="0"/>
            </a:endParaRPr>
          </a:p>
        </p:txBody>
      </p:sp>
      <p:sp>
        <p:nvSpPr>
          <p:cNvPr id="104" name="Shape 104"/>
          <p:cNvSpPr txBox="1">
            <a:spLocks noGrp="1"/>
          </p:cNvSpPr>
          <p:nvPr>
            <p:ph type="body" idx="1"/>
          </p:nvPr>
        </p:nvSpPr>
        <p:spPr>
          <a:xfrm>
            <a:off x="457200" y="1419750"/>
            <a:ext cx="8229600" cy="4124176"/>
          </a:xfrm>
          <a:prstGeom prst="rect">
            <a:avLst/>
          </a:prstGeom>
          <a:noFill/>
          <a:ln>
            <a:noFill/>
          </a:ln>
        </p:spPr>
        <p:txBody>
          <a:bodyPr lIns="91425" tIns="91425" rIns="91425" bIns="91425" anchor="t" anchorCtr="0">
            <a:spAutoFit/>
          </a:bodyPr>
          <a:lstStyle/>
          <a:p>
            <a:pPr marL="450850" indent="-342900">
              <a:spcBef>
                <a:spcPts val="0"/>
              </a:spcBef>
              <a:buSzPct val="100000"/>
              <a:buFont typeface="Arial"/>
              <a:buChar char="•"/>
            </a:pPr>
            <a:r>
              <a:rPr lang="en-US" sz="2400" b="0" i="0" u="none" strike="noStrike" cap="none" baseline="0" dirty="0" smtClean="0">
                <a:solidFill>
                  <a:srgbClr val="194484"/>
                </a:solidFill>
                <a:latin typeface="Calibri"/>
                <a:ea typeface="Calibri"/>
                <a:cs typeface="Calibri"/>
                <a:sym typeface="Calibri"/>
                <a:rtl val="0"/>
              </a:rPr>
              <a:t>Notified the</a:t>
            </a:r>
            <a:r>
              <a:rPr lang="en-US" sz="2400" b="0" i="0" u="none" strike="noStrike" cap="none" dirty="0" smtClean="0">
                <a:solidFill>
                  <a:srgbClr val="194484"/>
                </a:solidFill>
                <a:latin typeface="Calibri"/>
                <a:ea typeface="Calibri"/>
                <a:cs typeface="Calibri"/>
                <a:sym typeface="Calibri"/>
                <a:rtl val="0"/>
              </a:rPr>
              <a:t> PI of the resource – </a:t>
            </a:r>
            <a:r>
              <a:rPr lang="en-US" sz="2000" b="0" i="1" u="none" strike="noStrike" cap="none" dirty="0" smtClean="0">
                <a:solidFill>
                  <a:srgbClr val="194484"/>
                </a:solidFill>
                <a:latin typeface="Calibri"/>
                <a:ea typeface="Calibri"/>
                <a:cs typeface="Calibri"/>
                <a:sym typeface="Calibri"/>
                <a:rtl val="0"/>
              </a:rPr>
              <a:t>note this is an NSF funded computer which is allocated for national research</a:t>
            </a:r>
          </a:p>
          <a:p>
            <a:pPr marL="450850" indent="-342900">
              <a:spcBef>
                <a:spcPts val="0"/>
              </a:spcBef>
              <a:buSzPct val="100000"/>
              <a:buFont typeface="Arial"/>
              <a:buChar char="•"/>
            </a:pPr>
            <a:endParaRPr lang="en-US" sz="2000" i="1" dirty="0">
              <a:solidFill>
                <a:srgbClr val="194484"/>
              </a:solidFill>
              <a:latin typeface="Calibri"/>
              <a:ea typeface="Calibri"/>
              <a:cs typeface="Calibri"/>
              <a:sym typeface="Calibri"/>
            </a:endParaRPr>
          </a:p>
          <a:p>
            <a:pPr marL="450850" indent="-342900">
              <a:spcBef>
                <a:spcPts val="0"/>
              </a:spcBef>
              <a:buSzPct val="100000"/>
              <a:buFont typeface="Arial"/>
              <a:buChar char="•"/>
            </a:pPr>
            <a:r>
              <a:rPr lang="en-US" sz="2400" dirty="0" smtClean="0">
                <a:solidFill>
                  <a:srgbClr val="194484"/>
                </a:solidFill>
                <a:latin typeface="Calibri"/>
                <a:ea typeface="Calibri"/>
                <a:cs typeface="Calibri"/>
                <a:sym typeface="Calibri"/>
              </a:rPr>
              <a:t>PI notified and consulted with NSF PO</a:t>
            </a:r>
            <a:endParaRPr lang="en-US" sz="2000" b="0" u="none" strike="noStrike" cap="none" dirty="0" smtClean="0">
              <a:solidFill>
                <a:srgbClr val="194484"/>
              </a:solidFill>
              <a:latin typeface="Calibri"/>
              <a:ea typeface="Calibri"/>
              <a:cs typeface="Calibri"/>
              <a:sym typeface="Calibri"/>
              <a:rtl val="0"/>
            </a:endParaRPr>
          </a:p>
          <a:p>
            <a:pPr marL="450850" indent="-342900">
              <a:spcBef>
                <a:spcPts val="0"/>
              </a:spcBef>
              <a:buSzPct val="100000"/>
              <a:buFont typeface="Arial"/>
              <a:buChar char="•"/>
            </a:pPr>
            <a:endParaRPr lang="en-US" sz="2400" baseline="0" dirty="0" smtClean="0">
              <a:solidFill>
                <a:srgbClr val="194484"/>
              </a:solidFill>
              <a:latin typeface="Calibri"/>
              <a:ea typeface="Calibri"/>
              <a:cs typeface="Calibri"/>
              <a:sym typeface="Calibri"/>
            </a:endParaRPr>
          </a:p>
          <a:p>
            <a:pPr marL="450850" indent="-342900">
              <a:spcBef>
                <a:spcPts val="0"/>
              </a:spcBef>
              <a:buSzPct val="100000"/>
              <a:buFont typeface="Arial"/>
              <a:buChar char="•"/>
            </a:pPr>
            <a:r>
              <a:rPr lang="en-US" sz="2400" baseline="0" dirty="0" smtClean="0">
                <a:solidFill>
                  <a:srgbClr val="194484"/>
                </a:solidFill>
                <a:latin typeface="Calibri"/>
                <a:ea typeface="Calibri"/>
                <a:cs typeface="Calibri"/>
                <a:sym typeface="Calibri"/>
              </a:rPr>
              <a:t>Notified organizational</a:t>
            </a:r>
            <a:r>
              <a:rPr lang="en-US" sz="2400" dirty="0" smtClean="0">
                <a:solidFill>
                  <a:srgbClr val="194484"/>
                </a:solidFill>
                <a:latin typeface="Calibri"/>
                <a:ea typeface="Calibri"/>
                <a:cs typeface="Calibri"/>
                <a:sym typeface="Calibri"/>
              </a:rPr>
              <a:t> leaders</a:t>
            </a:r>
          </a:p>
          <a:p>
            <a:pPr marL="450850" indent="-342900">
              <a:spcBef>
                <a:spcPts val="0"/>
              </a:spcBef>
              <a:buSzPct val="100000"/>
              <a:buFont typeface="Arial"/>
              <a:buChar char="•"/>
            </a:pPr>
            <a:endParaRPr lang="en-US" sz="2400" b="0" i="0" u="none" strike="noStrike" cap="none" baseline="0" dirty="0" smtClean="0">
              <a:solidFill>
                <a:srgbClr val="194484"/>
              </a:solidFill>
              <a:latin typeface="Calibri"/>
              <a:ea typeface="Calibri"/>
              <a:cs typeface="Calibri"/>
              <a:sym typeface="Calibri"/>
              <a:rtl val="0"/>
            </a:endParaRPr>
          </a:p>
          <a:p>
            <a:pPr marL="450850" indent="-342900">
              <a:spcBef>
                <a:spcPts val="0"/>
              </a:spcBef>
              <a:buSzPct val="100000"/>
              <a:buFont typeface="Arial"/>
              <a:buChar char="•"/>
            </a:pPr>
            <a:r>
              <a:rPr lang="en-US" sz="2400" b="0" i="0" u="none" strike="noStrike" cap="none" baseline="0" dirty="0" smtClean="0">
                <a:solidFill>
                  <a:srgbClr val="194484"/>
                </a:solidFill>
                <a:latin typeface="Calibri"/>
                <a:ea typeface="Calibri"/>
                <a:cs typeface="Calibri"/>
                <a:sym typeface="Calibri"/>
                <a:rtl val="0"/>
              </a:rPr>
              <a:t>In</a:t>
            </a:r>
            <a:r>
              <a:rPr lang="en-US" sz="2400" b="0" i="0" u="none" strike="noStrike" cap="none" dirty="0" smtClean="0">
                <a:solidFill>
                  <a:srgbClr val="194484"/>
                </a:solidFill>
                <a:latin typeface="Calibri"/>
                <a:ea typeface="Calibri"/>
                <a:cs typeface="Calibri"/>
                <a:sym typeface="Calibri"/>
                <a:rtl val="0"/>
              </a:rPr>
              <a:t> turn those organizational leaders contacted campus leaders for a briefing and advice</a:t>
            </a:r>
          </a:p>
          <a:p>
            <a:pPr marL="450850" indent="-342900">
              <a:spcBef>
                <a:spcPts val="0"/>
              </a:spcBef>
              <a:buSzPct val="100000"/>
              <a:buFont typeface="Arial"/>
              <a:buChar char="•"/>
            </a:pPr>
            <a:endParaRPr lang="en-US" sz="2400" baseline="0" dirty="0" smtClean="0">
              <a:solidFill>
                <a:srgbClr val="194484"/>
              </a:solidFill>
              <a:latin typeface="Calibri"/>
              <a:ea typeface="Calibri"/>
              <a:cs typeface="Calibri"/>
              <a:sym typeface="Calibri"/>
            </a:endParaRPr>
          </a:p>
          <a:p>
            <a:pPr marL="450850" indent="-342900">
              <a:spcBef>
                <a:spcPts val="0"/>
              </a:spcBef>
              <a:buSzPct val="100000"/>
              <a:buFont typeface="Arial"/>
              <a:buChar char="•"/>
            </a:pPr>
            <a:r>
              <a:rPr lang="en-US" sz="2400" baseline="0" dirty="0" smtClean="0">
                <a:solidFill>
                  <a:srgbClr val="194484"/>
                </a:solidFill>
                <a:latin typeface="Calibri"/>
                <a:ea typeface="Calibri"/>
                <a:cs typeface="Calibri"/>
                <a:sym typeface="Calibri"/>
              </a:rPr>
              <a:t>University</a:t>
            </a:r>
            <a:r>
              <a:rPr lang="en-US" sz="2400" dirty="0" smtClean="0">
                <a:solidFill>
                  <a:srgbClr val="194484"/>
                </a:solidFill>
                <a:latin typeface="Calibri"/>
                <a:ea typeface="Calibri"/>
                <a:cs typeface="Calibri"/>
                <a:sym typeface="Calibri"/>
              </a:rPr>
              <a:t> legal were briefed on the incident</a:t>
            </a:r>
            <a:endParaRPr lang="en-US" sz="2400" b="0" i="0" u="none" strike="noStrike" cap="none" baseline="0" dirty="0" smtClean="0">
              <a:solidFill>
                <a:srgbClr val="194484"/>
              </a:solidFill>
              <a:latin typeface="Calibri"/>
              <a:ea typeface="Calibri"/>
              <a:cs typeface="Calibri"/>
              <a:sym typeface="Calibri"/>
              <a:rtl val="0"/>
            </a:endParaRPr>
          </a:p>
        </p:txBody>
      </p:sp>
      <p:sp>
        <p:nvSpPr>
          <p:cNvPr id="105" name="Shape 105"/>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06" name="Shape 106"/>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07" name="Shape 107"/>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extLst>
      <p:ext uri="{BB962C8B-B14F-4D97-AF65-F5344CB8AC3E}">
        <p14:creationId xmlns:p14="http://schemas.microsoft.com/office/powerpoint/2010/main" val="389289996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tl val="0"/>
              </a:rPr>
              <a:t>On-going Investigation/Monitoring</a:t>
            </a:r>
            <a:endParaRPr lang="en" sz="3600" b="0" i="1" u="none" strike="noStrike" cap="none" baseline="0" dirty="0">
              <a:solidFill>
                <a:srgbClr val="C0504D"/>
              </a:solidFill>
              <a:latin typeface="Calibri"/>
              <a:ea typeface="Calibri"/>
              <a:cs typeface="Calibri"/>
              <a:sym typeface="Calibri"/>
              <a:rtl val="0"/>
            </a:endParaRPr>
          </a:p>
        </p:txBody>
      </p:sp>
      <p:sp>
        <p:nvSpPr>
          <p:cNvPr id="113" name="Shape 113"/>
          <p:cNvSpPr txBox="1">
            <a:spLocks noGrp="1"/>
          </p:cNvSpPr>
          <p:nvPr>
            <p:ph type="body" idx="1"/>
          </p:nvPr>
        </p:nvSpPr>
        <p:spPr>
          <a:xfrm>
            <a:off x="457200" y="1419750"/>
            <a:ext cx="8229600" cy="3631733"/>
          </a:xfrm>
          <a:prstGeom prst="rect">
            <a:avLst/>
          </a:prstGeom>
          <a:noFill/>
          <a:ln>
            <a:noFill/>
          </a:ln>
        </p:spPr>
        <p:txBody>
          <a:bodyPr lIns="91425" tIns="91425" rIns="91425" bIns="91425" anchor="t" anchorCtr="0">
            <a:spAutoFit/>
          </a:bodyPr>
          <a:lstStyle/>
          <a:p>
            <a:pPr>
              <a:spcBef>
                <a:spcPts val="0"/>
              </a:spcBef>
              <a:buClr>
                <a:schemeClr val="dk1"/>
              </a:buClr>
              <a:buSzPct val="91666"/>
            </a:pPr>
            <a:r>
              <a:rPr lang="en-US" sz="2000" dirty="0" smtClean="0">
                <a:solidFill>
                  <a:srgbClr val="194484"/>
                </a:solidFill>
                <a:latin typeface="Calibri"/>
                <a:ea typeface="Calibri"/>
                <a:cs typeface="Calibri"/>
                <a:sym typeface="Calibri"/>
              </a:rPr>
              <a:t>Note from Admin</a:t>
            </a:r>
            <a:r>
              <a:rPr lang="en" sz="2000" dirty="0" smtClean="0">
                <a:solidFill>
                  <a:srgbClr val="194484"/>
                </a:solidFill>
                <a:latin typeface="Calibri"/>
                <a:ea typeface="Calibri"/>
                <a:cs typeface="Calibri"/>
                <a:sym typeface="Calibri"/>
              </a:rPr>
              <a:t>:</a:t>
            </a:r>
            <a:endParaRPr lang="en" sz="2000" dirty="0">
              <a:solidFill>
                <a:srgbClr val="194484"/>
              </a:solidFill>
              <a:latin typeface="Calibri"/>
              <a:ea typeface="Calibri"/>
              <a:cs typeface="Calibri"/>
              <a:sym typeface="Calibri"/>
            </a:endParaRPr>
          </a:p>
          <a:p>
            <a:pPr marR="0" lvl="0" algn="l" rtl="0">
              <a:lnSpc>
                <a:spcPct val="100000"/>
              </a:lnSpc>
              <a:spcBef>
                <a:spcPts val="0"/>
              </a:spcBef>
              <a:spcAft>
                <a:spcPts val="0"/>
              </a:spcAft>
              <a:buClr>
                <a:schemeClr val="dk1"/>
              </a:buClr>
              <a:buSzPct val="91666"/>
            </a:pPr>
            <a:endParaRPr lang="en-US" sz="1200" b="1" dirty="0" smtClean="0">
              <a:solidFill>
                <a:schemeClr val="bg2"/>
              </a:solidFill>
              <a:latin typeface="Courier New"/>
              <a:ea typeface="Courier New"/>
              <a:cs typeface="Courier New"/>
              <a:sym typeface="Courier New"/>
            </a:endParaRPr>
          </a:p>
          <a:p>
            <a:pPr marR="0" lvl="0" algn="l" rtl="0">
              <a:lnSpc>
                <a:spcPct val="100000"/>
              </a:lnSpc>
              <a:spcBef>
                <a:spcPts val="0"/>
              </a:spcBef>
              <a:spcAft>
                <a:spcPts val="0"/>
              </a:spcAft>
              <a:buClr>
                <a:schemeClr val="dk1"/>
              </a:buClr>
              <a:buSzPct val="91666"/>
            </a:pPr>
            <a:r>
              <a:rPr lang="en" sz="1200" b="1" dirty="0" smtClean="0">
                <a:solidFill>
                  <a:schemeClr val="bg2"/>
                </a:solidFill>
                <a:latin typeface="Courier New"/>
                <a:ea typeface="Courier New"/>
                <a:cs typeface="Courier New"/>
                <a:sym typeface="Courier New"/>
              </a:rPr>
              <a:t>Sunday </a:t>
            </a:r>
            <a:r>
              <a:rPr lang="en-US" sz="1200" b="1" dirty="0" smtClean="0">
                <a:solidFill>
                  <a:schemeClr val="bg2"/>
                </a:solidFill>
                <a:latin typeface="Courier New"/>
                <a:ea typeface="Courier New"/>
                <a:cs typeface="Courier New"/>
                <a:sym typeface="Courier New"/>
              </a:rPr>
              <a:t>I alerted that </a:t>
            </a:r>
            <a:r>
              <a:rPr lang="en" sz="1200" b="1" dirty="0" smtClean="0">
                <a:solidFill>
                  <a:schemeClr val="bg2"/>
                </a:solidFill>
                <a:latin typeface="Courier New"/>
                <a:ea typeface="Courier New"/>
                <a:cs typeface="Courier New"/>
                <a:sym typeface="Courier New"/>
              </a:rPr>
              <a:t>the </a:t>
            </a:r>
            <a:r>
              <a:rPr lang="en" sz="1200" b="1" dirty="0">
                <a:solidFill>
                  <a:schemeClr val="bg2"/>
                </a:solidFill>
                <a:latin typeface="Courier New"/>
                <a:ea typeface="Courier New"/>
                <a:cs typeface="Courier New"/>
                <a:sym typeface="Courier New"/>
              </a:rPr>
              <a:t>user had actively running jobs. </a:t>
            </a:r>
            <a:r>
              <a:rPr lang="en" sz="1200" b="1" dirty="0" smtClean="0">
                <a:solidFill>
                  <a:schemeClr val="bg2"/>
                </a:solidFill>
                <a:latin typeface="Courier New"/>
                <a:ea typeface="Courier New"/>
                <a:cs typeface="Courier New"/>
                <a:sym typeface="Courier New"/>
              </a:rPr>
              <a:t>I </a:t>
            </a:r>
            <a:r>
              <a:rPr lang="en" sz="1200" b="1" dirty="0">
                <a:solidFill>
                  <a:schemeClr val="bg2"/>
                </a:solidFill>
                <a:latin typeface="Courier New"/>
                <a:ea typeface="Courier New"/>
                <a:cs typeface="Courier New"/>
                <a:sym typeface="Courier New"/>
              </a:rPr>
              <a:t>checked a script and </a:t>
            </a:r>
            <a:r>
              <a:rPr lang="en-US" sz="1200" b="1" dirty="0" smtClean="0">
                <a:solidFill>
                  <a:schemeClr val="bg2"/>
                </a:solidFill>
                <a:latin typeface="Courier New"/>
                <a:ea typeface="Courier New"/>
                <a:cs typeface="Courier New"/>
                <a:sym typeface="Courier New"/>
              </a:rPr>
              <a:t>identified </a:t>
            </a:r>
            <a:r>
              <a:rPr lang="en" sz="1200" b="1" dirty="0" smtClean="0">
                <a:solidFill>
                  <a:schemeClr val="bg2"/>
                </a:solidFill>
                <a:latin typeface="Courier New"/>
                <a:ea typeface="Courier New"/>
                <a:cs typeface="Courier New"/>
                <a:sym typeface="Courier New"/>
              </a:rPr>
              <a:t>they </a:t>
            </a:r>
            <a:r>
              <a:rPr lang="en" sz="1200" b="1" dirty="0">
                <a:solidFill>
                  <a:schemeClr val="bg2"/>
                </a:solidFill>
                <a:latin typeface="Courier New"/>
                <a:ea typeface="Courier New"/>
                <a:cs typeface="Courier New"/>
                <a:sym typeface="Courier New"/>
              </a:rPr>
              <a:t>were running the same </a:t>
            </a:r>
            <a:r>
              <a:rPr lang="en-US" sz="1200" b="1" dirty="0" smtClean="0">
                <a:solidFill>
                  <a:schemeClr val="bg2"/>
                </a:solidFill>
                <a:latin typeface="Courier New"/>
                <a:ea typeface="Courier New"/>
                <a:cs typeface="Courier New"/>
                <a:sym typeface="Courier New"/>
              </a:rPr>
              <a:t>script/program I investigated Friday. N</a:t>
            </a:r>
            <a:r>
              <a:rPr lang="en" sz="1200" b="1" dirty="0" smtClean="0">
                <a:solidFill>
                  <a:schemeClr val="bg2"/>
                </a:solidFill>
                <a:latin typeface="Courier New"/>
                <a:ea typeface="Courier New"/>
                <a:cs typeface="Courier New"/>
                <a:sym typeface="Courier New"/>
              </a:rPr>
              <a:t>otified </a:t>
            </a:r>
            <a:r>
              <a:rPr lang="en-US" sz="1200" b="1" dirty="0" smtClean="0">
                <a:solidFill>
                  <a:schemeClr val="bg2"/>
                </a:solidFill>
                <a:latin typeface="Courier New"/>
                <a:ea typeface="Courier New"/>
                <a:cs typeface="Courier New"/>
                <a:sym typeface="Courier New"/>
              </a:rPr>
              <a:t>Resource PI and organizational leaders </a:t>
            </a:r>
            <a:r>
              <a:rPr lang="en" sz="1200" b="1" dirty="0" smtClean="0">
                <a:solidFill>
                  <a:schemeClr val="bg2"/>
                </a:solidFill>
                <a:latin typeface="Courier New"/>
                <a:ea typeface="Courier New"/>
                <a:cs typeface="Courier New"/>
                <a:sym typeface="Courier New"/>
              </a:rPr>
              <a:t>that </a:t>
            </a:r>
            <a:r>
              <a:rPr lang="en" sz="1200" b="1" dirty="0">
                <a:solidFill>
                  <a:schemeClr val="bg2"/>
                </a:solidFill>
                <a:latin typeface="Courier New"/>
                <a:ea typeface="Courier New"/>
                <a:cs typeface="Courier New"/>
                <a:sym typeface="Courier New"/>
              </a:rPr>
              <a:t>the bitcoin miner user was </a:t>
            </a:r>
            <a:r>
              <a:rPr lang="en" sz="1200" b="1" dirty="0" smtClean="0">
                <a:solidFill>
                  <a:schemeClr val="bg2"/>
                </a:solidFill>
                <a:latin typeface="Courier New"/>
                <a:ea typeface="Courier New"/>
                <a:cs typeface="Courier New"/>
                <a:sym typeface="Courier New"/>
              </a:rPr>
              <a:t>back.</a:t>
            </a:r>
            <a:r>
              <a:rPr lang="en-US" sz="1200" b="1" dirty="0" smtClean="0">
                <a:solidFill>
                  <a:schemeClr val="bg2"/>
                </a:solidFill>
                <a:latin typeface="Courier New"/>
                <a:ea typeface="Courier New"/>
                <a:cs typeface="Courier New"/>
                <a:sym typeface="Courier New"/>
              </a:rPr>
              <a:t> Resource PI </a:t>
            </a:r>
            <a:r>
              <a:rPr lang="en" sz="1200" b="1" dirty="0" smtClean="0">
                <a:solidFill>
                  <a:schemeClr val="bg2"/>
                </a:solidFill>
                <a:latin typeface="Courier New"/>
                <a:ea typeface="Courier New"/>
                <a:cs typeface="Courier New"/>
                <a:sym typeface="Courier New"/>
              </a:rPr>
              <a:t>asked </a:t>
            </a:r>
            <a:r>
              <a:rPr lang="en" sz="1200" b="1" dirty="0">
                <a:solidFill>
                  <a:schemeClr val="bg2"/>
                </a:solidFill>
                <a:latin typeface="Courier New"/>
                <a:ea typeface="Courier New"/>
                <a:cs typeface="Courier New"/>
                <a:sym typeface="Courier New"/>
              </a:rPr>
              <a:t>to again verify that it was indeed bitcoin related and not just named the same, and I found</a:t>
            </a:r>
            <a:r>
              <a:rPr lang="en" sz="1200" b="1" dirty="0" smtClean="0">
                <a:solidFill>
                  <a:schemeClr val="bg2"/>
                </a:solidFill>
                <a:latin typeface="Courier New"/>
                <a:ea typeface="Courier New"/>
                <a:cs typeface="Courier New"/>
                <a:sym typeface="Courier New"/>
              </a:rPr>
              <a:t>:</a:t>
            </a:r>
            <a:endParaRPr lang="en-US" sz="1200" b="1" dirty="0" smtClean="0">
              <a:solidFill>
                <a:schemeClr val="bg2"/>
              </a:solidFill>
              <a:latin typeface="Courier New"/>
              <a:ea typeface="Courier New"/>
              <a:cs typeface="Courier New"/>
              <a:sym typeface="Courier New"/>
            </a:endParaRPr>
          </a:p>
          <a:p>
            <a:pPr marR="0" lvl="0" algn="l" rtl="0">
              <a:lnSpc>
                <a:spcPct val="100000"/>
              </a:lnSpc>
              <a:spcBef>
                <a:spcPts val="0"/>
              </a:spcBef>
              <a:spcAft>
                <a:spcPts val="0"/>
              </a:spcAft>
              <a:buClr>
                <a:schemeClr val="dk1"/>
              </a:buClr>
              <a:buSzPct val="91666"/>
            </a:pPr>
            <a:endParaRPr lang="en" sz="1200" b="1" dirty="0">
              <a:solidFill>
                <a:schemeClr val="bg2"/>
              </a:solidFill>
              <a:latin typeface="Courier New"/>
              <a:ea typeface="Courier New"/>
              <a:cs typeface="Courier New"/>
              <a:sym typeface="Courier New"/>
            </a:endParaRP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strings test-alpha-gpu.x |grep -i bitcoin</a:t>
            </a: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bitcoinminercuda_20.cubin</a:t>
            </a: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bitcoinminercuda_11.cubin</a:t>
            </a: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bitcoinminercuda_10.cubin</a:t>
            </a: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/u/sciteam/alpha-test-rpc-gpu/src/cuda/bitcoinminercuda.cu</a:t>
            </a:r>
          </a:p>
          <a:p>
            <a:pPr lvl="1" indent="0">
              <a:spcBef>
                <a:spcPts val="0"/>
              </a:spcBef>
              <a:buClr>
                <a:schemeClr val="dk1"/>
              </a:buClr>
              <a:buSzPct val="91666"/>
              <a:buNone/>
            </a:pPr>
            <a:r>
              <a:rPr lang="en" sz="1200" b="1" dirty="0">
                <a:solidFill>
                  <a:schemeClr val="bg2"/>
                </a:solidFill>
                <a:latin typeface="Courier New"/>
                <a:ea typeface="Courier New"/>
                <a:cs typeface="Courier New"/>
                <a:sym typeface="Courier New"/>
              </a:rPr>
              <a:t>/</a:t>
            </a:r>
            <a:r>
              <a:rPr lang="en" sz="1200" b="1" dirty="0" smtClean="0">
                <a:solidFill>
                  <a:schemeClr val="bg2"/>
                </a:solidFill>
                <a:latin typeface="Courier New"/>
                <a:ea typeface="Courier New"/>
                <a:cs typeface="Courier New"/>
                <a:sym typeface="Courier New"/>
              </a:rPr>
              <a:t>u/sciteam/alpha-test-rpc-gpu/src/cuda/bitcoinminercuda.cu</a:t>
            </a:r>
            <a:endParaRPr lang="en-US" sz="1200" b="1" dirty="0" smtClean="0">
              <a:solidFill>
                <a:schemeClr val="bg2"/>
              </a:solidFill>
              <a:latin typeface="Courier New"/>
              <a:ea typeface="Courier New"/>
              <a:cs typeface="Courier New"/>
              <a:sym typeface="Courier New"/>
            </a:endParaRPr>
          </a:p>
          <a:p>
            <a:pPr lvl="1" indent="0">
              <a:spcBef>
                <a:spcPts val="0"/>
              </a:spcBef>
              <a:buClr>
                <a:schemeClr val="dk1"/>
              </a:buClr>
              <a:buSzPct val="91666"/>
              <a:buNone/>
            </a:pPr>
            <a:endParaRPr sz="1200" b="1" dirty="0">
              <a:solidFill>
                <a:schemeClr val="bg2"/>
              </a:solidFill>
              <a:latin typeface="Courier New"/>
              <a:ea typeface="Courier New"/>
              <a:cs typeface="Courier New"/>
              <a:sym typeface="Courier New"/>
            </a:endParaRPr>
          </a:p>
          <a:p>
            <a:pPr marR="0" lvl="0" algn="l" rtl="0">
              <a:lnSpc>
                <a:spcPct val="100000"/>
              </a:lnSpc>
              <a:spcBef>
                <a:spcPts val="0"/>
              </a:spcBef>
              <a:spcAft>
                <a:spcPts val="0"/>
              </a:spcAft>
              <a:buClr>
                <a:schemeClr val="dk1"/>
              </a:buClr>
              <a:buSzPct val="91666"/>
            </a:pPr>
            <a:r>
              <a:rPr lang="en" sz="1200" b="1" dirty="0">
                <a:solidFill>
                  <a:schemeClr val="bg2"/>
                </a:solidFill>
                <a:latin typeface="Courier New"/>
                <a:ea typeface="Courier New"/>
                <a:cs typeface="Courier New"/>
                <a:sym typeface="Courier New"/>
              </a:rPr>
              <a:t>I also found source code for the rpcminer bitcoin miner, and some diablo miner remnants (another miner program) in his homedir.</a:t>
            </a:r>
          </a:p>
          <a:p>
            <a:pPr marL="0" marR="0" lvl="0" indent="0" algn="l" rtl="0">
              <a:lnSpc>
                <a:spcPct val="100000"/>
              </a:lnSpc>
              <a:spcBef>
                <a:spcPts val="0"/>
              </a:spcBef>
              <a:spcAft>
                <a:spcPts val="0"/>
              </a:spcAft>
              <a:buClr>
                <a:srgbClr val="194484"/>
              </a:buClr>
              <a:buFont typeface="Calibri"/>
              <a:buNone/>
            </a:pPr>
            <a:endParaRPr sz="1200" dirty="0">
              <a:latin typeface="Courier New"/>
              <a:ea typeface="Courier New"/>
              <a:cs typeface="Courier New"/>
              <a:sym typeface="Courier New"/>
              <a:rtl val="0"/>
            </a:endParaRPr>
          </a:p>
        </p:txBody>
      </p:sp>
      <p:sp>
        <p:nvSpPr>
          <p:cNvPr id="114" name="Shape 114"/>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15" name="Shape 115"/>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16" name="Shape 116"/>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Key Investigation Points</a:t>
            </a:r>
            <a:endParaRPr lang="en" sz="3600" b="0" i="1" u="none" strike="noStrike" cap="none" baseline="0" dirty="0">
              <a:solidFill>
                <a:srgbClr val="C0504D"/>
              </a:solidFill>
              <a:latin typeface="Calibri"/>
              <a:ea typeface="Calibri"/>
              <a:cs typeface="Calibri"/>
              <a:sym typeface="Calibri"/>
              <a:rtl val="0"/>
            </a:endParaRPr>
          </a:p>
        </p:txBody>
      </p:sp>
      <p:sp>
        <p:nvSpPr>
          <p:cNvPr id="122" name="Shape 122"/>
          <p:cNvSpPr txBox="1">
            <a:spLocks noGrp="1"/>
          </p:cNvSpPr>
          <p:nvPr>
            <p:ph type="body" idx="1"/>
          </p:nvPr>
        </p:nvSpPr>
        <p:spPr>
          <a:xfrm>
            <a:off x="457200" y="1600200"/>
            <a:ext cx="4038597" cy="3570178"/>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US" sz="2000" dirty="0" smtClean="0">
                <a:solidFill>
                  <a:srgbClr val="194484"/>
                </a:solidFill>
                <a:latin typeface="Calibri"/>
                <a:ea typeface="Calibri"/>
                <a:cs typeface="Calibri"/>
                <a:sym typeface="Calibri"/>
              </a:rPr>
              <a:t>Early q</a:t>
            </a:r>
            <a:r>
              <a:rPr lang="en" sz="2000" b="0" i="0" u="none" strike="noStrike" cap="none" baseline="0" dirty="0" smtClean="0">
                <a:solidFill>
                  <a:srgbClr val="194484"/>
                </a:solidFill>
                <a:latin typeface="Calibri"/>
                <a:ea typeface="Calibri"/>
                <a:cs typeface="Calibri"/>
                <a:sym typeface="Calibri"/>
                <a:rtl val="0"/>
              </a:rPr>
              <a:t>uestions:</a:t>
            </a:r>
            <a:endParaRPr lang="en" sz="2000" b="0" i="0" u="none" strike="noStrike" cap="none" baseline="0" dirty="0">
              <a:solidFill>
                <a:srgbClr val="194484"/>
              </a:solidFill>
              <a:latin typeface="Calibri"/>
              <a:ea typeface="Calibri"/>
              <a:cs typeface="Calibri"/>
              <a:sym typeface="Calibri"/>
              <a:rtl val="0"/>
            </a:endParaRPr>
          </a:p>
          <a:p>
            <a:pPr marL="1200150" lvl="1" indent="-342900">
              <a:spcBef>
                <a:spcPts val="0"/>
              </a:spcBef>
              <a:buSzPct val="100000"/>
              <a:buFont typeface="Wingdings" charset="2"/>
              <a:buChar char="Ø"/>
            </a:pPr>
            <a:endParaRPr lang="en-US" sz="2000" b="0" i="0" u="none" strike="noStrike" cap="none" baseline="0" dirty="0" smtClean="0">
              <a:solidFill>
                <a:srgbClr val="194484"/>
              </a:solidFill>
              <a:latin typeface="Calibri"/>
              <a:ea typeface="Calibri"/>
              <a:cs typeface="Calibri"/>
              <a:sym typeface="Calibri"/>
              <a:rtl val="0"/>
            </a:endParaRPr>
          </a:p>
          <a:p>
            <a:pPr marL="1200150" lvl="1" indent="-342900">
              <a:spcBef>
                <a:spcPts val="0"/>
              </a:spcBef>
              <a:buSzPct val="100000"/>
              <a:buFont typeface="Wingdings" charset="2"/>
              <a:buChar char="Ø"/>
            </a:pPr>
            <a:r>
              <a:rPr lang="en" sz="2000" b="0" i="0" u="none" strike="noStrike" cap="none" baseline="0" dirty="0" smtClean="0">
                <a:solidFill>
                  <a:srgbClr val="194484"/>
                </a:solidFill>
                <a:latin typeface="Calibri"/>
                <a:ea typeface="Calibri"/>
                <a:cs typeface="Calibri"/>
                <a:sym typeface="Calibri"/>
                <a:rtl val="0"/>
              </a:rPr>
              <a:t>Was </a:t>
            </a:r>
            <a:r>
              <a:rPr lang="en" sz="2000" b="0" i="0" u="none" strike="noStrike" cap="none" baseline="0" dirty="0">
                <a:solidFill>
                  <a:srgbClr val="194484"/>
                </a:solidFill>
                <a:latin typeface="Calibri"/>
                <a:ea typeface="Calibri"/>
                <a:cs typeface="Calibri"/>
                <a:sym typeface="Calibri"/>
                <a:rtl val="0"/>
              </a:rPr>
              <a:t>it just </a:t>
            </a:r>
            <a:r>
              <a:rPr lang="en-US" sz="2000" b="0" i="0" u="none" strike="noStrike" cap="none" baseline="0" dirty="0" smtClean="0">
                <a:solidFill>
                  <a:srgbClr val="194484"/>
                </a:solidFill>
                <a:latin typeface="Calibri"/>
                <a:ea typeface="Calibri"/>
                <a:cs typeface="Calibri"/>
                <a:sym typeface="Calibri"/>
                <a:rtl val="0"/>
              </a:rPr>
              <a:t>one account and one user</a:t>
            </a:r>
            <a:r>
              <a:rPr lang="en" sz="2000" b="0" i="0" u="none" strike="noStrike" cap="none" baseline="0" dirty="0" smtClean="0">
                <a:solidFill>
                  <a:srgbClr val="194484"/>
                </a:solidFill>
                <a:latin typeface="Calibri"/>
                <a:ea typeface="Calibri"/>
                <a:cs typeface="Calibri"/>
                <a:sym typeface="Calibri"/>
                <a:rtl val="0"/>
              </a:rPr>
              <a:t>? </a:t>
            </a:r>
            <a:endParaRPr lang="en-US" sz="2000" b="0" i="0" u="none" strike="noStrike" cap="none" baseline="0" dirty="0" smtClean="0">
              <a:solidFill>
                <a:srgbClr val="194484"/>
              </a:solidFill>
              <a:latin typeface="Calibri"/>
              <a:ea typeface="Calibri"/>
              <a:cs typeface="Calibri"/>
              <a:sym typeface="Calibri"/>
              <a:rtl val="0"/>
            </a:endParaRPr>
          </a:p>
          <a:p>
            <a:pPr marL="1600200" lvl="2" indent="-342900">
              <a:buSzPct val="100000"/>
            </a:pPr>
            <a:r>
              <a:rPr lang="en-US" sz="2000" dirty="0" smtClean="0">
                <a:solidFill>
                  <a:srgbClr val="194484"/>
                </a:solidFill>
                <a:latin typeface="Calibri"/>
                <a:ea typeface="Calibri"/>
                <a:cs typeface="Calibri"/>
                <a:sym typeface="Calibri"/>
              </a:rPr>
              <a:t>Was this a wider intrusion?</a:t>
            </a:r>
            <a:r>
              <a:rPr lang="en" sz="2000" b="0" i="0" u="none" strike="noStrike" cap="none" baseline="0" dirty="0" smtClean="0">
                <a:solidFill>
                  <a:srgbClr val="194484"/>
                </a:solidFill>
                <a:latin typeface="Calibri"/>
                <a:ea typeface="Calibri"/>
                <a:cs typeface="Calibri"/>
                <a:sym typeface="Calibri"/>
                <a:rtl val="0"/>
              </a:rPr>
              <a:t> </a:t>
            </a:r>
            <a:endParaRPr lang="en-US" sz="2000" b="0" i="0" u="none" strike="noStrike" cap="none" baseline="0" dirty="0" smtClean="0">
              <a:solidFill>
                <a:srgbClr val="194484"/>
              </a:solidFill>
              <a:latin typeface="Calibri"/>
              <a:ea typeface="Calibri"/>
              <a:cs typeface="Calibri"/>
              <a:sym typeface="Calibri"/>
              <a:rtl val="0"/>
            </a:endParaRPr>
          </a:p>
          <a:p>
            <a:pPr marL="1200150" lvl="1" indent="-342900">
              <a:spcBef>
                <a:spcPts val="0"/>
              </a:spcBef>
              <a:buSzPct val="100000"/>
              <a:buFont typeface="Wingdings" charset="2"/>
              <a:buChar char="Ø"/>
            </a:pPr>
            <a:endParaRPr lang="en-US" sz="2000" b="0" i="0" u="none" strike="noStrike" cap="none" baseline="0" dirty="0" smtClean="0">
              <a:solidFill>
                <a:srgbClr val="194484"/>
              </a:solidFill>
              <a:latin typeface="Calibri"/>
              <a:ea typeface="Calibri"/>
              <a:cs typeface="Calibri"/>
              <a:sym typeface="Calibri"/>
              <a:rtl val="0"/>
            </a:endParaRPr>
          </a:p>
          <a:p>
            <a:pPr marL="1200150" lvl="1" indent="-342900">
              <a:spcBef>
                <a:spcPts val="0"/>
              </a:spcBef>
              <a:buSzPct val="100000"/>
              <a:buFont typeface="Wingdings" charset="2"/>
              <a:buChar char="Ø"/>
            </a:pPr>
            <a:r>
              <a:rPr lang="en" sz="2000" b="0" i="0" u="none" strike="noStrike" cap="none" baseline="0" dirty="0" smtClean="0">
                <a:solidFill>
                  <a:srgbClr val="194484"/>
                </a:solidFill>
                <a:latin typeface="Calibri"/>
                <a:ea typeface="Calibri"/>
                <a:cs typeface="Calibri"/>
                <a:sym typeface="Calibri"/>
                <a:rtl val="0"/>
              </a:rPr>
              <a:t>Someone </a:t>
            </a:r>
            <a:r>
              <a:rPr lang="en" sz="2000" b="0" i="0" u="none" strike="noStrike" cap="none" baseline="0" dirty="0">
                <a:solidFill>
                  <a:srgbClr val="194484"/>
                </a:solidFill>
                <a:latin typeface="Calibri"/>
                <a:ea typeface="Calibri"/>
                <a:cs typeface="Calibri"/>
                <a:sym typeface="Calibri"/>
                <a:rtl val="0"/>
              </a:rPr>
              <a:t>using his account? </a:t>
            </a:r>
            <a:endParaRPr lang="en-US" sz="2000" b="0" i="0" u="none" strike="noStrike" cap="none" baseline="0" dirty="0" smtClean="0">
              <a:solidFill>
                <a:srgbClr val="194484"/>
              </a:solidFill>
              <a:latin typeface="Calibri"/>
              <a:ea typeface="Calibri"/>
              <a:cs typeface="Calibri"/>
              <a:sym typeface="Calibri"/>
              <a:rtl val="0"/>
            </a:endParaRPr>
          </a:p>
          <a:p>
            <a:pPr marL="1600200" lvl="2" indent="-342900">
              <a:buSzPct val="100000"/>
            </a:pPr>
            <a:r>
              <a:rPr lang="en-US" sz="2000" b="0" i="0" u="none" strike="noStrike" cap="none" baseline="0" dirty="0" smtClean="0">
                <a:solidFill>
                  <a:srgbClr val="194484"/>
                </a:solidFill>
                <a:latin typeface="Calibri"/>
                <a:ea typeface="Calibri"/>
                <a:cs typeface="Calibri"/>
                <a:sym typeface="Calibri"/>
                <a:rtl val="0"/>
              </a:rPr>
              <a:t>Stolen?</a:t>
            </a:r>
          </a:p>
          <a:p>
            <a:pPr marL="1600200" lvl="2" indent="-342900">
              <a:buSzPct val="100000"/>
            </a:pPr>
            <a:r>
              <a:rPr lang="en-US" sz="2000" dirty="0" smtClean="0">
                <a:solidFill>
                  <a:srgbClr val="194484"/>
                </a:solidFill>
                <a:latin typeface="Calibri"/>
                <a:ea typeface="Calibri"/>
                <a:cs typeface="Calibri"/>
                <a:sym typeface="Calibri"/>
              </a:rPr>
              <a:t>Shared?</a:t>
            </a:r>
            <a:endParaRPr lang="en-US" sz="2000" b="0" i="0" u="none" strike="noStrike" cap="none" baseline="0" dirty="0" smtClean="0">
              <a:solidFill>
                <a:srgbClr val="194484"/>
              </a:solidFill>
              <a:latin typeface="Calibri"/>
              <a:ea typeface="Calibri"/>
              <a:cs typeface="Calibri"/>
              <a:sym typeface="Calibri"/>
              <a:rtl val="0"/>
            </a:endParaRPr>
          </a:p>
        </p:txBody>
      </p:sp>
      <p:sp>
        <p:nvSpPr>
          <p:cNvPr id="2" name="Text Placeholder 1"/>
          <p:cNvSpPr>
            <a:spLocks noGrp="1"/>
          </p:cNvSpPr>
          <p:nvPr>
            <p:ph type="body" idx="2"/>
          </p:nvPr>
        </p:nvSpPr>
        <p:spPr/>
        <p:txBody>
          <a:bodyPr/>
          <a:lstStyle/>
          <a:p>
            <a:pPr marL="457200" indent="-349250">
              <a:buSzPct val="100000"/>
              <a:buFont typeface="Calibri"/>
              <a:buChar char="●"/>
            </a:pPr>
            <a:r>
              <a:rPr lang="en-US" sz="2000" dirty="0">
                <a:solidFill>
                  <a:srgbClr val="194484"/>
                </a:solidFill>
                <a:latin typeface="Calibri"/>
                <a:ea typeface="Calibri"/>
                <a:cs typeface="Calibri"/>
                <a:sym typeface="Calibri"/>
              </a:rPr>
              <a:t>Information </a:t>
            </a:r>
            <a:r>
              <a:rPr lang="en-US" sz="2000" dirty="0" smtClean="0">
                <a:solidFill>
                  <a:srgbClr val="194484"/>
                </a:solidFill>
                <a:latin typeface="Calibri"/>
                <a:ea typeface="Calibri"/>
                <a:cs typeface="Calibri"/>
                <a:sym typeface="Calibri"/>
              </a:rPr>
              <a:t>Sources Used</a:t>
            </a:r>
            <a:endParaRPr lang="en" sz="2000" dirty="0">
              <a:solidFill>
                <a:srgbClr val="194484"/>
              </a:solidFill>
              <a:latin typeface="Calibri"/>
              <a:ea typeface="Calibri"/>
              <a:cs typeface="Calibri"/>
              <a:sym typeface="Calibri"/>
            </a:endParaRPr>
          </a:p>
          <a:p>
            <a:pPr marL="1200150" lvl="1" indent="-342900">
              <a:buSzPct val="100000"/>
              <a:buFont typeface="Wingdings" charset="2"/>
              <a:buChar char="Ø"/>
            </a:pPr>
            <a:endParaRPr lang="en-US" sz="2000" dirty="0" smtClean="0">
              <a:solidFill>
                <a:srgbClr val="194484"/>
              </a:solidFill>
              <a:latin typeface="Calibri"/>
              <a:ea typeface="Calibri"/>
              <a:cs typeface="Calibri"/>
              <a:sym typeface="Calibri"/>
            </a:endParaRPr>
          </a:p>
          <a:p>
            <a:pPr marL="1200150" lvl="1" indent="-342900">
              <a:buSzPct val="100000"/>
              <a:buFont typeface="Wingdings" charset="2"/>
              <a:buChar char="Ø"/>
            </a:pPr>
            <a:r>
              <a:rPr lang="en" sz="2000" dirty="0" smtClean="0">
                <a:solidFill>
                  <a:srgbClr val="194484"/>
                </a:solidFill>
                <a:latin typeface="Calibri"/>
                <a:ea typeface="Calibri"/>
                <a:cs typeface="Calibri"/>
                <a:sym typeface="Calibri"/>
              </a:rPr>
              <a:t>SSH </a:t>
            </a:r>
            <a:r>
              <a:rPr lang="en" sz="2000" dirty="0">
                <a:solidFill>
                  <a:srgbClr val="194484"/>
                </a:solidFill>
                <a:latin typeface="Calibri"/>
                <a:ea typeface="Calibri"/>
                <a:cs typeface="Calibri"/>
                <a:sym typeface="Calibri"/>
              </a:rPr>
              <a:t>logs </a:t>
            </a:r>
            <a:r>
              <a:rPr lang="en" sz="2000" dirty="0" smtClean="0">
                <a:solidFill>
                  <a:srgbClr val="194484"/>
                </a:solidFill>
                <a:latin typeface="Calibri"/>
                <a:ea typeface="Calibri"/>
                <a:cs typeface="Calibri"/>
                <a:sym typeface="Calibri"/>
              </a:rPr>
              <a:t>–</a:t>
            </a:r>
            <a:r>
              <a:rPr lang="en-US" sz="2000" dirty="0" smtClean="0">
                <a:solidFill>
                  <a:srgbClr val="194484"/>
                </a:solidFill>
                <a:latin typeface="Calibri"/>
                <a:ea typeface="Calibri"/>
                <a:cs typeface="Calibri"/>
                <a:sym typeface="Calibri"/>
              </a:rPr>
              <a:t> </a:t>
            </a:r>
            <a:r>
              <a:rPr lang="en" sz="2000" dirty="0" smtClean="0">
                <a:solidFill>
                  <a:srgbClr val="194484"/>
                </a:solidFill>
                <a:latin typeface="Calibri"/>
                <a:ea typeface="Calibri"/>
                <a:cs typeface="Calibri"/>
                <a:sym typeface="Calibri"/>
              </a:rPr>
              <a:t>what </a:t>
            </a:r>
            <a:r>
              <a:rPr lang="en" sz="2000" dirty="0">
                <a:solidFill>
                  <a:srgbClr val="194484"/>
                </a:solidFill>
                <a:latin typeface="Calibri"/>
                <a:ea typeface="Calibri"/>
                <a:cs typeface="Calibri"/>
                <a:sym typeface="Calibri"/>
              </a:rPr>
              <a:t>commands were run</a:t>
            </a:r>
          </a:p>
          <a:p>
            <a:pPr marL="1200150" lvl="1" indent="-342900">
              <a:buSzPct val="100000"/>
              <a:buFont typeface="Wingdings" charset="2"/>
              <a:buChar char="Ø"/>
            </a:pPr>
            <a:endParaRPr lang="en-US" sz="2000" dirty="0" smtClean="0">
              <a:solidFill>
                <a:srgbClr val="194484"/>
              </a:solidFill>
              <a:latin typeface="Calibri"/>
              <a:ea typeface="Calibri"/>
              <a:cs typeface="Calibri"/>
              <a:sym typeface="Calibri"/>
            </a:endParaRPr>
          </a:p>
          <a:p>
            <a:pPr marL="1200150" lvl="1" indent="-342900">
              <a:buSzPct val="100000"/>
              <a:buFont typeface="Wingdings" charset="2"/>
              <a:buChar char="Ø"/>
            </a:pPr>
            <a:r>
              <a:rPr lang="en" sz="2000" dirty="0" smtClean="0">
                <a:solidFill>
                  <a:srgbClr val="194484"/>
                </a:solidFill>
                <a:latin typeface="Calibri"/>
                <a:ea typeface="Calibri"/>
                <a:cs typeface="Calibri"/>
                <a:sym typeface="Calibri"/>
              </a:rPr>
              <a:t>Bro </a:t>
            </a:r>
            <a:r>
              <a:rPr lang="en" sz="2000" dirty="0">
                <a:solidFill>
                  <a:srgbClr val="194484"/>
                </a:solidFill>
                <a:latin typeface="Calibri"/>
                <a:ea typeface="Calibri"/>
                <a:cs typeface="Calibri"/>
                <a:sym typeface="Calibri"/>
              </a:rPr>
              <a:t>logs </a:t>
            </a:r>
            <a:r>
              <a:rPr lang="en" sz="2000" dirty="0" smtClean="0">
                <a:solidFill>
                  <a:srgbClr val="194484"/>
                </a:solidFill>
                <a:latin typeface="Calibri"/>
                <a:ea typeface="Calibri"/>
                <a:cs typeface="Calibri"/>
                <a:sym typeface="Calibri"/>
              </a:rPr>
              <a:t>–</a:t>
            </a:r>
            <a:r>
              <a:rPr lang="en-US" sz="2000" dirty="0" smtClean="0">
                <a:solidFill>
                  <a:srgbClr val="194484"/>
                </a:solidFill>
                <a:latin typeface="Calibri"/>
                <a:ea typeface="Calibri"/>
                <a:cs typeface="Calibri"/>
                <a:sym typeface="Calibri"/>
              </a:rPr>
              <a:t> </a:t>
            </a:r>
            <a:r>
              <a:rPr lang="en" sz="2000" dirty="0" smtClean="0">
                <a:solidFill>
                  <a:srgbClr val="194484"/>
                </a:solidFill>
                <a:latin typeface="Calibri"/>
                <a:ea typeface="Calibri"/>
                <a:cs typeface="Calibri"/>
                <a:sym typeface="Calibri"/>
              </a:rPr>
              <a:t>downloaded </a:t>
            </a:r>
            <a:r>
              <a:rPr lang="en" sz="2000" dirty="0">
                <a:solidFill>
                  <a:srgbClr val="194484"/>
                </a:solidFill>
                <a:latin typeface="Calibri"/>
                <a:ea typeface="Calibri"/>
                <a:cs typeface="Calibri"/>
                <a:sym typeface="Calibri"/>
              </a:rPr>
              <a:t>files</a:t>
            </a:r>
          </a:p>
          <a:p>
            <a:pPr marL="1200150" lvl="1" indent="-342900">
              <a:buSzPct val="100000"/>
              <a:buFont typeface="Wingdings" charset="2"/>
              <a:buChar char="Ø"/>
            </a:pPr>
            <a:endParaRPr lang="en-US" sz="2000" dirty="0" smtClean="0">
              <a:solidFill>
                <a:srgbClr val="194484"/>
              </a:solidFill>
              <a:latin typeface="Calibri"/>
              <a:ea typeface="Calibri"/>
              <a:cs typeface="Calibri"/>
              <a:sym typeface="Calibri"/>
            </a:endParaRPr>
          </a:p>
          <a:p>
            <a:pPr marL="1200150" lvl="1" indent="-342900">
              <a:buSzPct val="100000"/>
              <a:buFont typeface="Wingdings" charset="2"/>
              <a:buChar char="Ø"/>
            </a:pPr>
            <a:r>
              <a:rPr lang="en" sz="2000" dirty="0" smtClean="0">
                <a:solidFill>
                  <a:srgbClr val="194484"/>
                </a:solidFill>
                <a:latin typeface="Calibri"/>
                <a:ea typeface="Calibri"/>
                <a:cs typeface="Calibri"/>
                <a:sym typeface="Calibri"/>
              </a:rPr>
              <a:t>History </a:t>
            </a:r>
            <a:r>
              <a:rPr lang="en" sz="2000" dirty="0">
                <a:solidFill>
                  <a:srgbClr val="194484"/>
                </a:solidFill>
                <a:latin typeface="Calibri"/>
                <a:ea typeface="Calibri"/>
                <a:cs typeface="Calibri"/>
                <a:sym typeface="Calibri"/>
              </a:rPr>
              <a:t>files – </a:t>
            </a:r>
            <a:r>
              <a:rPr lang="en-US" sz="2000" dirty="0" smtClean="0">
                <a:solidFill>
                  <a:srgbClr val="194484"/>
                </a:solidFill>
                <a:latin typeface="Calibri"/>
                <a:ea typeface="Calibri"/>
                <a:cs typeface="Calibri"/>
                <a:sym typeface="Calibri"/>
              </a:rPr>
              <a:t>user </a:t>
            </a:r>
            <a:r>
              <a:rPr lang="en" sz="2000" dirty="0" smtClean="0">
                <a:solidFill>
                  <a:srgbClr val="194484"/>
                </a:solidFill>
                <a:latin typeface="Calibri"/>
                <a:ea typeface="Calibri"/>
                <a:cs typeface="Calibri"/>
                <a:sym typeface="Calibri"/>
              </a:rPr>
              <a:t>activit</a:t>
            </a:r>
            <a:r>
              <a:rPr lang="en-US" sz="2000" dirty="0" err="1" smtClean="0">
                <a:solidFill>
                  <a:srgbClr val="194484"/>
                </a:solidFill>
                <a:latin typeface="Calibri"/>
                <a:ea typeface="Calibri"/>
                <a:cs typeface="Calibri"/>
                <a:sym typeface="Calibri"/>
              </a:rPr>
              <a:t>ies</a:t>
            </a:r>
            <a:endParaRPr lang="en-US" sz="2000" dirty="0" smtClean="0">
              <a:solidFill>
                <a:srgbClr val="194484"/>
              </a:solidFill>
              <a:latin typeface="Calibri"/>
              <a:ea typeface="Calibri"/>
              <a:cs typeface="Calibri"/>
              <a:sym typeface="Calibri"/>
            </a:endParaRPr>
          </a:p>
          <a:p>
            <a:pPr marL="1200150" lvl="1" indent="-342900">
              <a:buSzPct val="100000"/>
              <a:buFont typeface="Wingdings" charset="2"/>
              <a:buChar char="Ø"/>
            </a:pPr>
            <a:endParaRPr lang="en-US" sz="2000" dirty="0" smtClean="0">
              <a:solidFill>
                <a:srgbClr val="194484"/>
              </a:solidFill>
              <a:latin typeface="Calibri"/>
              <a:ea typeface="Calibri"/>
              <a:cs typeface="Calibri"/>
              <a:sym typeface="Calibri"/>
            </a:endParaRPr>
          </a:p>
          <a:p>
            <a:pPr marL="1200150" lvl="1" indent="-342900">
              <a:buSzPct val="100000"/>
              <a:buFont typeface="Wingdings" charset="2"/>
              <a:buChar char="Ø"/>
            </a:pPr>
            <a:r>
              <a:rPr lang="en" sz="2000" dirty="0" smtClean="0">
                <a:solidFill>
                  <a:srgbClr val="194484"/>
                </a:solidFill>
                <a:latin typeface="Calibri"/>
                <a:ea typeface="Calibri"/>
                <a:cs typeface="Calibri"/>
                <a:sym typeface="Calibri"/>
              </a:rPr>
              <a:t>Admins </a:t>
            </a:r>
            <a:r>
              <a:rPr lang="en" sz="2000" dirty="0">
                <a:solidFill>
                  <a:srgbClr val="194484"/>
                </a:solidFill>
                <a:latin typeface="Calibri"/>
                <a:ea typeface="Calibri"/>
                <a:cs typeface="Calibri"/>
                <a:sym typeface="Calibri"/>
              </a:rPr>
              <a:t>looked for similar </a:t>
            </a:r>
            <a:r>
              <a:rPr lang="en" sz="2000" dirty="0" smtClean="0">
                <a:solidFill>
                  <a:srgbClr val="194484"/>
                </a:solidFill>
                <a:latin typeface="Calibri"/>
                <a:ea typeface="Calibri"/>
                <a:cs typeface="Calibri"/>
                <a:sym typeface="Calibri"/>
              </a:rPr>
              <a:t>job</a:t>
            </a:r>
            <a:r>
              <a:rPr lang="en-US" sz="2000" dirty="0" smtClean="0">
                <a:solidFill>
                  <a:srgbClr val="194484"/>
                </a:solidFill>
                <a:latin typeface="Calibri"/>
                <a:ea typeface="Calibri"/>
                <a:cs typeface="Calibri"/>
                <a:sym typeface="Calibri"/>
              </a:rPr>
              <a:t>s</a:t>
            </a:r>
            <a:endParaRPr lang="en" sz="2000" dirty="0">
              <a:solidFill>
                <a:srgbClr val="194484"/>
              </a:solidFill>
              <a:latin typeface="Calibri"/>
              <a:ea typeface="Calibri"/>
              <a:cs typeface="Calibri"/>
              <a:sym typeface="Calibri"/>
            </a:endParaRPr>
          </a:p>
          <a:p>
            <a:endParaRPr lang="en-US" dirty="0"/>
          </a:p>
        </p:txBody>
      </p:sp>
      <p:sp>
        <p:nvSpPr>
          <p:cNvPr id="123" name="Shape 123"/>
          <p:cNvSpPr txBox="1">
            <a:spLocks noGrp="1"/>
          </p:cNvSpPr>
          <p:nvPr>
            <p:ph type="dt" idx="10"/>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24" name="Shape 124"/>
          <p:cNvSpPr txBox="1">
            <a:spLocks noGrp="1"/>
          </p:cNvSpPr>
          <p:nvPr>
            <p:ph type="ftr" idx="11"/>
          </p:nvPr>
        </p:nvSpPr>
        <p:spPr>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25" name="Shape 125"/>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99822"/>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US" sz="3600" i="1" dirty="0" smtClean="0">
                <a:solidFill>
                  <a:srgbClr val="C0504D"/>
                </a:solidFill>
                <a:latin typeface="Calibri"/>
                <a:ea typeface="Calibri"/>
                <a:cs typeface="Calibri"/>
                <a:sym typeface="Calibri"/>
              </a:rPr>
              <a:t>Contain, Eradicate, &amp; Recover</a:t>
            </a:r>
            <a:endParaRPr lang="en" sz="3600" b="0" i="1" u="none" strike="noStrike" cap="none" baseline="0" dirty="0">
              <a:solidFill>
                <a:srgbClr val="C0504D"/>
              </a:solidFill>
              <a:latin typeface="Calibri"/>
              <a:ea typeface="Calibri"/>
              <a:cs typeface="Calibri"/>
              <a:sym typeface="Calibri"/>
              <a:rtl val="0"/>
            </a:endParaRPr>
          </a:p>
        </p:txBody>
      </p:sp>
      <p:sp>
        <p:nvSpPr>
          <p:cNvPr id="131" name="Shape 131"/>
          <p:cNvSpPr txBox="1">
            <a:spLocks noGrp="1"/>
          </p:cNvSpPr>
          <p:nvPr>
            <p:ph type="body" idx="1"/>
          </p:nvPr>
        </p:nvSpPr>
        <p:spPr>
          <a:xfrm>
            <a:off x="457200" y="1419750"/>
            <a:ext cx="8229600" cy="4185731"/>
          </a:xfrm>
          <a:prstGeom prst="rect">
            <a:avLst/>
          </a:prstGeom>
          <a:noFill/>
          <a:ln>
            <a:noFill/>
          </a:ln>
        </p:spPr>
        <p:txBody>
          <a:bodyPr lIns="91425" tIns="91425" rIns="91425" bIns="91425" anchor="t" anchorCtr="0">
            <a:spAutoFit/>
          </a:bodyPr>
          <a:lstStyle/>
          <a:p>
            <a:pPr marL="457200" indent="-349250">
              <a:spcBef>
                <a:spcPts val="0"/>
              </a:spcBef>
              <a:buSzPct val="100000"/>
              <a:buFont typeface="Calibri"/>
              <a:buChar char="●"/>
            </a:pPr>
            <a:r>
              <a:rPr lang="en" sz="2400" b="0" i="0" u="none" strike="noStrike" cap="none" baseline="0" dirty="0" smtClean="0">
                <a:solidFill>
                  <a:srgbClr val="194484"/>
                </a:solidFill>
                <a:latin typeface="Calibri"/>
                <a:ea typeface="Calibri"/>
                <a:cs typeface="Calibri"/>
                <a:sym typeface="Calibri"/>
                <a:rtl val="0"/>
              </a:rPr>
              <a:t>Contain</a:t>
            </a:r>
            <a:endParaRPr lang="en" sz="2400" b="0" i="0" u="none" strike="noStrike" cap="none" baseline="0" dirty="0">
              <a:solidFill>
                <a:srgbClr val="194484"/>
              </a:solidFill>
              <a:latin typeface="Calibri"/>
              <a:ea typeface="Calibri"/>
              <a:cs typeface="Calibri"/>
              <a:sym typeface="Calibri"/>
              <a:rtl val="0"/>
            </a:endParaRPr>
          </a:p>
          <a:p>
            <a:pPr marL="1200150" lvl="1" indent="-34290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Locked down user </a:t>
            </a:r>
            <a:r>
              <a:rPr lang="en" sz="2400" b="0" i="0" u="none" strike="noStrike" cap="none" baseline="0" dirty="0" smtClean="0">
                <a:solidFill>
                  <a:srgbClr val="194484"/>
                </a:solidFill>
                <a:latin typeface="Calibri"/>
                <a:ea typeface="Calibri"/>
                <a:cs typeface="Calibri"/>
                <a:sym typeface="Calibri"/>
                <a:rtl val="0"/>
              </a:rPr>
              <a:t>accounts</a:t>
            </a:r>
            <a:endParaRPr lang="en" sz="2400" b="0" i="0" u="none" strike="noStrike" cap="none" baseline="0" dirty="0">
              <a:solidFill>
                <a:srgbClr val="FF6600"/>
              </a:solidFill>
              <a:latin typeface="Calibri"/>
              <a:ea typeface="Calibri"/>
              <a:cs typeface="Calibri"/>
              <a:sym typeface="Calibri"/>
              <a:rtl val="0"/>
            </a:endParaRPr>
          </a:p>
          <a:p>
            <a:pPr marL="1200150" lvl="1" indent="-34290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Closed the holes in the </a:t>
            </a:r>
            <a:r>
              <a:rPr lang="en" sz="2400" b="0" i="0" u="none" strike="noStrike" cap="none" baseline="0" dirty="0" smtClean="0">
                <a:solidFill>
                  <a:srgbClr val="194484"/>
                </a:solidFill>
                <a:latin typeface="Calibri"/>
                <a:ea typeface="Calibri"/>
                <a:cs typeface="Calibri"/>
                <a:sym typeface="Calibri"/>
                <a:rtl val="0"/>
              </a:rPr>
              <a:t>system</a:t>
            </a:r>
            <a:r>
              <a:rPr lang="en-US" sz="2400" b="0" i="0" u="none" strike="noStrike" cap="none" baseline="0" dirty="0" smtClean="0">
                <a:solidFill>
                  <a:srgbClr val="194484"/>
                </a:solidFill>
                <a:latin typeface="Calibri"/>
                <a:ea typeface="Calibri"/>
                <a:cs typeface="Calibri"/>
                <a:sym typeface="Calibri"/>
                <a:rtl val="0"/>
              </a:rPr>
              <a:t> </a:t>
            </a:r>
          </a:p>
          <a:p>
            <a:pPr marL="1200150" lvl="1" indent="-342900">
              <a:spcBef>
                <a:spcPts val="0"/>
              </a:spcBef>
              <a:buSzPct val="100000"/>
              <a:buFont typeface="Calibri"/>
              <a:buChar char="●"/>
            </a:pPr>
            <a:r>
              <a:rPr lang="en" sz="2400" b="0" i="0" u="none" strike="noStrike" cap="none" baseline="0" dirty="0" smtClean="0">
                <a:solidFill>
                  <a:srgbClr val="194484"/>
                </a:solidFill>
                <a:latin typeface="Calibri"/>
                <a:ea typeface="Calibri"/>
                <a:cs typeface="Calibri"/>
                <a:sym typeface="Calibri"/>
                <a:rtl val="0"/>
              </a:rPr>
              <a:t>Added </a:t>
            </a:r>
            <a:r>
              <a:rPr lang="en" sz="2400" b="0" i="0" u="none" strike="noStrike" cap="none" baseline="0" dirty="0">
                <a:solidFill>
                  <a:srgbClr val="194484"/>
                </a:solidFill>
                <a:latin typeface="Calibri"/>
                <a:ea typeface="Calibri"/>
                <a:cs typeface="Calibri"/>
                <a:sym typeface="Calibri"/>
                <a:rtl val="0"/>
              </a:rPr>
              <a:t>rules to </a:t>
            </a:r>
            <a:r>
              <a:rPr lang="en" sz="2400" b="0" i="0" u="none" strike="noStrike" cap="none" baseline="0" dirty="0" smtClean="0">
                <a:solidFill>
                  <a:srgbClr val="194484"/>
                </a:solidFill>
                <a:latin typeface="Calibri"/>
                <a:ea typeface="Calibri"/>
                <a:cs typeface="Calibri"/>
                <a:sym typeface="Calibri"/>
                <a:rtl val="0"/>
              </a:rPr>
              <a:t>Bro</a:t>
            </a:r>
            <a:r>
              <a:rPr lang="en-US" sz="2400" b="0" i="0" u="none" strike="noStrike" cap="none" baseline="0" dirty="0" smtClean="0">
                <a:solidFill>
                  <a:srgbClr val="194484"/>
                </a:solidFill>
                <a:latin typeface="Calibri"/>
                <a:ea typeface="Calibri"/>
                <a:cs typeface="Calibri"/>
                <a:sym typeface="Calibri"/>
                <a:rtl val="0"/>
              </a:rPr>
              <a:t> </a:t>
            </a:r>
            <a:endParaRPr lang="en-US" sz="2400" dirty="0">
              <a:solidFill>
                <a:srgbClr val="194484"/>
              </a:solidFill>
              <a:latin typeface="Calibri"/>
              <a:ea typeface="Calibri"/>
              <a:cs typeface="Calibri"/>
              <a:sym typeface="Calibri"/>
            </a:endParaRPr>
          </a:p>
          <a:p>
            <a:pPr marL="1200150" lvl="1" indent="-342900">
              <a:spcBef>
                <a:spcPts val="0"/>
              </a:spcBef>
              <a:buSzPct val="100000"/>
              <a:buFont typeface="Calibri"/>
              <a:buChar char="●"/>
            </a:pPr>
            <a:r>
              <a:rPr lang="en-US" sz="2400" b="0" i="0" u="none" strike="noStrike" cap="none" baseline="0" dirty="0" smtClean="0">
                <a:solidFill>
                  <a:srgbClr val="194484"/>
                </a:solidFill>
                <a:latin typeface="Calibri"/>
                <a:ea typeface="Calibri"/>
                <a:cs typeface="Calibri"/>
                <a:sym typeface="Calibri"/>
                <a:rtl val="0"/>
              </a:rPr>
              <a:t>Eradicate</a:t>
            </a:r>
            <a:endParaRPr lang="en" sz="2400" b="0" i="0" u="none" strike="noStrike" cap="none" baseline="0" dirty="0">
              <a:solidFill>
                <a:srgbClr val="194484"/>
              </a:solidFill>
              <a:latin typeface="Calibri"/>
              <a:ea typeface="Calibri"/>
              <a:cs typeface="Calibri"/>
              <a:sym typeface="Calibri"/>
              <a:rtl val="0"/>
            </a:endParaRPr>
          </a:p>
          <a:p>
            <a:pPr marL="1200150" lvl="1" indent="-34290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Admins removed bitcoin </a:t>
            </a:r>
            <a:r>
              <a:rPr lang="en" sz="2400" b="0" i="0" u="none" strike="noStrike" cap="none" baseline="0" dirty="0" smtClean="0">
                <a:solidFill>
                  <a:srgbClr val="194484"/>
                </a:solidFill>
                <a:latin typeface="Calibri"/>
                <a:ea typeface="Calibri"/>
                <a:cs typeface="Calibri"/>
                <a:sym typeface="Calibri"/>
                <a:rtl val="0"/>
              </a:rPr>
              <a:t>software</a:t>
            </a:r>
            <a:endParaRPr lang="en" sz="2400" b="0" i="0" u="none" strike="noStrike" cap="none" baseline="0" dirty="0">
              <a:solidFill>
                <a:srgbClr val="FF6600"/>
              </a:solidFill>
              <a:latin typeface="Calibri"/>
              <a:ea typeface="Calibri"/>
              <a:cs typeface="Calibri"/>
              <a:sym typeface="Calibri"/>
              <a:rtl val="0"/>
            </a:endParaRPr>
          </a:p>
          <a:p>
            <a:pPr marL="457200" indent="-34925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Recovery</a:t>
            </a:r>
          </a:p>
          <a:p>
            <a:pPr marL="1200150" lvl="1" indent="-34290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Got copies of all logs, files, and software.  </a:t>
            </a:r>
            <a:r>
              <a:rPr lang="en" sz="2000" b="0" i="1" u="none" strike="noStrike" cap="none" baseline="0" dirty="0">
                <a:solidFill>
                  <a:schemeClr val="accent2"/>
                </a:solidFill>
                <a:latin typeface="Calibri"/>
                <a:ea typeface="Calibri"/>
                <a:cs typeface="Calibri"/>
                <a:sym typeface="Calibri"/>
                <a:rtl val="0"/>
              </a:rPr>
              <a:t>(Once you remove and recover the information is gone for good)</a:t>
            </a:r>
          </a:p>
          <a:p>
            <a:pPr marL="1200150" lvl="1" indent="-342900">
              <a:spcBef>
                <a:spcPts val="0"/>
              </a:spcBef>
              <a:buSzPct val="100000"/>
              <a:buFont typeface="Calibri"/>
              <a:buChar char="●"/>
            </a:pPr>
            <a:r>
              <a:rPr lang="en" sz="2400" b="0" i="0" u="none" strike="noStrike" cap="none" baseline="0" dirty="0">
                <a:solidFill>
                  <a:srgbClr val="194484"/>
                </a:solidFill>
                <a:latin typeface="Calibri"/>
                <a:ea typeface="Calibri"/>
                <a:cs typeface="Calibri"/>
                <a:sym typeface="Calibri"/>
                <a:rtl val="0"/>
              </a:rPr>
              <a:t>Make sure you have everything in case you need it </a:t>
            </a:r>
            <a:r>
              <a:rPr lang="en" sz="2400" b="0" i="0" u="none" strike="noStrike" cap="none" baseline="0" dirty="0" smtClean="0">
                <a:solidFill>
                  <a:srgbClr val="194484"/>
                </a:solidFill>
                <a:latin typeface="Calibri"/>
                <a:ea typeface="Calibri"/>
                <a:cs typeface="Calibri"/>
                <a:sym typeface="Calibri"/>
                <a:rtl val="0"/>
              </a:rPr>
              <a:t>later</a:t>
            </a:r>
            <a:r>
              <a:rPr lang="en-US" sz="2400" b="0" i="0" u="none" strike="noStrike" cap="none" baseline="0" dirty="0" smtClean="0">
                <a:solidFill>
                  <a:srgbClr val="194484"/>
                </a:solidFill>
                <a:latin typeface="Calibri"/>
                <a:ea typeface="Calibri"/>
                <a:cs typeface="Calibri"/>
                <a:sym typeface="Calibri"/>
                <a:rtl val="0"/>
              </a:rPr>
              <a:t> </a:t>
            </a:r>
            <a:endParaRPr b="0" i="0" u="none" strike="noStrike" cap="none" baseline="0" dirty="0">
              <a:solidFill>
                <a:srgbClr val="000000"/>
              </a:solidFill>
              <a:latin typeface="Arial"/>
              <a:ea typeface="Arial"/>
              <a:cs typeface="Arial"/>
              <a:sym typeface="Arial"/>
              <a:rtl val="0"/>
            </a:endParaRPr>
          </a:p>
        </p:txBody>
      </p:sp>
      <p:sp>
        <p:nvSpPr>
          <p:cNvPr id="132" name="Shape 132"/>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33" name="Shape 133"/>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34" name="Shape 134"/>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199821"/>
            <a:ext cx="8229600" cy="1292631"/>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rgbClr val="194484"/>
              </a:buClr>
              <a:buSzPct val="25000"/>
              <a:buFont typeface="Calibri"/>
              <a:buNone/>
            </a:pPr>
            <a:r>
              <a:rPr lang="en" sz="3600" b="0" i="0" u="none" strike="noStrike" cap="none" baseline="0" dirty="0">
                <a:solidFill>
                  <a:srgbClr val="194484"/>
                </a:solidFill>
                <a:latin typeface="Calibri"/>
                <a:ea typeface="Calibri"/>
                <a:cs typeface="Calibri"/>
                <a:sym typeface="Calibri"/>
                <a:rtl val="0"/>
              </a:rPr>
              <a:t>HPC </a:t>
            </a:r>
            <a:r>
              <a:rPr lang="en" sz="3600" b="0" i="0" u="none" strike="noStrike" cap="none" baseline="0" dirty="0" smtClean="0">
                <a:solidFill>
                  <a:srgbClr val="194484"/>
                </a:solidFill>
                <a:latin typeface="Calibri"/>
                <a:ea typeface="Calibri"/>
                <a:cs typeface="Calibri"/>
                <a:sym typeface="Calibri"/>
                <a:rtl val="0"/>
              </a:rPr>
              <a:t>Bitcoin</a:t>
            </a:r>
            <a:r>
              <a:rPr lang="en-US" sz="3600" b="0" i="0" u="none" strike="noStrike" cap="none" baseline="0" dirty="0" smtClean="0">
                <a:solidFill>
                  <a:srgbClr val="194484"/>
                </a:solidFill>
                <a:latin typeface="Calibri"/>
                <a:ea typeface="Calibri"/>
                <a:cs typeface="Calibri"/>
                <a:sym typeface="Calibri"/>
                <a:rtl val="0"/>
              </a:rPr>
              <a:t/>
            </a:r>
            <a:br>
              <a:rPr lang="en-US" sz="3600" b="0" i="0" u="none" strike="noStrike" cap="none" baseline="0" dirty="0" smtClean="0">
                <a:solidFill>
                  <a:srgbClr val="194484"/>
                </a:solidFill>
                <a:latin typeface="Calibri"/>
                <a:ea typeface="Calibri"/>
                <a:cs typeface="Calibri"/>
                <a:sym typeface="Calibri"/>
                <a:rtl val="0"/>
              </a:rPr>
            </a:br>
            <a:r>
              <a:rPr lang="en" sz="3600" b="0" i="1" u="none" strike="noStrike" cap="none" baseline="0" dirty="0" smtClean="0">
                <a:solidFill>
                  <a:srgbClr val="C0504D"/>
                </a:solidFill>
                <a:latin typeface="Calibri"/>
                <a:ea typeface="Calibri"/>
                <a:cs typeface="Calibri"/>
                <a:sym typeface="Calibri"/>
                <a:rtl val="0"/>
              </a:rPr>
              <a:t>Review</a:t>
            </a:r>
            <a:endParaRPr lang="en" sz="3600" b="0" i="1" u="none" strike="noStrike" cap="none" baseline="0" dirty="0">
              <a:solidFill>
                <a:srgbClr val="C0504D"/>
              </a:solidFill>
              <a:latin typeface="Calibri"/>
              <a:ea typeface="Calibri"/>
              <a:cs typeface="Calibri"/>
              <a:sym typeface="Calibri"/>
              <a:rtl val="0"/>
            </a:endParaRPr>
          </a:p>
        </p:txBody>
      </p:sp>
      <p:sp>
        <p:nvSpPr>
          <p:cNvPr id="140" name="Shape 140"/>
          <p:cNvSpPr txBox="1">
            <a:spLocks noGrp="1"/>
          </p:cNvSpPr>
          <p:nvPr>
            <p:ph type="body" idx="1"/>
          </p:nvPr>
        </p:nvSpPr>
        <p:spPr>
          <a:xfrm>
            <a:off x="457200" y="1148402"/>
            <a:ext cx="8229600" cy="4883359"/>
          </a:xfrm>
          <a:prstGeom prst="rect">
            <a:avLst/>
          </a:prstGeom>
          <a:noFill/>
          <a:ln>
            <a:noFill/>
          </a:ln>
        </p:spPr>
        <p:txBody>
          <a:bodyPr lIns="91425" tIns="91425" rIns="91425" bIns="91425" anchor="t" anchorCtr="0">
            <a:spAutoFit/>
          </a:bodyPr>
          <a:lstStyle/>
          <a:p>
            <a:pPr marL="285750" marR="0" lvl="0" indent="-285750" algn="l" rtl="0">
              <a:lnSpc>
                <a:spcPct val="100000"/>
              </a:lnSpc>
              <a:spcBef>
                <a:spcPts val="0"/>
              </a:spcBef>
              <a:spcAft>
                <a:spcPts val="0"/>
              </a:spcAft>
              <a:buClr>
                <a:srgbClr val="194484"/>
              </a:buClr>
              <a:buSzPct val="100000"/>
              <a:buFont typeface="Calibri"/>
              <a:buChar char="•"/>
            </a:pPr>
            <a:r>
              <a:rPr lang="en-US" sz="1800" b="0" i="0" u="none" strike="noStrike" cap="none" baseline="0" dirty="0" smtClean="0">
                <a:solidFill>
                  <a:schemeClr val="dk2"/>
                </a:solidFill>
                <a:latin typeface="Calibri"/>
                <a:ea typeface="Calibri"/>
                <a:cs typeface="Calibri"/>
                <a:sym typeface="Calibri"/>
                <a:rtl val="0"/>
              </a:rPr>
              <a:t>Alert sent to security team</a:t>
            </a:r>
            <a:r>
              <a:rPr lang="en" sz="1800" b="0" i="0" u="none" strike="noStrike" cap="none" baseline="0" dirty="0" smtClean="0">
                <a:solidFill>
                  <a:schemeClr val="dk2"/>
                </a:solidFill>
                <a:latin typeface="Calibri"/>
                <a:ea typeface="Calibri"/>
                <a:cs typeface="Calibri"/>
                <a:sym typeface="Calibri"/>
                <a:rtl val="0"/>
              </a:rPr>
              <a:t>:</a:t>
            </a:r>
            <a:r>
              <a:rPr lang="en" sz="1800" b="0" i="0" u="none" strike="noStrike" cap="none" baseline="0" dirty="0">
                <a:solidFill>
                  <a:schemeClr val="dk2"/>
                </a:solidFill>
                <a:latin typeface="Calibri"/>
                <a:ea typeface="Calibri"/>
                <a:cs typeface="Calibri"/>
                <a:sym typeface="Calibri"/>
                <a:rtl val="0"/>
              </a:rPr>
              <a:t> </a:t>
            </a:r>
          </a:p>
          <a:p>
            <a:pPr marL="1028700" marR="0" lvl="1" indent="-304800" algn="l" rtl="0">
              <a:lnSpc>
                <a:spcPct val="100000"/>
              </a:lnSpc>
              <a:spcBef>
                <a:spcPts val="560"/>
              </a:spcBef>
              <a:spcAft>
                <a:spcPts val="0"/>
              </a:spcAft>
              <a:buClr>
                <a:srgbClr val="194484"/>
              </a:buClr>
              <a:buSzPct val="100000"/>
              <a:buFont typeface="Wingdings" charset="2"/>
              <a:buChar char="Ø"/>
            </a:pPr>
            <a:r>
              <a:rPr lang="en" sz="1800" b="0" i="0" u="none" strike="noStrike" cap="none" baseline="0" dirty="0">
                <a:solidFill>
                  <a:schemeClr val="dk2"/>
                </a:solidFill>
                <a:latin typeface="Calibri"/>
                <a:ea typeface="Calibri"/>
                <a:cs typeface="Calibri"/>
                <a:sym typeface="Calibri"/>
                <a:rtl val="0"/>
              </a:rPr>
              <a:t>Admin noticed term "Bitcoin" in some of the jobs, contacted IRT. </a:t>
            </a:r>
            <a:endParaRPr lang="en-US" sz="1800" b="0" i="0" u="none" strike="noStrike" cap="none" baseline="0" dirty="0" smtClean="0">
              <a:solidFill>
                <a:schemeClr val="dk2"/>
              </a:solidFill>
              <a:latin typeface="Calibri"/>
              <a:ea typeface="Calibri"/>
              <a:cs typeface="Calibri"/>
              <a:sym typeface="Calibri"/>
              <a:rtl val="0"/>
            </a:endParaRPr>
          </a:p>
          <a:p>
            <a:pPr marL="1028700" marR="0" lvl="1" indent="-304800" algn="l" rtl="0">
              <a:lnSpc>
                <a:spcPct val="100000"/>
              </a:lnSpc>
              <a:spcBef>
                <a:spcPts val="560"/>
              </a:spcBef>
              <a:spcAft>
                <a:spcPts val="0"/>
              </a:spcAft>
              <a:buClr>
                <a:srgbClr val="194484"/>
              </a:buClr>
              <a:buSzPct val="100000"/>
              <a:buFont typeface="Wingdings" charset="2"/>
              <a:buChar char="Ø"/>
            </a:pPr>
            <a:r>
              <a:rPr lang="en-US" sz="1800" i="1" dirty="0" smtClean="0">
                <a:solidFill>
                  <a:srgbClr val="C0504D"/>
                </a:solidFill>
                <a:latin typeface="Calibri"/>
                <a:ea typeface="Calibri"/>
                <a:cs typeface="Calibri"/>
                <a:sym typeface="Calibri"/>
              </a:rPr>
              <a:t>This notification worked but why didn’t we have any monitoring in place to catch this kind of behavior?</a:t>
            </a:r>
            <a:endParaRPr lang="en" sz="1800" b="0" i="1" u="none" strike="noStrike" cap="none" baseline="0" dirty="0">
              <a:solidFill>
                <a:srgbClr val="C0504D"/>
              </a:solidFill>
              <a:latin typeface="Calibri"/>
              <a:ea typeface="Calibri"/>
              <a:cs typeface="Calibri"/>
              <a:sym typeface="Calibri"/>
              <a:rtl val="0"/>
            </a:endParaRPr>
          </a:p>
          <a:p>
            <a:pPr marL="285750" marR="0" lvl="0" indent="-285750" algn="l" rtl="0">
              <a:lnSpc>
                <a:spcPct val="100000"/>
              </a:lnSpc>
              <a:spcBef>
                <a:spcPts val="560"/>
              </a:spcBef>
              <a:spcAft>
                <a:spcPts val="0"/>
              </a:spcAft>
              <a:buClr>
                <a:srgbClr val="194484"/>
              </a:buClr>
              <a:buSzPct val="100000"/>
              <a:buFont typeface="Calibri"/>
              <a:buChar char="•"/>
            </a:pPr>
            <a:r>
              <a:rPr lang="en" sz="1800" b="0" i="0" u="none" strike="noStrike" cap="none" baseline="0" dirty="0" smtClean="0">
                <a:solidFill>
                  <a:schemeClr val="dk2"/>
                </a:solidFill>
                <a:latin typeface="Calibri"/>
                <a:ea typeface="Calibri"/>
                <a:cs typeface="Calibri"/>
                <a:sym typeface="Calibri"/>
                <a:rtl val="0"/>
              </a:rPr>
              <a:t>Determine</a:t>
            </a:r>
            <a:r>
              <a:rPr lang="en-US" sz="1800" b="0" i="0" u="none" strike="noStrike" cap="none" baseline="0" dirty="0" smtClean="0">
                <a:solidFill>
                  <a:schemeClr val="dk2"/>
                </a:solidFill>
                <a:latin typeface="Calibri"/>
                <a:ea typeface="Calibri"/>
                <a:cs typeface="Calibri"/>
                <a:sym typeface="Calibri"/>
                <a:rtl val="0"/>
              </a:rPr>
              <a:t>d</a:t>
            </a:r>
            <a:r>
              <a:rPr lang="en" sz="1800" b="0" i="0" u="none" strike="noStrike" cap="none" baseline="0" dirty="0" smtClean="0">
                <a:solidFill>
                  <a:schemeClr val="dk2"/>
                </a:solidFill>
                <a:latin typeface="Calibri"/>
                <a:ea typeface="Calibri"/>
                <a:cs typeface="Calibri"/>
                <a:sym typeface="Calibri"/>
                <a:rtl val="0"/>
              </a:rPr>
              <a:t> </a:t>
            </a:r>
            <a:r>
              <a:rPr lang="en-US" sz="1800" b="0" i="0" u="none" strike="noStrike" cap="none" baseline="0" dirty="0" smtClean="0">
                <a:solidFill>
                  <a:schemeClr val="dk2"/>
                </a:solidFill>
                <a:latin typeface="Calibri"/>
                <a:ea typeface="Calibri"/>
                <a:cs typeface="Calibri"/>
                <a:sym typeface="Calibri"/>
                <a:rtl val="0"/>
              </a:rPr>
              <a:t>if it was an</a:t>
            </a:r>
            <a:r>
              <a:rPr lang="en-US" sz="1800" b="0" i="0" u="none" strike="noStrike" cap="none" dirty="0" smtClean="0">
                <a:solidFill>
                  <a:schemeClr val="dk2"/>
                </a:solidFill>
                <a:latin typeface="Calibri"/>
                <a:ea typeface="Calibri"/>
                <a:cs typeface="Calibri"/>
                <a:sym typeface="Calibri"/>
                <a:rtl val="0"/>
              </a:rPr>
              <a:t> incident by reviewing:</a:t>
            </a:r>
          </a:p>
          <a:p>
            <a:pPr marL="742950" lvl="2">
              <a:buSzPct val="100000"/>
              <a:buFont typeface="Wingdings" charset="2"/>
              <a:buChar char="Ø"/>
            </a:pPr>
            <a:r>
              <a:rPr lang="en-US" sz="1800" dirty="0" smtClean="0">
                <a:solidFill>
                  <a:schemeClr val="dk2"/>
                </a:solidFill>
                <a:latin typeface="Calibri"/>
                <a:ea typeface="Calibri"/>
                <a:cs typeface="Calibri"/>
                <a:sym typeface="Calibri"/>
              </a:rPr>
              <a:t>Home directory listings</a:t>
            </a:r>
          </a:p>
          <a:p>
            <a:pPr marL="742950" lvl="2">
              <a:buSzPct val="100000"/>
              <a:buFont typeface="Wingdings" charset="2"/>
              <a:buChar char="Ø"/>
            </a:pPr>
            <a:r>
              <a:rPr lang="en-US" sz="1800" dirty="0">
                <a:solidFill>
                  <a:schemeClr val="dk2"/>
                </a:solidFill>
                <a:latin typeface="Calibri"/>
                <a:ea typeface="Calibri"/>
                <a:cs typeface="Calibri"/>
                <a:sym typeface="Calibri"/>
              </a:rPr>
              <a:t>P</a:t>
            </a:r>
            <a:r>
              <a:rPr lang="en-US" sz="1800" dirty="0" smtClean="0">
                <a:solidFill>
                  <a:schemeClr val="dk2"/>
                </a:solidFill>
                <a:latin typeface="Calibri"/>
                <a:ea typeface="Calibri"/>
                <a:cs typeface="Calibri"/>
                <a:sym typeface="Calibri"/>
              </a:rPr>
              <a:t>ort usage</a:t>
            </a:r>
          </a:p>
          <a:p>
            <a:pPr marL="742950" lvl="2">
              <a:buSzPct val="100000"/>
              <a:buFont typeface="Wingdings" charset="2"/>
              <a:buChar char="Ø"/>
            </a:pPr>
            <a:r>
              <a:rPr lang="en-US" sz="1800" dirty="0" smtClean="0">
                <a:solidFill>
                  <a:schemeClr val="dk2"/>
                </a:solidFill>
                <a:latin typeface="Calibri"/>
                <a:ea typeface="Calibri"/>
                <a:cs typeface="Calibri"/>
                <a:sym typeface="Calibri"/>
                <a:rtl val="0"/>
              </a:rPr>
              <a:t>Allocation usage</a:t>
            </a:r>
          </a:p>
          <a:p>
            <a:pPr marL="742950" lvl="2">
              <a:buSzPct val="100000"/>
              <a:buFont typeface="Wingdings" charset="2"/>
              <a:buChar char="Ø"/>
            </a:pPr>
            <a:r>
              <a:rPr lang="en-US" sz="1800" b="0" i="1" u="none" strike="noStrike" cap="none" dirty="0" smtClean="0">
                <a:solidFill>
                  <a:srgbClr val="C0504D"/>
                </a:solidFill>
                <a:latin typeface="Calibri"/>
                <a:ea typeface="Calibri"/>
                <a:cs typeface="Calibri"/>
                <a:sym typeface="Calibri"/>
              </a:rPr>
              <a:t>Had plenty of information to make this determination!</a:t>
            </a:r>
            <a:endParaRPr lang="en-US" sz="1800" b="0" i="1" u="none" strike="noStrike" cap="none" dirty="0" smtClean="0">
              <a:solidFill>
                <a:srgbClr val="C0504D"/>
              </a:solidFill>
              <a:latin typeface="Calibri"/>
              <a:ea typeface="Calibri"/>
              <a:cs typeface="Calibri"/>
              <a:sym typeface="Calibri"/>
              <a:rtl val="0"/>
            </a:endParaRPr>
          </a:p>
          <a:p>
            <a:pPr marL="285750" lvl="0" indent="-285750">
              <a:spcBef>
                <a:spcPts val="560"/>
              </a:spcBef>
              <a:buClr>
                <a:schemeClr val="dk2"/>
              </a:buClr>
              <a:buSzPct val="100000"/>
              <a:buFont typeface="Calibri"/>
              <a:buChar char="•"/>
            </a:pPr>
            <a:r>
              <a:rPr lang="en" sz="1800" dirty="0" smtClean="0">
                <a:solidFill>
                  <a:schemeClr val="dk2"/>
                </a:solidFill>
                <a:latin typeface="Calibri"/>
                <a:ea typeface="Calibri"/>
                <a:cs typeface="Calibri"/>
                <a:sym typeface="Calibri"/>
              </a:rPr>
              <a:t>Communicate</a:t>
            </a:r>
            <a:r>
              <a:rPr lang="en-US" sz="1800" dirty="0" smtClean="0">
                <a:solidFill>
                  <a:schemeClr val="dk2"/>
                </a:solidFill>
                <a:latin typeface="Calibri"/>
                <a:ea typeface="Calibri"/>
                <a:cs typeface="Calibri"/>
                <a:sym typeface="Calibri"/>
              </a:rPr>
              <a:t>d</a:t>
            </a:r>
            <a:r>
              <a:rPr lang="en" sz="1800" dirty="0" smtClean="0">
                <a:solidFill>
                  <a:schemeClr val="dk2"/>
                </a:solidFill>
                <a:latin typeface="Calibri"/>
                <a:ea typeface="Calibri"/>
                <a:cs typeface="Calibri"/>
                <a:sym typeface="Calibri"/>
              </a:rPr>
              <a:t> </a:t>
            </a:r>
            <a:r>
              <a:rPr lang="en" sz="1800" dirty="0">
                <a:solidFill>
                  <a:schemeClr val="dk2"/>
                </a:solidFill>
                <a:latin typeface="Calibri"/>
                <a:ea typeface="Calibri"/>
                <a:cs typeface="Calibri"/>
                <a:sym typeface="Calibri"/>
              </a:rPr>
              <a:t>the </a:t>
            </a:r>
            <a:r>
              <a:rPr lang="en" sz="1800" dirty="0" smtClean="0">
                <a:solidFill>
                  <a:schemeClr val="dk2"/>
                </a:solidFill>
                <a:latin typeface="Calibri"/>
                <a:ea typeface="Calibri"/>
                <a:cs typeface="Calibri"/>
                <a:sym typeface="Calibri"/>
              </a:rPr>
              <a:t>incident</a:t>
            </a:r>
            <a:r>
              <a:rPr lang="en-US" sz="1800" dirty="0" smtClean="0">
                <a:solidFill>
                  <a:schemeClr val="dk2"/>
                </a:solidFill>
                <a:latin typeface="Calibri"/>
                <a:ea typeface="Calibri"/>
                <a:cs typeface="Calibri"/>
                <a:sym typeface="Calibri"/>
              </a:rPr>
              <a:t> - </a:t>
            </a:r>
            <a:r>
              <a:rPr lang="en-US" sz="1600" i="1" dirty="0" smtClean="0">
                <a:solidFill>
                  <a:schemeClr val="accent2"/>
                </a:solidFill>
                <a:latin typeface="Calibri"/>
                <a:ea typeface="Calibri"/>
                <a:cs typeface="Calibri"/>
                <a:sym typeface="Calibri"/>
              </a:rPr>
              <a:t>this was an on-going communication</a:t>
            </a:r>
            <a:endParaRPr lang="en" sz="1800" i="1" dirty="0">
              <a:solidFill>
                <a:schemeClr val="accent2"/>
              </a:solidFill>
              <a:latin typeface="Calibri"/>
              <a:ea typeface="Calibri"/>
              <a:cs typeface="Calibri"/>
              <a:sym typeface="Calibri"/>
            </a:endParaRPr>
          </a:p>
          <a:p>
            <a:pPr marL="1028700" lvl="1" indent="-304800">
              <a:buClr>
                <a:schemeClr val="dk2"/>
              </a:buClr>
              <a:buSzPct val="100000"/>
              <a:buFont typeface="Calibri"/>
              <a:buChar char="•"/>
            </a:pPr>
            <a:r>
              <a:rPr lang="en" sz="1800" dirty="0">
                <a:solidFill>
                  <a:schemeClr val="dk2"/>
                </a:solidFill>
                <a:latin typeface="Calibri"/>
                <a:ea typeface="Calibri"/>
                <a:cs typeface="Calibri"/>
                <a:sym typeface="Calibri"/>
              </a:rPr>
              <a:t>Notified the </a:t>
            </a:r>
            <a:r>
              <a:rPr lang="en-US" sz="1800" dirty="0" smtClean="0">
                <a:solidFill>
                  <a:schemeClr val="dk2"/>
                </a:solidFill>
                <a:latin typeface="Calibri"/>
                <a:ea typeface="Calibri"/>
                <a:cs typeface="Calibri"/>
                <a:sym typeface="Calibri"/>
              </a:rPr>
              <a:t>resource owner for </a:t>
            </a:r>
            <a:r>
              <a:rPr lang="en" sz="1800" dirty="0" smtClean="0">
                <a:solidFill>
                  <a:schemeClr val="dk2"/>
                </a:solidFill>
                <a:latin typeface="Calibri"/>
                <a:ea typeface="Calibri"/>
                <a:cs typeface="Calibri"/>
                <a:sym typeface="Calibri"/>
              </a:rPr>
              <a:t>guidance</a:t>
            </a:r>
            <a:endParaRPr lang="en-US" sz="1800" dirty="0" smtClean="0">
              <a:solidFill>
                <a:schemeClr val="dk2"/>
              </a:solidFill>
              <a:latin typeface="Calibri"/>
              <a:ea typeface="Calibri"/>
              <a:cs typeface="Calibri"/>
              <a:sym typeface="Calibri"/>
            </a:endParaRPr>
          </a:p>
          <a:p>
            <a:pPr marL="1028700" lvl="1" indent="-304800">
              <a:buClr>
                <a:schemeClr val="dk2"/>
              </a:buClr>
              <a:buSzPct val="100000"/>
              <a:buFont typeface="Calibri"/>
              <a:buChar char="•"/>
            </a:pPr>
            <a:r>
              <a:rPr lang="en-US" sz="1800" dirty="0" smtClean="0">
                <a:solidFill>
                  <a:schemeClr val="dk2"/>
                </a:solidFill>
                <a:latin typeface="Calibri"/>
                <a:ea typeface="Calibri"/>
                <a:cs typeface="Calibri"/>
                <a:sym typeface="Calibri"/>
              </a:rPr>
              <a:t>Notified university administrative staff and legal</a:t>
            </a:r>
            <a:r>
              <a:rPr lang="en" sz="1800" dirty="0" smtClean="0">
                <a:solidFill>
                  <a:schemeClr val="dk2"/>
                </a:solidFill>
                <a:latin typeface="Calibri"/>
                <a:ea typeface="Calibri"/>
                <a:cs typeface="Calibri"/>
                <a:sym typeface="Calibri"/>
              </a:rPr>
              <a:t> </a:t>
            </a:r>
            <a:endParaRPr lang="en" sz="1800" dirty="0">
              <a:solidFill>
                <a:schemeClr val="dk2"/>
              </a:solidFill>
              <a:latin typeface="Calibri"/>
              <a:ea typeface="Calibri"/>
              <a:cs typeface="Calibri"/>
              <a:sym typeface="Calibri"/>
            </a:endParaRPr>
          </a:p>
          <a:p>
            <a:pPr marL="1028700" lvl="1" indent="-304800">
              <a:buClr>
                <a:schemeClr val="dk2"/>
              </a:buClr>
              <a:buSzPct val="100000"/>
              <a:buFont typeface="Calibri"/>
              <a:buChar char="•"/>
            </a:pPr>
            <a:r>
              <a:rPr lang="en" sz="1800" dirty="0">
                <a:solidFill>
                  <a:schemeClr val="dk2"/>
                </a:solidFill>
                <a:latin typeface="Calibri"/>
                <a:ea typeface="Calibri"/>
                <a:cs typeface="Calibri"/>
                <a:sym typeface="Calibri"/>
              </a:rPr>
              <a:t>Mgmt </a:t>
            </a:r>
            <a:r>
              <a:rPr lang="en-US" sz="1800" dirty="0" smtClean="0">
                <a:solidFill>
                  <a:schemeClr val="dk2"/>
                </a:solidFill>
                <a:latin typeface="Calibri"/>
                <a:ea typeface="Calibri"/>
                <a:cs typeface="Calibri"/>
                <a:sym typeface="Calibri"/>
              </a:rPr>
              <a:t>notified </a:t>
            </a:r>
            <a:r>
              <a:rPr lang="en" sz="1800" dirty="0" smtClean="0">
                <a:solidFill>
                  <a:schemeClr val="dk2"/>
                </a:solidFill>
                <a:latin typeface="Calibri"/>
                <a:ea typeface="Calibri"/>
                <a:cs typeface="Calibri"/>
                <a:sym typeface="Calibri"/>
              </a:rPr>
              <a:t>the NSF</a:t>
            </a:r>
            <a:endParaRPr lang="en-US" sz="1800" dirty="0" smtClean="0">
              <a:solidFill>
                <a:schemeClr val="dk2"/>
              </a:solidFill>
              <a:latin typeface="Calibri"/>
              <a:ea typeface="Calibri"/>
              <a:cs typeface="Calibri"/>
              <a:sym typeface="Calibri"/>
            </a:endParaRPr>
          </a:p>
          <a:p>
            <a:pPr marL="1028700" lvl="1" indent="-304800">
              <a:buClr>
                <a:schemeClr val="dk2"/>
              </a:buClr>
              <a:buSzPct val="100000"/>
              <a:buFont typeface="Calibri"/>
              <a:buChar char="•"/>
            </a:pPr>
            <a:r>
              <a:rPr lang="en-US" sz="1800" i="1" dirty="0" smtClean="0">
                <a:solidFill>
                  <a:srgbClr val="C0504D"/>
                </a:solidFill>
                <a:latin typeface="Calibri"/>
                <a:ea typeface="Calibri"/>
                <a:cs typeface="Calibri"/>
                <a:sym typeface="Calibri"/>
              </a:rPr>
              <a:t>Communications process worked!</a:t>
            </a:r>
            <a:endParaRPr lang="en" sz="1800" i="1" dirty="0">
              <a:solidFill>
                <a:srgbClr val="C0504D"/>
              </a:solidFill>
              <a:latin typeface="Calibri"/>
              <a:ea typeface="Calibri"/>
              <a:cs typeface="Calibri"/>
              <a:sym typeface="Calibri"/>
            </a:endParaRPr>
          </a:p>
        </p:txBody>
      </p:sp>
      <p:sp>
        <p:nvSpPr>
          <p:cNvPr id="141" name="Shape 141"/>
          <p:cNvSpPr txBox="1">
            <a:spLocks noGrp="1"/>
          </p:cNvSpPr>
          <p:nvPr>
            <p:ph type="dt" idx="10"/>
          </p:nvPr>
        </p:nvSpPr>
        <p:spPr>
          <a:xfrm>
            <a:off x="1533175" y="6505860"/>
            <a:ext cx="1251599" cy="270598"/>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1100" b="0" i="0" u="none" strike="noStrike" cap="none" baseline="0">
                <a:solidFill>
                  <a:srgbClr val="FFFFFF"/>
                </a:solidFill>
                <a:latin typeface="Calibri"/>
                <a:ea typeface="Calibri"/>
                <a:cs typeface="Calibri"/>
                <a:sym typeface="Calibri"/>
                <a:rtl val="0"/>
              </a:rPr>
              <a:t>Aug 26, 2014</a:t>
            </a:r>
          </a:p>
        </p:txBody>
      </p:sp>
      <p:sp>
        <p:nvSpPr>
          <p:cNvPr id="142" name="Shape 142"/>
          <p:cNvSpPr txBox="1">
            <a:spLocks noGrp="1"/>
          </p:cNvSpPr>
          <p:nvPr>
            <p:ph type="ftr" idx="11"/>
          </p:nvPr>
        </p:nvSpPr>
        <p:spPr>
          <a:xfrm>
            <a:off x="1522161" y="6184803"/>
            <a:ext cx="6255600" cy="365099"/>
          </a:xfrm>
          <a:prstGeom prst="rect">
            <a:avLst/>
          </a:prstGeom>
          <a:noFill/>
          <a:ln>
            <a:noFill/>
          </a:ln>
        </p:spPr>
        <p:txBody>
          <a:bodyPr lIns="91425" tIns="45700" rIns="91425" bIns="45700" anchor="ctr" anchorCtr="0">
            <a:spAutoFit/>
          </a:bodyPr>
          <a:lstStyle/>
          <a:p>
            <a:pPr marL="0" marR="0" lvl="0" indent="0" algn="l" rtl="0">
              <a:lnSpc>
                <a:spcPct val="100000"/>
              </a:lnSpc>
              <a:spcBef>
                <a:spcPts val="0"/>
              </a:spcBef>
              <a:spcAft>
                <a:spcPts val="0"/>
              </a:spcAft>
              <a:buClr>
                <a:srgbClr val="FFFFFF"/>
              </a:buClr>
              <a:buSzPct val="25000"/>
              <a:buFont typeface="Calibri"/>
              <a:buNone/>
            </a:pPr>
            <a:r>
              <a:rPr lang="en" sz="2000" b="0" i="0" u="none" strike="noStrike" cap="none" baseline="0">
                <a:solidFill>
                  <a:srgbClr val="FFFFFF"/>
                </a:solidFill>
                <a:latin typeface="Calibri"/>
                <a:ea typeface="Calibri"/>
                <a:cs typeface="Calibri"/>
                <a:sym typeface="Calibri"/>
                <a:rtl val="0"/>
              </a:rPr>
              <a:t>Incident Response</a:t>
            </a:r>
          </a:p>
        </p:txBody>
      </p:sp>
      <p:pic>
        <p:nvPicPr>
          <p:cNvPr id="143" name="Shape 143"/>
          <p:cNvPicPr preferRelativeResize="0"/>
          <p:nvPr/>
        </p:nvPicPr>
        <p:blipFill rotWithShape="1">
          <a:blip r:embed="rId3">
            <a:alphaModFix/>
          </a:blip>
          <a:srcRect/>
          <a:stretch/>
        </p:blipFill>
        <p:spPr>
          <a:xfrm>
            <a:off x="152400" y="152400"/>
            <a:ext cx="1143000" cy="1143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TSC-Sep-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2767</TotalTime>
  <Words>2850</Words>
  <Application>Microsoft Office PowerPoint</Application>
  <PresentationFormat>On-screen Show (4:3)</PresentationFormat>
  <Paragraphs>511</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CTSC-Sep-2013</vt:lpstr>
      <vt:lpstr>Part 3 Case Studies</vt:lpstr>
      <vt:lpstr>HPC Bitcoin</vt:lpstr>
      <vt:lpstr>HPC Bitcoin Alert and Determining if it is an Incident</vt:lpstr>
      <vt:lpstr>HPC Bitcoin Initial Investigation</vt:lpstr>
      <vt:lpstr>HPC Bitcoin Communicating the Incident</vt:lpstr>
      <vt:lpstr>HPC Bitcoin On-going Investigation/Monitoring</vt:lpstr>
      <vt:lpstr>HPC Bitcoin Key Investigation Points</vt:lpstr>
      <vt:lpstr>HPC Bitcoin Contain, Eradicate, &amp; Recover</vt:lpstr>
      <vt:lpstr>HPC Bitcoin Review</vt:lpstr>
      <vt:lpstr>HPC Bitcoin Review</vt:lpstr>
      <vt:lpstr>HPC Bitcoin Review</vt:lpstr>
      <vt:lpstr>HPC Bitcoin Review</vt:lpstr>
      <vt:lpstr>HPC Bitcoin Lesson Learned</vt:lpstr>
      <vt:lpstr>HPC Pivot Attack/ Shared Credential Incident</vt:lpstr>
      <vt:lpstr>HPC Pivot Attack Alert</vt:lpstr>
      <vt:lpstr>HPC Pivot Attack Communication with IRT</vt:lpstr>
      <vt:lpstr>HPC Pivot Attack Next Steps/Mitigation</vt:lpstr>
      <vt:lpstr>HPC Pivot Attack Containment</vt:lpstr>
      <vt:lpstr>HPC Pivot Attack: Bro Logs Initial Investigation</vt:lpstr>
      <vt:lpstr>HPC Pivot Attack Initial Investigation</vt:lpstr>
      <vt:lpstr>HPC Pivot Attack Initial Investigation</vt:lpstr>
      <vt:lpstr>HPC Pivot Attack Initial Investigation</vt:lpstr>
      <vt:lpstr>HPC Pivot Attack Further Analysis</vt:lpstr>
      <vt:lpstr>HPC Pivot Attack Next Steps</vt:lpstr>
      <vt:lpstr>HPC Pivot Attack Contain, Eradicate, &amp; Recover</vt:lpstr>
      <vt:lpstr>HPC Pivot Attack Review</vt:lpstr>
      <vt:lpstr>HPC Pivot Attack Review</vt:lpstr>
      <vt:lpstr>HPC Pivot Attack Review</vt:lpstr>
      <vt:lpstr>Heartbleed Zero-Day Response</vt:lpstr>
      <vt:lpstr>Heartbleed Example of Vulnerability</vt:lpstr>
      <vt:lpstr>Heartbleed Moving Forward</vt:lpstr>
      <vt:lpstr>Heartbleed Monitoring/Alerting</vt:lpstr>
      <vt:lpstr>Heartbleed Recovery</vt:lpstr>
      <vt:lpstr>Heartbleed Review</vt:lpstr>
      <vt:lpstr>Heartbleed Review</vt:lpstr>
      <vt:lpstr>Crimea Overview</vt:lpstr>
      <vt:lpstr>Crimea Threat Identification</vt:lpstr>
      <vt:lpstr>Crimea Mitigation of Threat</vt:lpstr>
      <vt:lpstr>Crimea Communication/Initial Investigation</vt:lpstr>
      <vt:lpstr>Crimea The Voice of Russia Claims</vt:lpstr>
      <vt:lpstr>Crimea Communication</vt:lpstr>
      <vt:lpstr>Crimea Review</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3</dc:title>
  <dc:creator>Patrick Duda</dc:creator>
  <cp:lastModifiedBy>pduda</cp:lastModifiedBy>
  <cp:revision>36</cp:revision>
  <dcterms:modified xsi:type="dcterms:W3CDTF">2014-08-27T15:54:20Z</dcterms:modified>
</cp:coreProperties>
</file>